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notesMasterIdLst>
    <p:notesMasterId r:id="rId12"/>
  </p:notesMasterIdLst>
  <p:sldIdLst>
    <p:sldId id="257" r:id="rId2"/>
    <p:sldId id="256" r:id="rId3"/>
    <p:sldId id="268" r:id="rId4"/>
    <p:sldId id="269" r:id="rId5"/>
    <p:sldId id="270" r:id="rId6"/>
    <p:sldId id="274" r:id="rId7"/>
    <p:sldId id="273" r:id="rId8"/>
    <p:sldId id="275" r:id="rId9"/>
    <p:sldId id="276" r:id="rId10"/>
    <p:sldId id="277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="" xmlns:p14="http://schemas.microsoft.com/office/powerpoint/2010/main">
        <p14:section name="Раздел по умолчанию" id="{D6B7B36E-5BB5-4D9D-8C66-C4363E141EBC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  <p14:sldId id="265"/>
            <p14:sldId id="266"/>
            <p14:sldId id="267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CCB841-EA44-4020-A122-56F1115ADCFE}" type="datetimeFigureOut">
              <a:rPr lang="ru-RU" smtClean="0"/>
              <a:pPr/>
              <a:t>30.11.2023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220A48-97EB-45A5-9F82-9045AEC224F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F1501-0914-4F90-AB9C-D4A53BE89D06}" type="datetimeFigureOut">
              <a:rPr lang="ru-RU" smtClean="0"/>
              <a:pPr/>
              <a:t>30.11.2023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B16F7-FF17-4BC7-9666-8E77B326D2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F1501-0914-4F90-AB9C-D4A53BE89D06}" type="datetimeFigureOut">
              <a:rPr lang="ru-RU" smtClean="0"/>
              <a:pPr/>
              <a:t>30.11.2023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B16F7-FF17-4BC7-9666-8E77B326D2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F1501-0914-4F90-AB9C-D4A53BE89D06}" type="datetimeFigureOut">
              <a:rPr lang="ru-RU" smtClean="0"/>
              <a:pPr/>
              <a:t>30.11.2023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B16F7-FF17-4BC7-9666-8E77B326D2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F1501-0914-4F90-AB9C-D4A53BE89D06}" type="datetimeFigureOut">
              <a:rPr lang="ru-RU" smtClean="0"/>
              <a:pPr/>
              <a:t>30.11.2023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B16F7-FF17-4BC7-9666-8E77B326D2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F1501-0914-4F90-AB9C-D4A53BE89D06}" type="datetimeFigureOut">
              <a:rPr lang="ru-RU" smtClean="0"/>
              <a:pPr/>
              <a:t>30.11.2023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B16F7-FF17-4BC7-9666-8E77B326D2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F1501-0914-4F90-AB9C-D4A53BE89D06}" type="datetimeFigureOut">
              <a:rPr lang="ru-RU" smtClean="0"/>
              <a:pPr/>
              <a:t>30.11.2023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B16F7-FF17-4BC7-9666-8E77B326D2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F1501-0914-4F90-AB9C-D4A53BE89D06}" type="datetimeFigureOut">
              <a:rPr lang="ru-RU" smtClean="0"/>
              <a:pPr/>
              <a:t>30.11.2023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B16F7-FF17-4BC7-9666-8E77B326D2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F1501-0914-4F90-AB9C-D4A53BE89D06}" type="datetimeFigureOut">
              <a:rPr lang="ru-RU" smtClean="0"/>
              <a:pPr/>
              <a:t>30.11.2023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B16F7-FF17-4BC7-9666-8E77B326D2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F1501-0914-4F90-AB9C-D4A53BE89D06}" type="datetimeFigureOut">
              <a:rPr lang="ru-RU" smtClean="0"/>
              <a:pPr/>
              <a:t>30.11.2023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B16F7-FF17-4BC7-9666-8E77B326D2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F1501-0914-4F90-AB9C-D4A53BE89D06}" type="datetimeFigureOut">
              <a:rPr lang="ru-RU" smtClean="0"/>
              <a:pPr/>
              <a:t>30.11.2023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B16F7-FF17-4BC7-9666-8E77B326D2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F1501-0914-4F90-AB9C-D4A53BE89D06}" type="datetimeFigureOut">
              <a:rPr lang="ru-RU" smtClean="0"/>
              <a:pPr/>
              <a:t>30.11.2023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10B16F7-FF17-4BC7-9666-8E77B326D22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5AF1501-0914-4F90-AB9C-D4A53BE89D06}" type="datetimeFigureOut">
              <a:rPr lang="ru-RU" smtClean="0"/>
              <a:pPr/>
              <a:t>30.11.2023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10B16F7-FF17-4BC7-9666-8E77B326D224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sz="4400" dirty="0" smtClean="0">
              <a:solidFill>
                <a:schemeClr val="bg2">
                  <a:lumMod val="25000"/>
                </a:schemeClr>
              </a:solidFill>
              <a:latin typeface="+mj-lt"/>
              <a:cs typeface="Times New Roman" pitchFamily="18" charset="0"/>
            </a:endParaRPr>
          </a:p>
          <a:p>
            <a:endParaRPr lang="ru-RU" sz="4400" dirty="0" smtClean="0">
              <a:solidFill>
                <a:schemeClr val="bg2">
                  <a:lumMod val="25000"/>
                </a:schemeClr>
              </a:solidFill>
              <a:latin typeface="Candara" pitchFamily="34" charset="0"/>
            </a:endParaRPr>
          </a:p>
          <a:p>
            <a:endParaRPr lang="ru-RU" sz="4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40580" t="1449"/>
          <a:stretch>
            <a:fillRect/>
          </a:stretch>
        </p:blipFill>
        <p:spPr bwMode="auto">
          <a:xfrm>
            <a:off x="5940152" y="0"/>
            <a:ext cx="2952328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476672"/>
            <a:ext cx="5634981" cy="5634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713603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 rot="20345496">
            <a:off x="930048" y="1858410"/>
            <a:ext cx="8229600" cy="1309803"/>
          </a:xfrm>
        </p:spPr>
        <p:txBody>
          <a:bodyPr/>
          <a:lstStyle/>
          <a:p>
            <a:r>
              <a:rPr lang="ru-RU" dirty="0" smtClean="0"/>
              <a:t>     Делу время - потехе час!</a:t>
            </a:r>
            <a:endParaRPr lang="ru-RU" dirty="0"/>
          </a:p>
        </p:txBody>
      </p:sp>
      <p:pic>
        <p:nvPicPr>
          <p:cNvPr id="4" name="Рисунок 9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74020" t="4279" r="15392" b="63203"/>
          <a:stretch>
            <a:fillRect/>
          </a:stretch>
        </p:blipFill>
        <p:spPr bwMode="auto">
          <a:xfrm flipH="1">
            <a:off x="1259632" y="980728"/>
            <a:ext cx="1377449" cy="2378460"/>
          </a:xfrm>
          <a:prstGeom prst="rect">
            <a:avLst/>
          </a:prstGeom>
          <a:noFill/>
        </p:spPr>
      </p:pic>
      <p:pic>
        <p:nvPicPr>
          <p:cNvPr id="7" name="Объект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3856" r="14195" b="8475"/>
          <a:stretch>
            <a:fillRect/>
          </a:stretch>
        </p:blipFill>
        <p:spPr>
          <a:xfrm>
            <a:off x="6228184" y="2996952"/>
            <a:ext cx="2037118" cy="25000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836712"/>
            <a:ext cx="7772400" cy="2451638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Внеурочное занятие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«Герои </a:t>
            </a:r>
            <a:r>
              <a:rPr lang="ru-RU" b="1" dirty="0" smtClean="0"/>
              <a:t>басни И.Крылова глазами </a:t>
            </a:r>
            <a:r>
              <a:rPr lang="ru-RU" b="1" dirty="0" smtClean="0"/>
              <a:t>математика»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14810" y="3571876"/>
            <a:ext cx="4454806" cy="2000264"/>
          </a:xfrm>
        </p:spPr>
        <p:txBody>
          <a:bodyPr>
            <a:normAutofit/>
          </a:bodyPr>
          <a:lstStyle/>
          <a:p>
            <a:pPr algn="l"/>
            <a:endParaRPr lang="ru-RU" b="1" dirty="0" smtClean="0"/>
          </a:p>
          <a:p>
            <a:pPr algn="l"/>
            <a:r>
              <a:rPr lang="ru-RU" b="1" dirty="0" smtClean="0"/>
              <a:t>Никонорова Л.А., учитель математики</a:t>
            </a:r>
            <a:endParaRPr lang="ru-RU" b="1" dirty="0"/>
          </a:p>
        </p:txBody>
      </p:sp>
    </p:spTree>
    <p:extLst>
      <p:ext uri="{BB962C8B-B14F-4D97-AF65-F5344CB8AC3E}">
        <p14:creationId xmlns="" xmlns:p14="http://schemas.microsoft.com/office/powerpoint/2010/main" val="2286166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b="1" dirty="0"/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b="1" dirty="0" err="1" smtClean="0"/>
              <a:t>Ба́сня</a:t>
            </a:r>
            <a:r>
              <a:rPr lang="ru-RU" sz="3600" dirty="0" smtClean="0"/>
              <a:t> —короткий рассказ в стихах или прозе с прямо сформулированным моральным выводом, придающим рассказу аллегорический смысл.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4" name="Содержимое 3" descr="https://gas-kvas.com/uploads/posts/2023-01/1673507648_gas-kvas-com-p-detskii-muravei-risunok-10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8496943" cy="5991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260648"/>
            <a:ext cx="8229600" cy="114300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Candara" pitchFamily="34" charset="0"/>
              </a:rPr>
              <a:t>Проект</a:t>
            </a:r>
            <a:endParaRPr lang="ru-RU" dirty="0">
              <a:solidFill>
                <a:schemeClr val="bg1"/>
              </a:solidFill>
              <a:latin typeface="Candara" pitchFamily="34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half" idx="1"/>
          </p:nvPr>
        </p:nvSpPr>
        <p:spPr>
          <a:xfrm>
            <a:off x="457200" y="2708920"/>
            <a:ext cx="4038600" cy="3646004"/>
          </a:xfrm>
        </p:spPr>
        <p:txBody>
          <a:bodyPr>
            <a:normAutofit fontScale="62500" lnSpcReduction="20000"/>
          </a:bodyPr>
          <a:lstStyle/>
          <a:p>
            <a:r>
              <a:rPr lang="ru-RU" sz="2800" b="1" dirty="0" smtClean="0">
                <a:solidFill>
                  <a:srgbClr val="22222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Попрыгунья Стрекоза</a:t>
            </a:r>
            <a:br>
              <a:rPr lang="ru-RU" sz="2800" b="1" dirty="0" smtClean="0">
                <a:solidFill>
                  <a:srgbClr val="22222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22222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Лето красное пропела;</a:t>
            </a:r>
            <a:br>
              <a:rPr lang="ru-RU" sz="2800" b="1" dirty="0" smtClean="0">
                <a:solidFill>
                  <a:srgbClr val="22222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22222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Оглянуться не успела,</a:t>
            </a:r>
            <a:br>
              <a:rPr lang="ru-RU" sz="2800" b="1" dirty="0" smtClean="0">
                <a:solidFill>
                  <a:srgbClr val="22222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22222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Как зима катит в глаза.</a:t>
            </a:r>
            <a:br>
              <a:rPr lang="ru-RU" sz="2800" b="1" dirty="0" smtClean="0">
                <a:solidFill>
                  <a:srgbClr val="22222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22222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Помертвело чисто поле;</a:t>
            </a:r>
            <a:br>
              <a:rPr lang="ru-RU" sz="2800" b="1" dirty="0" smtClean="0">
                <a:solidFill>
                  <a:srgbClr val="22222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22222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Нет уж дней тех светлых боле,</a:t>
            </a:r>
            <a:br>
              <a:rPr lang="ru-RU" sz="2800" b="1" dirty="0" smtClean="0">
                <a:solidFill>
                  <a:srgbClr val="22222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22222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Как под каждым ей листком</a:t>
            </a:r>
            <a:br>
              <a:rPr lang="ru-RU" sz="2800" b="1" dirty="0" smtClean="0">
                <a:solidFill>
                  <a:srgbClr val="22222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22222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Был готов и стол, и дом.</a:t>
            </a:r>
            <a:br>
              <a:rPr lang="ru-RU" sz="2800" b="1" dirty="0" smtClean="0">
                <a:solidFill>
                  <a:srgbClr val="22222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22222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Все прошло: с зимой холодной</a:t>
            </a:r>
            <a:br>
              <a:rPr lang="ru-RU" sz="2800" b="1" dirty="0" smtClean="0">
                <a:solidFill>
                  <a:srgbClr val="22222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22222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Нужда, голод настает;</a:t>
            </a:r>
            <a:br>
              <a:rPr lang="ru-RU" sz="2800" b="1" dirty="0" smtClean="0">
                <a:solidFill>
                  <a:srgbClr val="22222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22222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Стрекоза уж не поет:</a:t>
            </a:r>
            <a:br>
              <a:rPr lang="ru-RU" sz="2800" b="1" dirty="0" smtClean="0">
                <a:solidFill>
                  <a:srgbClr val="22222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22222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кому же в ум придет</a:t>
            </a:r>
            <a:br>
              <a:rPr lang="ru-RU" sz="2800" b="1" dirty="0" smtClean="0">
                <a:solidFill>
                  <a:srgbClr val="22222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22222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желудок петь голодный!</a:t>
            </a:r>
            <a:br>
              <a:rPr lang="ru-RU" sz="2800" b="1" dirty="0" smtClean="0">
                <a:solidFill>
                  <a:srgbClr val="22222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22222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Злой тоской удручена,</a:t>
            </a:r>
            <a:br>
              <a:rPr lang="ru-RU" sz="2800" b="1" dirty="0" smtClean="0">
                <a:solidFill>
                  <a:srgbClr val="22222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22222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 Муравью ползет она:</a:t>
            </a:r>
            <a:br>
              <a:rPr lang="ru-RU" sz="2800" b="1" dirty="0" smtClean="0">
                <a:solidFill>
                  <a:srgbClr val="22222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endParaRPr lang="ru-RU" b="1" dirty="0"/>
          </a:p>
        </p:txBody>
      </p:sp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>
          <a:xfrm>
            <a:off x="4499992" y="692696"/>
            <a:ext cx="4464496" cy="5662229"/>
          </a:xfrm>
        </p:spPr>
        <p:txBody>
          <a:bodyPr>
            <a:normAutofit fontScale="62500" lnSpcReduction="20000"/>
          </a:bodyPr>
          <a:lstStyle/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2800" b="1" dirty="0" smtClean="0">
                <a:solidFill>
                  <a:srgbClr val="222222"/>
                </a:solidFill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lang="ru-RU" sz="2800" b="1" dirty="0" smtClean="0">
                <a:solidFill>
                  <a:srgbClr val="22222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 оставь меня, кум милый!</a:t>
            </a:r>
            <a:br>
              <a:rPr lang="ru-RU" sz="2800" b="1" dirty="0" smtClean="0">
                <a:solidFill>
                  <a:srgbClr val="22222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22222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Дай ты мне собраться с силой</a:t>
            </a:r>
            <a:br>
              <a:rPr lang="ru-RU" sz="2800" b="1" dirty="0" smtClean="0">
                <a:solidFill>
                  <a:srgbClr val="22222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22222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до вешних только дней</a:t>
            </a:r>
            <a:br>
              <a:rPr lang="ru-RU" sz="2800" b="1" dirty="0" smtClean="0">
                <a:solidFill>
                  <a:srgbClr val="22222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22222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Прокорми и обогрей!</a:t>
            </a:r>
            <a:r>
              <a:rPr lang="ru-RU" sz="2800" b="1" dirty="0" smtClean="0">
                <a:solidFill>
                  <a:srgbClr val="222222"/>
                </a:solidFill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lang="ru-RU" sz="2800" b="1" dirty="0" smtClean="0">
                <a:solidFill>
                  <a:srgbClr val="22222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ru-RU" sz="1200" b="1" dirty="0" smtClean="0">
              <a:latin typeface="Arial" pitchFamily="34" charset="0"/>
              <a:cs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2800" b="1" dirty="0" smtClean="0">
                <a:solidFill>
                  <a:srgbClr val="222222"/>
                </a:solidFill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lang="ru-RU" sz="2800" b="1" dirty="0" smtClean="0">
                <a:solidFill>
                  <a:srgbClr val="22222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Кумушка, мне странно это:</a:t>
            </a:r>
            <a:br>
              <a:rPr lang="ru-RU" sz="2800" b="1" dirty="0" smtClean="0">
                <a:solidFill>
                  <a:srgbClr val="22222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22222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Да работала ль ты в лето?</a:t>
            </a:r>
            <a:r>
              <a:rPr lang="ru-RU" sz="2800" b="1" dirty="0" smtClean="0">
                <a:solidFill>
                  <a:srgbClr val="222222"/>
                </a:solidFill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lang="ru-RU" sz="2800" b="1" dirty="0" smtClean="0">
                <a:solidFill>
                  <a:srgbClr val="22222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222222"/>
                </a:solidFill>
                <a:latin typeface="Calibri"/>
                <a:ea typeface="Calibri" pitchFamily="34" charset="0"/>
                <a:cs typeface="Times New Roman" pitchFamily="18" charset="0"/>
              </a:rPr>
              <a:t>—</a:t>
            </a:r>
            <a:r>
              <a:rPr lang="ru-RU" sz="2800" b="1" dirty="0" smtClean="0">
                <a:solidFill>
                  <a:srgbClr val="22222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22222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22222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Говорит ей Муравей.</a:t>
            </a:r>
            <a:br>
              <a:rPr lang="ru-RU" sz="2800" b="1" dirty="0" smtClean="0">
                <a:solidFill>
                  <a:srgbClr val="22222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222222"/>
                </a:solidFill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lang="ru-RU" sz="2800" b="1" dirty="0" smtClean="0">
                <a:solidFill>
                  <a:srgbClr val="22222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 того ль, голубчик, было?</a:t>
            </a:r>
            <a:br>
              <a:rPr lang="ru-RU" sz="2800" b="1" dirty="0" smtClean="0">
                <a:solidFill>
                  <a:srgbClr val="22222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22222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мягких </a:t>
            </a:r>
            <a:r>
              <a:rPr lang="ru-RU" sz="2800" b="1" dirty="0" err="1" smtClean="0">
                <a:solidFill>
                  <a:srgbClr val="22222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муравах</a:t>
            </a:r>
            <a:r>
              <a:rPr lang="ru-RU" sz="2800" b="1" dirty="0" smtClean="0">
                <a:solidFill>
                  <a:srgbClr val="22222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у нас</a:t>
            </a:r>
            <a:br>
              <a:rPr lang="ru-RU" sz="2800" b="1" dirty="0" smtClean="0">
                <a:solidFill>
                  <a:srgbClr val="22222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22222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Песни, резвость всякий час,</a:t>
            </a:r>
            <a:br>
              <a:rPr lang="ru-RU" sz="2800" b="1" dirty="0" smtClean="0">
                <a:solidFill>
                  <a:srgbClr val="22222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22222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Так, что голову вскружило</a:t>
            </a:r>
            <a:r>
              <a:rPr lang="ru-RU" sz="2800" b="1" dirty="0" smtClean="0">
                <a:solidFill>
                  <a:srgbClr val="222222"/>
                </a:solidFill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lang="ru-RU" sz="2800" b="1" dirty="0" smtClean="0">
                <a:solidFill>
                  <a:srgbClr val="22222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lang="ru-RU" sz="2800" b="1" dirty="0" smtClean="0">
                <a:solidFill>
                  <a:srgbClr val="222222"/>
                </a:solidFill>
                <a:latin typeface="Calibri"/>
                <a:ea typeface="Calibri" pitchFamily="34" charset="0"/>
                <a:cs typeface="Times New Roman" pitchFamily="18" charset="0"/>
              </a:rPr>
              <a:t>—</a:t>
            </a:r>
            <a:r>
              <a:rPr lang="ru-RU" sz="2800" b="1" dirty="0" smtClean="0">
                <a:solidFill>
                  <a:srgbClr val="22222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22222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222222"/>
                </a:solidFill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lang="ru-RU" sz="2800" b="1" dirty="0" smtClean="0">
                <a:solidFill>
                  <a:srgbClr val="22222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А, так ты...</a:t>
            </a:r>
            <a:r>
              <a:rPr lang="ru-RU" sz="2800" b="1" dirty="0" smtClean="0">
                <a:solidFill>
                  <a:srgbClr val="222222"/>
                </a:solidFill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lang="ru-RU" sz="2800" b="1" dirty="0" smtClean="0">
                <a:solidFill>
                  <a:srgbClr val="22222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222222"/>
                </a:solidFill>
                <a:latin typeface="Calibri"/>
                <a:ea typeface="Calibri" pitchFamily="34" charset="0"/>
                <a:cs typeface="Times New Roman" pitchFamily="18" charset="0"/>
              </a:rPr>
              <a:t>—</a:t>
            </a:r>
            <a:r>
              <a:rPr lang="ru-RU" sz="2800" b="1" dirty="0" smtClean="0">
                <a:solidFill>
                  <a:srgbClr val="22222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222222"/>
                </a:solidFill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lang="ru-RU" sz="2800" b="1" dirty="0" smtClean="0">
                <a:solidFill>
                  <a:srgbClr val="22222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 без души</a:t>
            </a:r>
            <a:br>
              <a:rPr lang="ru-RU" sz="2800" b="1" dirty="0" smtClean="0">
                <a:solidFill>
                  <a:srgbClr val="22222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22222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Лето целое все пела</a:t>
            </a:r>
            <a:r>
              <a:rPr lang="ru-RU" sz="2800" b="1" dirty="0" smtClean="0">
                <a:solidFill>
                  <a:srgbClr val="222222"/>
                </a:solidFill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lang="ru-RU" sz="2800" b="1" dirty="0" smtClean="0">
                <a:solidFill>
                  <a:srgbClr val="22222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lang="ru-RU" sz="2800" b="1" dirty="0" smtClean="0">
                <a:solidFill>
                  <a:srgbClr val="222222"/>
                </a:solidFill>
                <a:latin typeface="Calibri"/>
                <a:ea typeface="Calibri" pitchFamily="34" charset="0"/>
                <a:cs typeface="Times New Roman" pitchFamily="18" charset="0"/>
              </a:rPr>
              <a:t>—</a:t>
            </a:r>
            <a:r>
              <a:rPr lang="ru-RU" sz="2800" b="1" dirty="0" smtClean="0">
                <a:solidFill>
                  <a:srgbClr val="22222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22222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222222"/>
                </a:solidFill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lang="ru-RU" sz="2800" b="1" dirty="0" smtClean="0">
                <a:solidFill>
                  <a:srgbClr val="22222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Ты все пела? Это дело:</a:t>
            </a:r>
            <a:br>
              <a:rPr lang="ru-RU" sz="2800" b="1" dirty="0" smtClean="0">
                <a:solidFill>
                  <a:srgbClr val="22222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22222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Так поди же, попляши!</a:t>
            </a:r>
            <a:r>
              <a:rPr lang="ru-RU" sz="2800" b="1" dirty="0" smtClean="0">
                <a:solidFill>
                  <a:srgbClr val="222222"/>
                </a:solidFill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endParaRPr lang="ru-RU" sz="3600" b="1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Рисунок 9"/>
          <p:cNvPicPr>
            <a:picLocks noChangeAspect="1" noChangeArrowheads="1"/>
          </p:cNvPicPr>
          <p:nvPr/>
        </p:nvPicPr>
        <p:blipFill>
          <a:blip r:embed="rId2" cstate="print"/>
          <a:srcRect l="74020" t="4279" r="15392" b="63203"/>
          <a:stretch>
            <a:fillRect/>
          </a:stretch>
        </p:blipFill>
        <p:spPr bwMode="auto">
          <a:xfrm>
            <a:off x="5436096" y="4149080"/>
            <a:ext cx="1823219" cy="2448272"/>
          </a:xfrm>
          <a:prstGeom prst="rect">
            <a:avLst/>
          </a:prstGeom>
          <a:noFill/>
        </p:spPr>
      </p:pic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" name="Объект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3856" r="14195" b="8475"/>
          <a:stretch>
            <a:fillRect/>
          </a:stretch>
        </p:blipFill>
        <p:spPr>
          <a:xfrm>
            <a:off x="2123728" y="188640"/>
            <a:ext cx="2016224" cy="24744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55576" y="492027"/>
            <a:ext cx="763284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solidFill>
                  <a:srgbClr val="22222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Верно ли что:</a:t>
            </a:r>
            <a:endParaRPr lang="ru-RU" sz="36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22222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Стрекоза пропела всю весну?</a:t>
            </a:r>
            <a:endParaRPr lang="ru-RU" sz="24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22222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-Стрекоза осенью прилетела к муравью?</a:t>
            </a:r>
            <a:endParaRPr lang="ru-RU" sz="24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22222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-Верно ли, что муравей проплясал все лето в мягких муромах?</a:t>
            </a:r>
            <a:endParaRPr lang="ru-RU" sz="24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22222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-Верно ли, что для стрекозы  летом каждый листок мог служить домом?</a:t>
            </a:r>
            <a:endParaRPr lang="ru-RU" sz="24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22222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Верно ли, что стрекозе надоело петь и резвиться, и она решила заняться делом?</a:t>
            </a:r>
            <a:endParaRPr lang="ru-RU" sz="24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22222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-Верно ли, что муравей предложил стрекозе заняться танцами?</a:t>
            </a:r>
            <a:endParaRPr lang="ru-RU" sz="24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22222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-Верно ли, что размах крыльев стрекозы может достигать 18см?</a:t>
            </a:r>
            <a:endParaRPr lang="ru-RU" sz="24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40247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101037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Сколько часов в сутки стрекоза готовилась к зиме?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Попрыгунья стрекоза половину времени каждых суток красного лета пела, третью часть времени каждых суток спала, две двенадцатых суток - танцевала. Остальное время она решила посвятить подготовке к зиме. </a:t>
            </a:r>
            <a:endParaRPr lang="ru-RU" dirty="0"/>
          </a:p>
        </p:txBody>
      </p:sp>
      <p:pic>
        <p:nvPicPr>
          <p:cNvPr id="9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3856" r="14195" b="8475"/>
          <a:stretch>
            <a:fillRect/>
          </a:stretch>
        </p:blipFill>
        <p:spPr>
          <a:xfrm>
            <a:off x="4975152" y="2060848"/>
            <a:ext cx="3269256" cy="4012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78127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Сколько часов в сутки муравей  отдыхал?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Муравей  пять часов в сутки спал, одну  треть суток утеплял свой дом, пять двенадцатых  суток заготавливал еду на зиму, остальное время он отдыхал. Сколько часов в сутки муравей  отдыхал?  Какая это часть суток?</a:t>
            </a:r>
            <a:endParaRPr lang="ru-RU" dirty="0"/>
          </a:p>
        </p:txBody>
      </p:sp>
      <p:pic>
        <p:nvPicPr>
          <p:cNvPr id="5" name="Рисунок 9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l="74020" t="4279" r="15392" b="63203"/>
          <a:stretch>
            <a:fillRect/>
          </a:stretch>
        </p:blipFill>
        <p:spPr bwMode="auto">
          <a:xfrm flipH="1">
            <a:off x="1187624" y="2204864"/>
            <a:ext cx="2664296" cy="360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548680"/>
            <a:ext cx="8460432" cy="1296144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/>
              <a:t>Найдите «МУРАВЬЯ»  и «СТРЕКОЗУ» дайте определения математическим понятиям и терминам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457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l="27572" t="34639" r="34012" b="27305"/>
          <a:stretch>
            <a:fillRect/>
          </a:stretch>
        </p:blipFill>
        <p:spPr bwMode="auto">
          <a:xfrm>
            <a:off x="323528" y="2492896"/>
            <a:ext cx="4104456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 l="27929" t="39665" r="31508" b="23252"/>
          <a:stretch>
            <a:fillRect/>
          </a:stretch>
        </p:blipFill>
        <p:spPr bwMode="auto">
          <a:xfrm>
            <a:off x="3347864" y="1268760"/>
            <a:ext cx="5603917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s://gas-kvas.com/uploads/posts/2023-01/1673510198_gas-kvas-com-p-detskii-risunok-strekoza-15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2" y="4293096"/>
            <a:ext cx="1757362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s://gas-kvas.com/uploads/posts/2023-01/1673507651_gas-kvas-com-p-detskii-muravei-risunok-12.jpg"/>
          <p:cNvPicPr/>
          <p:nvPr/>
        </p:nvPicPr>
        <p:blipFill>
          <a:blip r:embed="rId5" cstate="print"/>
          <a:srcRect l="7803" t="22892" r="10983" b="21687"/>
          <a:stretch>
            <a:fillRect/>
          </a:stretch>
        </p:blipFill>
        <p:spPr bwMode="auto">
          <a:xfrm flipH="1">
            <a:off x="467544" y="1484784"/>
            <a:ext cx="170497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942</TotalTime>
  <Words>211</Words>
  <Application>Microsoft Office PowerPoint</Application>
  <PresentationFormat>Экран (4:3)</PresentationFormat>
  <Paragraphs>23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Поток</vt:lpstr>
      <vt:lpstr>Слайд 1</vt:lpstr>
      <vt:lpstr>Внеурочное занятие «Герои басни И.Крылова глазами математика»</vt:lpstr>
      <vt:lpstr>Слайд 3</vt:lpstr>
      <vt:lpstr>Слайд 4</vt:lpstr>
      <vt:lpstr>Проект</vt:lpstr>
      <vt:lpstr>Слайд 6</vt:lpstr>
      <vt:lpstr>Сколько часов в сутки стрекоза готовилась к зиме?</vt:lpstr>
      <vt:lpstr>Сколько часов в сутки муравей  отдыхал?</vt:lpstr>
      <vt:lpstr>Найдите «МУРАВЬЯ»  и «СТРЕКОЗУ» дайте определения математическим понятиям и терминам </vt:lpstr>
      <vt:lpstr>     Делу время - потехе час!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Среднестатистический семиклассник</dc:title>
  <dc:creator>301</dc:creator>
  <cp:lastModifiedBy>Учитель</cp:lastModifiedBy>
  <cp:revision>67</cp:revision>
  <dcterms:created xsi:type="dcterms:W3CDTF">2012-03-22T12:42:44Z</dcterms:created>
  <dcterms:modified xsi:type="dcterms:W3CDTF">2023-11-30T16:40:37Z</dcterms:modified>
</cp:coreProperties>
</file>