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531" r:id="rId3"/>
    <p:sldId id="637" r:id="rId4"/>
    <p:sldId id="638" r:id="rId5"/>
    <p:sldId id="640" r:id="rId6"/>
    <p:sldId id="641" r:id="rId7"/>
    <p:sldId id="642" r:id="rId8"/>
    <p:sldId id="643" r:id="rId9"/>
    <p:sldId id="645" r:id="rId10"/>
    <p:sldId id="646" r:id="rId11"/>
    <p:sldId id="650" r:id="rId12"/>
    <p:sldId id="656" r:id="rId13"/>
    <p:sldId id="647" r:id="rId14"/>
    <p:sldId id="648" r:id="rId15"/>
    <p:sldId id="657" r:id="rId16"/>
    <p:sldId id="658" r:id="rId17"/>
    <p:sldId id="651" r:id="rId18"/>
    <p:sldId id="659" r:id="rId19"/>
    <p:sldId id="649" r:id="rId20"/>
    <p:sldId id="653" r:id="rId21"/>
    <p:sldId id="660" r:id="rId22"/>
    <p:sldId id="661" r:id="rId23"/>
    <p:sldId id="654" r:id="rId24"/>
    <p:sldId id="662" r:id="rId25"/>
    <p:sldId id="663" r:id="rId26"/>
    <p:sldId id="664" r:id="rId27"/>
    <p:sldId id="665" r:id="rId28"/>
    <p:sldId id="666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8757" autoAdjust="0"/>
  </p:normalViewPr>
  <p:slideViewPr>
    <p:cSldViewPr>
      <p:cViewPr>
        <p:scale>
          <a:sx n="75" d="100"/>
          <a:sy n="75" d="100"/>
        </p:scale>
        <p:origin x="-84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>
                <a:solidFill>
                  <a:srgbClr val="C00000"/>
                </a:solidFill>
              </a:defRPr>
            </a:pPr>
            <a:r>
              <a:rPr lang="ru-RU" sz="3200" dirty="0">
                <a:solidFill>
                  <a:srgbClr val="C00000"/>
                </a:solidFill>
              </a:rPr>
              <a:t>Покупка</a:t>
            </a:r>
            <a:r>
              <a:rPr lang="ru-RU" sz="3200" baseline="0" dirty="0">
                <a:solidFill>
                  <a:srgbClr val="C00000"/>
                </a:solidFill>
              </a:rPr>
              <a:t> на 1 рубль</a:t>
            </a:r>
            <a:endParaRPr lang="ru-RU" sz="3200" dirty="0">
              <a:solidFill>
                <a:srgbClr val="C00000"/>
              </a:solidFill>
            </a:endParaRPr>
          </a:p>
        </c:rich>
      </c:tx>
      <c:layout>
        <c:manualLayout>
          <c:xMode val="edge"/>
          <c:yMode val="edge"/>
          <c:x val="0.40020097674975791"/>
          <c:y val="1.2121127283925811E-2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1"/>
              <c:layout>
                <c:manualLayout>
                  <c:x val="-2.5180617334982371E-2"/>
                  <c:y val="1.9417929983927065E-2"/>
                </c:manualLayout>
              </c:layout>
              <c:showVal val="1"/>
            </c:dLbl>
            <c:dLbl>
              <c:idx val="2"/>
              <c:layout>
                <c:manualLayout>
                  <c:x val="-8.0142362384635988E-4"/>
                  <c:y val="-6.4000894347699594E-2"/>
                </c:manualLayout>
              </c:layout>
              <c:showVal val="1"/>
            </c:dLbl>
            <c:dLbl>
              <c:idx val="3"/>
              <c:layout>
                <c:manualLayout>
                  <c:x val="1.2348428830923741E-2"/>
                  <c:y val="-4.3062726678982484E-2"/>
                </c:manualLayout>
              </c:layout>
              <c:showVal val="1"/>
            </c:dLbl>
            <c:txPr>
              <a:bodyPr/>
              <a:lstStyle/>
              <a:p>
                <a:pPr>
                  <a:defRPr sz="3200"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рожь</c:v>
                </c:pt>
                <c:pt idx="1">
                  <c:v>корова или лошадь</c:v>
                </c:pt>
                <c:pt idx="2">
                  <c:v>топор</c:v>
                </c:pt>
                <c:pt idx="3">
                  <c:v>дверной замок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300</c:v>
                </c:pt>
                <c:pt idx="1">
                  <c:v>1</c:v>
                </c:pt>
                <c:pt idx="2">
                  <c:v>15</c:v>
                </c:pt>
                <c:pt idx="3">
                  <c:v>10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3878628676752369"/>
          <c:y val="6.9043340824465768E-2"/>
          <c:w val="0.35370737620011206"/>
          <c:h val="0.89257301113176135"/>
        </c:manualLayout>
      </c:layout>
      <c:txPr>
        <a:bodyPr/>
        <a:lstStyle/>
        <a:p>
          <a:pPr>
            <a:defRPr sz="3200"/>
          </a:pPr>
          <a:endParaRPr lang="ru-RU"/>
        </a:p>
      </c:txPr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4F5FB7-E58A-485C-ADFE-82895E8138F6}" type="datetimeFigureOut">
              <a:rPr lang="ru-RU" smtClean="0"/>
              <a:pPr/>
              <a:t>26.03.2022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24ECA6-444E-494C-867F-904390DB7AD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ьная выноска 10"/>
          <p:cNvSpPr/>
          <p:nvPr userDrawn="1"/>
        </p:nvSpPr>
        <p:spPr>
          <a:xfrm>
            <a:off x="1007604" y="548680"/>
            <a:ext cx="7128792" cy="3473675"/>
          </a:xfrm>
          <a:prstGeom prst="wedgeEllipseCallout">
            <a:avLst>
              <a:gd name="adj1" fmla="val 47755"/>
              <a:gd name="adj2" fmla="val 3507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5390"/>
          <a:stretch/>
        </p:blipFill>
        <p:spPr>
          <a:xfrm>
            <a:off x="6660232" y="3409157"/>
            <a:ext cx="2223864" cy="320744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3189"/>
          <a:stretch/>
        </p:blipFill>
        <p:spPr>
          <a:xfrm>
            <a:off x="179512" y="1841515"/>
            <a:ext cx="2345804" cy="472386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1103-D07C-4AB6-9C1B-ECA8BF145E08}" type="datetimeFigureOut">
              <a:rPr lang="ru-RU" smtClean="0"/>
              <a:pPr/>
              <a:t>26.03.2022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BBA4E-4E21-4CD9-BA04-AB53F3AF14B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Рамка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50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88628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1103-D07C-4AB6-9C1B-ECA8BF145E08}" type="datetimeFigureOut">
              <a:rPr lang="ru-RU" smtClean="0"/>
              <a:pPr/>
              <a:t>26.03.2022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BBA4E-4E21-4CD9-BA04-AB53F3AF14B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6799389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1103-D07C-4AB6-9C1B-ECA8BF145E08}" type="datetimeFigureOut">
              <a:rPr lang="ru-RU" smtClean="0"/>
              <a:pPr/>
              <a:t>26.03.2022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BBA4E-4E21-4CD9-BA04-AB53F3AF14B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504296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467546" y="1771600"/>
            <a:ext cx="8207375" cy="48977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768351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F2CF8-E519-4F4A-9A8C-732AD581CD7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762000" y="762001"/>
            <a:ext cx="7924800" cy="53244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2438402" y="6248402"/>
            <a:ext cx="2130425" cy="474663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791200" y="6248402"/>
            <a:ext cx="2897188" cy="474663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4140" y="6242050"/>
            <a:ext cx="587375" cy="488951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A135744-302D-4092-BBB4-0212543A2D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/>
          <p:nvPr userDrawn="1"/>
        </p:nvGrpSpPr>
        <p:grpSpPr>
          <a:xfrm>
            <a:off x="392877" y="214290"/>
            <a:ext cx="8358246" cy="6286544"/>
            <a:chOff x="1785918" y="1142984"/>
            <a:chExt cx="5783893" cy="4857784"/>
          </a:xfrm>
        </p:grpSpPr>
        <p:pic>
          <p:nvPicPr>
            <p:cNvPr id="9" name="Picture 10" descr="http://i014.radikal.ru/0808/8d/ce23009df649.png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85918" y="2000240"/>
              <a:ext cx="5783893" cy="4000528"/>
            </a:xfrm>
            <a:prstGeom prst="rect">
              <a:avLst/>
            </a:prstGeom>
            <a:noFill/>
          </p:spPr>
        </p:pic>
        <p:pic>
          <p:nvPicPr>
            <p:cNvPr id="10" name="Picture 4" descr="http://opengameart.org/sites/default/files/chain.pn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43108" y="1142984"/>
              <a:ext cx="285752" cy="857256"/>
            </a:xfrm>
            <a:prstGeom prst="rect">
              <a:avLst/>
            </a:prstGeom>
            <a:noFill/>
          </p:spPr>
        </p:pic>
        <p:pic>
          <p:nvPicPr>
            <p:cNvPr id="11" name="Picture 4" descr="http://opengameart.org/sites/default/files/chain.pn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15140" y="1142984"/>
              <a:ext cx="285752" cy="857256"/>
            </a:xfrm>
            <a:prstGeom prst="rect">
              <a:avLst/>
            </a:prstGeom>
            <a:noFill/>
          </p:spPr>
        </p:pic>
      </p:grpSp>
      <p:pic>
        <p:nvPicPr>
          <p:cNvPr id="12" name="Picture 2" descr="http://img-fotki.yandex.ru/get/5208/flashtuchka.2c5/0_6ace3_d723c85d_XL.jpg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214282" y="0"/>
            <a:ext cx="8715436" cy="1428736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3" name="Picture 8" descr=" 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frame">
            <a:avLst>
              <a:gd name="adj1" fmla="val 4217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6350" y="457200"/>
            <a:ext cx="6496050" cy="76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276350" y="1600200"/>
            <a:ext cx="741045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7C443-64FE-4F32-A905-FDB9847C4DF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40888344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EE7967F-088A-460D-958F-4953959A6F1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A66E8-ECA7-4BDD-8CE1-C30D527869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35D2A-68AE-4685-A14B-8BDD6C975F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 userDrawn="1"/>
        </p:nvSpPr>
        <p:spPr>
          <a:xfrm>
            <a:off x="1547664" y="332656"/>
            <a:ext cx="7272808" cy="129614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79512" y="116633"/>
            <a:ext cx="1584176" cy="2327588"/>
          </a:xfrm>
          <a:prstGeom prst="rect">
            <a:avLst/>
          </a:prstGeom>
        </p:spPr>
      </p:pic>
      <p:sp>
        <p:nvSpPr>
          <p:cNvPr id="7" name="Рамка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50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44825"/>
            <a:ext cx="8229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1103-D07C-4AB6-9C1B-ECA8BF145E08}" type="datetimeFigureOut">
              <a:rPr lang="ru-RU" smtClean="0"/>
              <a:pPr/>
              <a:t>26.03.2022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BBA4E-4E21-4CD9-BA04-AB53F3AF14B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657485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645433"/>
            <a:ext cx="8520600" cy="44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9ee017dae5f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3" y="5877272"/>
            <a:ext cx="1365622" cy="8291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Вопрос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Прав"/>
          <p:cNvSpPr>
            <a:spLocks noGrp="1"/>
          </p:cNvSpPr>
          <p:nvPr>
            <p:ph type="body" sz="quarter" idx="11" hasCustomPrompt="1"/>
          </p:nvPr>
        </p:nvSpPr>
        <p:spPr>
          <a:xfrm>
            <a:off x="1508057" y="4435127"/>
            <a:ext cx="2927631" cy="69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 baseline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Правильный ответ</a:t>
            </a:r>
          </a:p>
        </p:txBody>
      </p:sp>
      <p:sp>
        <p:nvSpPr>
          <p:cNvPr id="5" name="Текст Неправ1"/>
          <p:cNvSpPr>
            <a:spLocks noGrp="1"/>
          </p:cNvSpPr>
          <p:nvPr>
            <p:ph type="body" sz="quarter" idx="12" hasCustomPrompt="1"/>
          </p:nvPr>
        </p:nvSpPr>
        <p:spPr>
          <a:xfrm>
            <a:off x="4707050" y="4434040"/>
            <a:ext cx="2927631" cy="69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  <p:sp>
        <p:nvSpPr>
          <p:cNvPr id="6" name="Текст Неправ2"/>
          <p:cNvSpPr>
            <a:spLocks noGrp="1"/>
          </p:cNvSpPr>
          <p:nvPr>
            <p:ph type="body" sz="quarter" idx="13" hasCustomPrompt="1"/>
          </p:nvPr>
        </p:nvSpPr>
        <p:spPr>
          <a:xfrm>
            <a:off x="4707050" y="5295164"/>
            <a:ext cx="2927631" cy="69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  <p:sp>
        <p:nvSpPr>
          <p:cNvPr id="7" name="Текст Неправ3"/>
          <p:cNvSpPr>
            <a:spLocks noGrp="1"/>
          </p:cNvSpPr>
          <p:nvPr>
            <p:ph type="body" sz="quarter" idx="14" hasCustomPrompt="1"/>
          </p:nvPr>
        </p:nvSpPr>
        <p:spPr>
          <a:xfrm>
            <a:off x="1508057" y="5295164"/>
            <a:ext cx="2927631" cy="69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 baseline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339361" y="641463"/>
            <a:ext cx="6465279" cy="32480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76200">
            <a:noFill/>
          </a:ln>
          <a:effectLst/>
        </p:spPr>
        <p:txBody>
          <a:bodyPr anchor="ctr"/>
          <a:lstStyle>
            <a:lvl1pPr algn="ctr">
              <a:defRPr sz="3000" b="0" baseline="0">
                <a:solidFill>
                  <a:srgbClr val="5572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Место для вопроса</a:t>
            </a:r>
          </a:p>
        </p:txBody>
      </p:sp>
    </p:spTree>
    <p:extLst>
      <p:ext uri="{BB962C8B-B14F-4D97-AF65-F5344CB8AC3E}">
        <p14:creationId xmlns="" xmlns:p14="http://schemas.microsoft.com/office/powerpoint/2010/main" val="18892338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Click="0">
        <p14:switch dir="r"/>
      </p:transition>
    </mc:Choice>
    <mc:Fallback>
      <p:transition spd="slow" advClick="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Вопрос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339361" y="641463"/>
            <a:ext cx="6465279" cy="32480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76200">
            <a:noFill/>
          </a:ln>
          <a:effectLst/>
        </p:spPr>
        <p:txBody>
          <a:bodyPr anchor="ctr"/>
          <a:lstStyle>
            <a:lvl1pPr algn="ctr">
              <a:defRPr sz="3000" b="0">
                <a:solidFill>
                  <a:srgbClr val="5572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Место для вопроса</a:t>
            </a:r>
          </a:p>
        </p:txBody>
      </p:sp>
      <p:sp>
        <p:nvSpPr>
          <p:cNvPr id="36" name="Текст Прав"/>
          <p:cNvSpPr>
            <a:spLocks noGrp="1"/>
          </p:cNvSpPr>
          <p:nvPr>
            <p:ph type="body" sz="quarter" idx="11" hasCustomPrompt="1"/>
          </p:nvPr>
        </p:nvSpPr>
        <p:spPr>
          <a:xfrm>
            <a:off x="1510870" y="4435127"/>
            <a:ext cx="2927631" cy="698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 baseline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Правильный ответ</a:t>
            </a:r>
          </a:p>
        </p:txBody>
      </p:sp>
      <p:sp>
        <p:nvSpPr>
          <p:cNvPr id="37" name="Текст Неправ1"/>
          <p:cNvSpPr>
            <a:spLocks noGrp="1"/>
          </p:cNvSpPr>
          <p:nvPr>
            <p:ph type="body" sz="quarter" idx="12" hasCustomPrompt="1"/>
          </p:nvPr>
        </p:nvSpPr>
        <p:spPr>
          <a:xfrm>
            <a:off x="4709863" y="4434040"/>
            <a:ext cx="2927631" cy="698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  <p:sp>
        <p:nvSpPr>
          <p:cNvPr id="38" name="Текст Неправ2"/>
          <p:cNvSpPr>
            <a:spLocks noGrp="1"/>
          </p:cNvSpPr>
          <p:nvPr>
            <p:ph type="body" sz="quarter" idx="13" hasCustomPrompt="1"/>
          </p:nvPr>
        </p:nvSpPr>
        <p:spPr>
          <a:xfrm>
            <a:off x="4709863" y="5295164"/>
            <a:ext cx="2927631" cy="698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  <p:sp>
        <p:nvSpPr>
          <p:cNvPr id="39" name="Текст Неправ3"/>
          <p:cNvSpPr>
            <a:spLocks noGrp="1"/>
          </p:cNvSpPr>
          <p:nvPr>
            <p:ph type="body" sz="quarter" idx="14" hasCustomPrompt="1"/>
          </p:nvPr>
        </p:nvSpPr>
        <p:spPr>
          <a:xfrm>
            <a:off x="1510870" y="5295164"/>
            <a:ext cx="2927631" cy="698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 baseline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</p:spTree>
    <p:extLst>
      <p:ext uri="{BB962C8B-B14F-4D97-AF65-F5344CB8AC3E}">
        <p14:creationId xmlns:p14="http://schemas.microsoft.com/office/powerpoint/2010/main" xmlns="" val="3304317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>
        <p14:switch dir="r"/>
      </p:transition>
    </mc:Choice>
    <mc:Fallback>
      <p:transition spd="slow" advClick="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Вопрос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339361" y="641463"/>
            <a:ext cx="6465279" cy="32480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76200">
            <a:noFill/>
          </a:ln>
          <a:effectLst/>
        </p:spPr>
        <p:txBody>
          <a:bodyPr anchor="ctr"/>
          <a:lstStyle>
            <a:lvl1pPr algn="ctr">
              <a:defRPr sz="3000" b="0">
                <a:solidFill>
                  <a:srgbClr val="5572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Место для вопроса</a:t>
            </a:r>
          </a:p>
        </p:txBody>
      </p:sp>
      <p:sp>
        <p:nvSpPr>
          <p:cNvPr id="36" name="Текст Прав"/>
          <p:cNvSpPr>
            <a:spLocks noGrp="1"/>
          </p:cNvSpPr>
          <p:nvPr>
            <p:ph type="body" sz="quarter" idx="11" hasCustomPrompt="1"/>
          </p:nvPr>
        </p:nvSpPr>
        <p:spPr>
          <a:xfrm>
            <a:off x="1510870" y="4435127"/>
            <a:ext cx="2927631" cy="698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 baseline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Правильный ответ</a:t>
            </a:r>
          </a:p>
        </p:txBody>
      </p:sp>
      <p:sp>
        <p:nvSpPr>
          <p:cNvPr id="37" name="Текст Неправ1"/>
          <p:cNvSpPr>
            <a:spLocks noGrp="1"/>
          </p:cNvSpPr>
          <p:nvPr>
            <p:ph type="body" sz="quarter" idx="12" hasCustomPrompt="1"/>
          </p:nvPr>
        </p:nvSpPr>
        <p:spPr>
          <a:xfrm>
            <a:off x="4709863" y="4434040"/>
            <a:ext cx="2927631" cy="698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  <p:sp>
        <p:nvSpPr>
          <p:cNvPr id="38" name="Текст Неправ2"/>
          <p:cNvSpPr>
            <a:spLocks noGrp="1"/>
          </p:cNvSpPr>
          <p:nvPr>
            <p:ph type="body" sz="quarter" idx="13" hasCustomPrompt="1"/>
          </p:nvPr>
        </p:nvSpPr>
        <p:spPr>
          <a:xfrm>
            <a:off x="4709863" y="5295164"/>
            <a:ext cx="2927631" cy="698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  <p:sp>
        <p:nvSpPr>
          <p:cNvPr id="39" name="Текст Неправ3"/>
          <p:cNvSpPr>
            <a:spLocks noGrp="1"/>
          </p:cNvSpPr>
          <p:nvPr>
            <p:ph type="body" sz="quarter" idx="14" hasCustomPrompt="1"/>
          </p:nvPr>
        </p:nvSpPr>
        <p:spPr>
          <a:xfrm>
            <a:off x="1510870" y="5295164"/>
            <a:ext cx="2927631" cy="698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 baseline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</p:spTree>
    <p:extLst>
      <p:ext uri="{BB962C8B-B14F-4D97-AF65-F5344CB8AC3E}">
        <p14:creationId xmlns="" xmlns:p14="http://schemas.microsoft.com/office/powerpoint/2010/main" val="10695518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Click="0">
        <p14:switch dir="r"/>
      </p:transition>
    </mc:Choice>
    <mc:Fallback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1103-D07C-4AB6-9C1B-ECA8BF145E08}" type="datetimeFigureOut">
              <a:rPr lang="ru-RU" smtClean="0"/>
              <a:pPr/>
              <a:t>26.03.2022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BBA4E-4E21-4CD9-BA04-AB53F3AF14B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7003939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1103-D07C-4AB6-9C1B-ECA8BF145E08}" type="datetimeFigureOut">
              <a:rPr lang="ru-RU" smtClean="0"/>
              <a:pPr/>
              <a:t>26.03.2022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BBA4E-4E21-4CD9-BA04-AB53F3AF14B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339873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1103-D07C-4AB6-9C1B-ECA8BF145E08}" type="datetimeFigureOut">
              <a:rPr lang="ru-RU" smtClean="0"/>
              <a:pPr/>
              <a:t>26.03.2022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BBA4E-4E21-4CD9-BA04-AB53F3AF14B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868128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50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1103-D07C-4AB6-9C1B-ECA8BF145E08}" type="datetimeFigureOut">
              <a:rPr lang="ru-RU" smtClean="0"/>
              <a:pPr/>
              <a:t>26.03.2022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BBA4E-4E21-4CD9-BA04-AB53F3AF14B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539238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1103-D07C-4AB6-9C1B-ECA8BF145E08}" type="datetimeFigureOut">
              <a:rPr lang="ru-RU" smtClean="0"/>
              <a:pPr/>
              <a:t>26.03.2022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BBA4E-4E21-4CD9-BA04-AB53F3AF14B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Рамка 4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50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73818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1103-D07C-4AB6-9C1B-ECA8BF145E08}" type="datetimeFigureOut">
              <a:rPr lang="ru-RU" smtClean="0"/>
              <a:pPr/>
              <a:t>26.03.2022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BBA4E-4E21-4CD9-BA04-AB53F3AF14B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4174457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1103-D07C-4AB6-9C1B-ECA8BF145E08}" type="datetimeFigureOut">
              <a:rPr lang="ru-RU" smtClean="0"/>
              <a:pPr/>
              <a:t>26.03.2022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BBA4E-4E21-4CD9-BA04-AB53F3AF14B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5642671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B1103-D07C-4AB6-9C1B-ECA8BF145E08}" type="datetimeFigureOut">
              <a:rPr lang="ru-RU" smtClean="0"/>
              <a:pPr/>
              <a:t>26.03.2022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BBA4E-4E21-4CD9-BA04-AB53F3AF14B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6904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86" r:id="rId20"/>
    <p:sldLayoutId id="2147483730" r:id="rId21"/>
    <p:sldLayoutId id="2147483753" r:id="rId22"/>
    <p:sldLayoutId id="2147483754" r:id="rId23"/>
    <p:sldLayoutId id="2147483755" r:id="rId24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1604" y="1285861"/>
            <a:ext cx="6044208" cy="1470025"/>
          </a:xfrm>
        </p:spPr>
        <p:txBody>
          <a:bodyPr>
            <a:normAutofit fontScale="90000"/>
          </a:bodyPr>
          <a:lstStyle/>
          <a:p>
            <a:r>
              <a:rPr lang="ru-RU" sz="4800" b="1" kern="0" dirty="0" smtClean="0">
                <a:solidFill>
                  <a:srgbClr val="000000"/>
                </a:solidFill>
                <a:latin typeface="Arial"/>
              </a:rPr>
              <a:t>4  класс</a:t>
            </a:r>
            <a:br>
              <a:rPr lang="ru-RU" sz="4800" b="1" kern="0" dirty="0" smtClean="0">
                <a:solidFill>
                  <a:srgbClr val="000000"/>
                </a:solidFill>
                <a:latin typeface="Arial"/>
              </a:rPr>
            </a:br>
            <a:r>
              <a:rPr lang="ru-RU" sz="4800" b="1" kern="0" dirty="0" smtClean="0">
                <a:solidFill>
                  <a:srgbClr val="FF0000"/>
                </a:solidFill>
                <a:latin typeface="Arial"/>
              </a:rPr>
              <a:t>«Школа России»</a:t>
            </a:r>
            <a:br>
              <a:rPr lang="ru-RU" sz="4800" b="1" kern="0" dirty="0" smtClean="0">
                <a:solidFill>
                  <a:srgbClr val="FF0000"/>
                </a:solidFill>
                <a:latin typeface="Arial"/>
              </a:rPr>
            </a:br>
            <a:r>
              <a:rPr lang="ru-RU" sz="2400" b="1" kern="0" dirty="0" smtClean="0">
                <a:solidFill>
                  <a:srgbClr val="000000"/>
                </a:solidFill>
                <a:latin typeface="Arial"/>
              </a:rPr>
              <a:t>урок № 117</a:t>
            </a:r>
            <a:r>
              <a:rPr lang="ru-RU" sz="4800" b="1" kern="0" dirty="0" smtClean="0">
                <a:solidFill>
                  <a:srgbClr val="000000"/>
                </a:solidFill>
                <a:latin typeface="Arial"/>
              </a:rPr>
              <a:t/>
            </a:r>
            <a:br>
              <a:rPr lang="ru-RU" sz="4800" b="1" kern="0" dirty="0" smtClean="0">
                <a:solidFill>
                  <a:srgbClr val="000000"/>
                </a:solidFill>
                <a:latin typeface="Arial"/>
              </a:rPr>
            </a:br>
            <a:endParaRPr lang="ru-RU" sz="4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338" name="AutoShape 2" descr="https://shagk5.ru/assets/images/products/2529/medium/0035514-1000x134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https://shagk5.ru/assets/images/products/2529/medium/0035514-1000x134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2" name="AutoShape 6" descr="https://shagk5.ru/assets/images/products/2529/medium/0035514-1000x134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4" name="AutoShape 8" descr="https://onlain-olimpiada.ru/wp-content/uploads/2020/11/447529918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6" name="AutoShape 10" descr="https://onlain-olimpiada.ru/wp-content/uploads/2020/11/447529918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8" name="AutoShape 12" descr="https://uchebnikishkolarossii.ru/image/cache/catalog/products/moro-m-i-matematika-4-klass-uchebnik-chast-1-1200x630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50" name="Picture 14" descr="https://images.wbstatic.net/big/new/28730000/28735769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4214818"/>
            <a:ext cx="1785950" cy="2381267"/>
          </a:xfrm>
          <a:prstGeom prst="rect">
            <a:avLst/>
          </a:prstGeom>
          <a:noFill/>
        </p:spPr>
      </p:pic>
      <p:sp>
        <p:nvSpPr>
          <p:cNvPr id="14352" name="AutoShape 16" descr="https://xn--90ahbllp3b6ae.xn--p1ai/images/shop_items/7998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54" name="AutoShape 18" descr="https://xn--90ahbllp3b6ae.xn--p1ai/images/shop_items/7998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56" name="AutoShape 20" descr="https://xn--90ahbllp3b6ae.xn--p1ai/images/shop_items/7998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58" name="AutoShape 22" descr="https://xn--90ahbllp3b6ae.xn--p1ai/images/shop_items/7998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59" name="Picture 23" descr="C:\Users\admin\Desktop\799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4143380"/>
            <a:ext cx="1857388" cy="22905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151101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85720" y="1571612"/>
            <a:ext cx="8501122" cy="4714908"/>
          </a:xfrm>
        </p:spPr>
        <p:txBody>
          <a:bodyPr/>
          <a:lstStyle/>
          <a:p>
            <a:pPr>
              <a:buNone/>
            </a:pPr>
            <a:r>
              <a:rPr lang="ru-RU" sz="4000" b="1" dirty="0" smtClean="0">
                <a:solidFill>
                  <a:srgbClr val="0070C0"/>
                </a:solidFill>
              </a:rPr>
              <a:t>На Руси  чеканить эти монеты стали еще   при   князе….  </a:t>
            </a:r>
          </a:p>
          <a:p>
            <a:pPr>
              <a:buNone/>
            </a:pPr>
            <a:endParaRPr lang="ru-RU" sz="4000" b="1" dirty="0" smtClean="0">
              <a:solidFill>
                <a:srgbClr val="C00000"/>
              </a:solidFill>
            </a:endParaRPr>
          </a:p>
          <a:p>
            <a:pPr lvl="0"/>
            <a:r>
              <a:rPr lang="ru-RU" sz="4800" b="1" dirty="0" smtClean="0">
                <a:solidFill>
                  <a:srgbClr val="002060"/>
                </a:solidFill>
              </a:rPr>
              <a:t>князь  Дмитрий Донской -  2</a:t>
            </a:r>
          </a:p>
          <a:p>
            <a:pPr lvl="0"/>
            <a:r>
              <a:rPr lang="ru-RU" sz="4800" b="1" dirty="0" smtClean="0">
                <a:solidFill>
                  <a:srgbClr val="002060"/>
                </a:solidFill>
              </a:rPr>
              <a:t>князь  Владимир -  4</a:t>
            </a:r>
          </a:p>
          <a:p>
            <a:pPr lvl="0"/>
            <a:r>
              <a:rPr lang="ru-RU" sz="4800" b="1" dirty="0" smtClean="0">
                <a:solidFill>
                  <a:srgbClr val="002060"/>
                </a:solidFill>
              </a:rPr>
              <a:t>князь Ярослав Мудрый - 3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357290" y="285728"/>
            <a:ext cx="60948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Первые монеты на Руси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7158" y="28572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1    задача – расчет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85720" y="1714488"/>
            <a:ext cx="8534400" cy="4525963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3600" b="1" dirty="0" smtClean="0"/>
              <a:t>    Из  двух городов, расстояние между которым  600 км,  выехали в 12 ч 15 минут навстречу друг  другу 2 машины. Одна машина ехала со скоростью 70 км/ч, а другая – со скоростью 80 км/ч. Через сколько часов они встретятся?  </a:t>
            </a:r>
          </a:p>
          <a:p>
            <a:pPr marL="0" indent="0" algn="just">
              <a:buNone/>
            </a:pPr>
            <a:r>
              <a:rPr lang="ru-RU" sz="3600" b="1" dirty="0" smtClean="0"/>
              <a:t>Успеют ли водители  на  Экономический форум,  который состоится в  16 ч  30 минут?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85720" y="1571612"/>
            <a:ext cx="8501122" cy="4714908"/>
          </a:xfrm>
        </p:spPr>
        <p:txBody>
          <a:bodyPr/>
          <a:lstStyle/>
          <a:p>
            <a:pPr>
              <a:buNone/>
            </a:pPr>
            <a:r>
              <a:rPr lang="ru-RU" sz="4000" b="1" dirty="0" smtClean="0">
                <a:solidFill>
                  <a:srgbClr val="0070C0"/>
                </a:solidFill>
              </a:rPr>
              <a:t>На Руси  чеканить эти монеты стали еще   при   князе….  </a:t>
            </a:r>
          </a:p>
          <a:p>
            <a:pPr>
              <a:buNone/>
            </a:pPr>
            <a:endParaRPr lang="ru-RU" sz="4000" b="1" dirty="0" smtClean="0">
              <a:solidFill>
                <a:srgbClr val="C00000"/>
              </a:solidFill>
            </a:endParaRPr>
          </a:p>
          <a:p>
            <a:pPr lvl="0"/>
            <a:r>
              <a:rPr lang="ru-RU" sz="4800" b="1" dirty="0" smtClean="0">
                <a:solidFill>
                  <a:srgbClr val="002060"/>
                </a:solidFill>
              </a:rPr>
              <a:t>князь  Дмитрий Донской -  2</a:t>
            </a:r>
          </a:p>
          <a:p>
            <a:pPr lvl="0"/>
            <a:r>
              <a:rPr lang="ru-RU" sz="4800" b="1" dirty="0" smtClean="0">
                <a:solidFill>
                  <a:srgbClr val="002060"/>
                </a:solidFill>
              </a:rPr>
              <a:t>князь  Владимир -  4</a:t>
            </a:r>
          </a:p>
          <a:p>
            <a:pPr lvl="0"/>
            <a:r>
              <a:rPr lang="ru-RU" sz="4800" b="1" dirty="0" smtClean="0">
                <a:solidFill>
                  <a:srgbClr val="002060"/>
                </a:solidFill>
              </a:rPr>
              <a:t>князь Ярослав Мудрый - 3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357290" y="285728"/>
            <a:ext cx="60948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Первые монеты на Руси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AutoShape 2" descr="https://img-fotki.yandex.ru/get/249782/199203331.17f/0_166025_3aeae964_ori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54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4429156" cy="595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5477" name="AutoShape 5" descr="https://moneta-russia.ru/upload/monety-20-vek/drm-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5480" name="Picture 8" descr="https://avatars.mds.yandex.net/get-zen_doc/1209300/pub_5da4d19743fdc000adac73b1_5da4d19d8d5b5f00b0d90d66/scale_120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42" y="2571744"/>
            <a:ext cx="3383905" cy="350046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214942" y="571480"/>
            <a:ext cx="35413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Князь Владимир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0034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Перемены  с деньгами при Петре </a:t>
            </a:r>
            <a:r>
              <a:rPr lang="en-US" b="1" dirty="0" smtClean="0">
                <a:solidFill>
                  <a:srgbClr val="C00000"/>
                </a:solidFill>
              </a:rPr>
              <a:t>I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074" name="AutoShape 2" descr="https://media.slid.es/uploads/1025705/images/5933470/998118-05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https://media.slid.es/uploads/1025705/images/5933470/998118-05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643049"/>
            <a:ext cx="3714776" cy="4661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85720" y="1357298"/>
            <a:ext cx="60338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Была проведена  денежная реформа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158" y="2071678"/>
            <a:ext cx="47890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Она длилась с 1701 по 1704 г.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596" y="2786058"/>
            <a:ext cx="4456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Появилось  слово «деньги»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7158" y="3500438"/>
            <a:ext cx="585564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Ввел  медные  деньги: полкопейки, 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полушка, полполушки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7158" y="4714884"/>
            <a:ext cx="549470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Деньги стали чеканить из медной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заготовки круглой формы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596" y="5929330"/>
            <a:ext cx="53575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На монетах был профиль Петра </a:t>
            </a:r>
            <a:r>
              <a:rPr lang="en-US" sz="2800" b="1" dirty="0" smtClean="0">
                <a:solidFill>
                  <a:srgbClr val="002060"/>
                </a:solidFill>
              </a:rPr>
              <a:t>I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0-tub-ru.yandex.net/i?id=312cf8184d9e8e2292c37db94e3d78d2-l&amp;n=1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500042"/>
            <a:ext cx="2305226" cy="2286016"/>
          </a:xfrm>
          <a:prstGeom prst="rect">
            <a:avLst/>
          </a:prstGeom>
          <a:noFill/>
        </p:spPr>
      </p:pic>
      <p:pic>
        <p:nvPicPr>
          <p:cNvPr id="2052" name="Picture 4" descr="https://i.mycdn.me/i?r=AzEPZsRbOZEKgBhR0XGMT1RkgKtveIHHuDk-LyH6pdvfkKaKTM5SRkZCeTgDn6uOyi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285728"/>
            <a:ext cx="5314301" cy="2595562"/>
          </a:xfrm>
          <a:prstGeom prst="rect">
            <a:avLst/>
          </a:prstGeom>
          <a:noFill/>
        </p:spPr>
      </p:pic>
      <p:pic>
        <p:nvPicPr>
          <p:cNvPr id="2054" name="Picture 6" descr="https://www.etoretro.ru/data/media/4852/131084728295b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3071810"/>
            <a:ext cx="6857998" cy="357530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596" y="357166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2 задача - расчёт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85720" y="1357298"/>
            <a:ext cx="8229600" cy="4525963"/>
          </a:xfrm>
          <a:ln>
            <a:noFill/>
          </a:ln>
        </p:spPr>
        <p:txBody>
          <a:bodyPr>
            <a:norm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гривенник</a:t>
            </a:r>
            <a:r>
              <a:rPr lang="ru-RU" b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 - 10 копеек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полуполтинник</a:t>
            </a:r>
            <a:r>
              <a:rPr lang="ru-RU" b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  - 25 копеек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полтинник</a:t>
            </a:r>
            <a:r>
              <a:rPr lang="ru-RU" b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 - 50 копеек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рубль </a:t>
            </a:r>
            <a:r>
              <a:rPr lang="ru-RU" b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–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100 копеек</a:t>
            </a:r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2786050" y="3571877"/>
            <a:ext cx="6072230" cy="206210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Рассчитай, сколько </a:t>
            </a: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копеек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надо заплатить за  рыбу, если она стоила 2 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полуполтинника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, 3 полтинника?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48130" name="Picture 2" descr="https://avatars.mds.yandex.net/i?id=6194bd0cd4054eb86c38cc9a3529785d-5285345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7" y="3714752"/>
            <a:ext cx="2325915" cy="17859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0034" y="21429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2 задача - расчёт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00034" y="1357298"/>
            <a:ext cx="8229600" cy="4525963"/>
          </a:xfrm>
          <a:ln>
            <a:noFill/>
          </a:ln>
        </p:spPr>
        <p:txBody>
          <a:bodyPr>
            <a:norm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гривенник</a:t>
            </a:r>
            <a:r>
              <a:rPr lang="ru-RU" b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 - 10 копеек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полуполтинник</a:t>
            </a:r>
            <a:r>
              <a:rPr lang="ru-RU" b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  - 25 копеек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полтинник</a:t>
            </a:r>
            <a:r>
              <a:rPr lang="ru-RU" b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 - 50 копеек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рубль </a:t>
            </a:r>
            <a:r>
              <a:rPr lang="ru-RU" b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–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100 копеек</a:t>
            </a:r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2786050" y="3571877"/>
            <a:ext cx="6072230" cy="206210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Рассчитай, сколько </a:t>
            </a: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копеек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надо заплатить за  кролика, если он стоил  2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полуполтинника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, 4 полтинника и  3 гривенника?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7170" name="Picture 2" descr="https://img.favpng.com/15/9/12/domestic-rabbit-easter-bunny-hare-fauna-png-favpng-dEGWt88zDpu1j69bWiTCN7qfC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3500438"/>
            <a:ext cx="2108191" cy="237814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0034" y="21429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2 задача - расчёт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00034" y="1357298"/>
            <a:ext cx="8229600" cy="4525963"/>
          </a:xfrm>
          <a:ln>
            <a:noFill/>
          </a:ln>
        </p:spPr>
        <p:txBody>
          <a:bodyPr>
            <a:norm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гривенник</a:t>
            </a:r>
            <a:r>
              <a:rPr lang="ru-RU" b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 - 10 копеек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полуполтинник</a:t>
            </a:r>
            <a:r>
              <a:rPr lang="ru-RU" b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  - 25 копеек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полтинник</a:t>
            </a:r>
            <a:r>
              <a:rPr lang="ru-RU" b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 - 50 копеек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рубль </a:t>
            </a:r>
            <a:r>
              <a:rPr lang="ru-RU" b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–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100 копеек</a:t>
            </a:r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2786050" y="3571877"/>
            <a:ext cx="6072230" cy="255454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Рассчитай, сколько </a:t>
            </a: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рублей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и копеек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надо заплатить за  барана, если он стоил  6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полуполтинников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, 4 полтинника и  2 гривенника?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44037" name="Picture 5" descr="https://s.poembook.ru/theme/9c/3b/b4/c2a659f09c8d9ea2183ecbb0044abfa58d88289e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1263" y="3857628"/>
            <a:ext cx="2263155" cy="228601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214282" y="285728"/>
          <a:ext cx="8715436" cy="628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357158" y="28572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Организационный момент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3276600" y="2636838"/>
            <a:ext cx="375443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indent="4763" algn="ctr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charset="0"/>
              <a:buNone/>
              <a:defRPr/>
            </a:pPr>
            <a:r>
              <a:rPr lang="ru-RU" sz="3200" b="1" dirty="0">
                <a:solidFill>
                  <a:srgbClr val="E025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80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+mn-cs"/>
            </a:endParaRPr>
          </a:p>
          <a:p>
            <a:pPr indent="4763" algn="ctr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charset="0"/>
              <a:buNone/>
              <a:defRPr/>
            </a:pPr>
            <a:endParaRPr lang="ru-RU" sz="8800" b="1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+mn-cs"/>
            </a:endParaRP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5003800" y="4581525"/>
            <a:ext cx="388778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indent="4763" algn="ctr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charset="0"/>
              <a:buNone/>
              <a:defRPr/>
            </a:pPr>
            <a:r>
              <a:rPr lang="ru-RU" sz="3200" b="1" dirty="0">
                <a:solidFill>
                  <a:srgbClr val="E025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428596" y="1643050"/>
            <a:ext cx="764386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haroni" pitchFamily="2" charset="-79"/>
              </a:rPr>
              <a:t>Прозвенел звонок весёлый.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haroni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haroni" pitchFamily="2" charset="-79"/>
              </a:rPr>
              <a:t>Мы к занятию готовы!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haroni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haroni" pitchFamily="2" charset="-79"/>
              </a:rPr>
              <a:t>Будем думать, рассуждать,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haroni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haroni" pitchFamily="2" charset="-79"/>
              </a:rPr>
              <a:t>И друг другу помогать!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22531" name="AutoShape 3" descr="https://media.baamboozle.com/uploads/images/66866/1604329810_55342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3" name="Picture 5" descr="https://e7.pngegg.com/pngimages/284/613/png-clipart-church-bell-campanology-bell-bell-symbol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63127">
            <a:off x="3271585" y="3914240"/>
            <a:ext cx="2626569" cy="219172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0034" y="357166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Первые купюры в России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428596" y="1428736"/>
            <a:ext cx="8286808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При каком правителе  стали печатать бумажные деньги в России?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Дети 2010 г. р.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Петр 1 – 305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Иван  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Калита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– 25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Екатерина Великая – 205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0034" y="357166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Первые купюры в России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428596" y="1428736"/>
            <a:ext cx="8286808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b="1" dirty="0" smtClean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Как назывались первые бумажные деньги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?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1" i="0" u="sng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Дети 2011 г. р.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4400" b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рубли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– 307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4400" b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купюры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– 25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4400" b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ассигнация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– 205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71472" y="28572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Первые купюры в России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428596" y="1428736"/>
            <a:ext cx="8286808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b="1" dirty="0" smtClean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Как в народе ласково назывались первые печатные деньги в  100 рублей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?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Дети 2012 г. р.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4400" b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 «</a:t>
            </a:r>
            <a:r>
              <a:rPr lang="ru-RU" sz="4400" b="1" dirty="0" err="1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петруша</a:t>
            </a:r>
            <a:r>
              <a:rPr lang="ru-RU" sz="4400" b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– 307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4400" b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4400" b="1" dirty="0" err="1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ванюша</a:t>
            </a:r>
            <a:r>
              <a:rPr lang="ru-RU" sz="4400" b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» - 25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4400" b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4400" b="1" dirty="0" err="1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катенька</a:t>
            </a:r>
            <a:r>
              <a:rPr lang="ru-RU" sz="4400" b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– 205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596" y="428604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Первые  бумажные деньги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C:\Users\admin\Downloads\630eef6da8cde9c1ac95132ec45db75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00174"/>
            <a:ext cx="392909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s://i.greatplainsparanormal.com/images/015/image-4338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785926"/>
            <a:ext cx="4161420" cy="258125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786314" y="5000636"/>
            <a:ext cx="39934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29 декабря 1768 года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b="1" dirty="0" err="1" smtClean="0">
                <a:solidFill>
                  <a:srgbClr val="C00000"/>
                </a:solidFill>
              </a:rPr>
              <a:t>Синквейн</a:t>
            </a:r>
            <a:r>
              <a:rPr lang="ru-RU" b="1" dirty="0" smtClean="0">
                <a:solidFill>
                  <a:srgbClr val="C00000"/>
                </a:solidFill>
              </a:rPr>
              <a:t>  «Деньги»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57158" y="1571612"/>
            <a:ext cx="8229600" cy="4525963"/>
          </a:xfrm>
        </p:spPr>
        <p:txBody>
          <a:bodyPr/>
          <a:lstStyle/>
          <a:p>
            <a:pPr marL="514350" indent="-51435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1. Деньги.</a:t>
            </a:r>
          </a:p>
          <a:p>
            <a:pPr marL="514350" indent="-51435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2 Наличные, безналичные.</a:t>
            </a:r>
          </a:p>
          <a:p>
            <a:pPr marL="514350" indent="-51435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3. Покупают, продают, чеканят.</a:t>
            </a:r>
          </a:p>
          <a:p>
            <a:pPr marL="514350" indent="-51435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4.Деньги </a:t>
            </a:r>
            <a:r>
              <a:rPr lang="ru-RU" b="1" dirty="0" smtClean="0">
                <a:solidFill>
                  <a:srgbClr val="002060"/>
                </a:solidFill>
              </a:rPr>
              <a:t>– великое изобретение человека.</a:t>
            </a:r>
          </a:p>
          <a:p>
            <a:pPr marL="514350" indent="-51435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5.Деньги счёт </a:t>
            </a:r>
            <a:r>
              <a:rPr lang="ru-RU" b="1" dirty="0" smtClean="0">
                <a:solidFill>
                  <a:srgbClr val="002060"/>
                </a:solidFill>
              </a:rPr>
              <a:t>любят.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2228" name="AutoShape 4" descr="https://static2.bigstockphoto.com/4/0/5/large1500/5040031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230" name="AutoShape 6" descr="https://fsd.videouroki.net/html/2020/07/12/v_5f0b02206b349/99756632_9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2232" name="Picture 8" descr="http://images.crestock.com/5020000-5029999/5027723-2xs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4" y="4000504"/>
            <a:ext cx="2571768" cy="257177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7158" y="357166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Итог   урока. Рефлексия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71513" y="1357313"/>
            <a:ext cx="8472487" cy="4768850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  <a:defRPr/>
            </a:pPr>
            <a:r>
              <a:rPr lang="ru-RU" dirty="0" smtClean="0"/>
              <a:t>    </a:t>
            </a:r>
            <a:r>
              <a:rPr lang="ru-RU" b="1" dirty="0" smtClean="0">
                <a:solidFill>
                  <a:srgbClr val="002060"/>
                </a:solidFill>
              </a:rPr>
              <a:t>Вот и кончился урок,                                              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И подводим мы итог!</a:t>
            </a:r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r>
              <a:rPr lang="ru-RU" b="1" dirty="0" smtClean="0"/>
              <a:t>Достигли ли мы цели урока?</a:t>
            </a:r>
          </a:p>
          <a:p>
            <a:pPr>
              <a:defRPr/>
            </a:pPr>
            <a:r>
              <a:rPr lang="ru-RU" b="1" dirty="0" smtClean="0"/>
              <a:t>Что  вас удивило?</a:t>
            </a:r>
          </a:p>
          <a:p>
            <a:pPr>
              <a:defRPr/>
            </a:pPr>
            <a:r>
              <a:rPr lang="ru-RU" b="1" dirty="0" smtClean="0"/>
              <a:t>Что было трудно?</a:t>
            </a:r>
          </a:p>
          <a:p>
            <a:pPr>
              <a:defRPr/>
            </a:pPr>
            <a:r>
              <a:rPr lang="ru-RU" b="1" dirty="0" smtClean="0"/>
              <a:t>С помощью сигнальных </a:t>
            </a:r>
          </a:p>
          <a:p>
            <a:pPr>
              <a:buNone/>
              <a:defRPr/>
            </a:pPr>
            <a:r>
              <a:rPr lang="ru-RU" b="1" dirty="0" smtClean="0"/>
              <a:t>кругов покажите своё </a:t>
            </a:r>
          </a:p>
          <a:p>
            <a:pPr>
              <a:buNone/>
              <a:defRPr/>
            </a:pPr>
            <a:r>
              <a:rPr lang="ru-RU" b="1" dirty="0" smtClean="0"/>
              <a:t>настроение.</a:t>
            </a:r>
          </a:p>
          <a:p>
            <a:pPr>
              <a:buFontTx/>
              <a:buNone/>
              <a:defRPr/>
            </a:pP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3250" name="Picture 2" descr="https://im0-tub-ru.yandex.net/i?id=74837031235891c243a146bc5b75a668-l&amp;ref=rim&amp;n=13&amp;w=1072&amp;h=10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3786190"/>
            <a:ext cx="2651102" cy="26511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Пожелание детям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857364"/>
            <a:ext cx="5429256" cy="4525963"/>
          </a:xfrm>
        </p:spPr>
        <p:txBody>
          <a:bodyPr>
            <a:normAutofit fontScale="92500" lnSpcReduction="20000"/>
          </a:bodyPr>
          <a:lstStyle/>
          <a:p>
            <a:pPr indent="19050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Чем  бы вы не занимались, кем бы вы не стали в будущем, помните, что самые дорогие вещи не имеют цены!</a:t>
            </a:r>
          </a:p>
          <a:p>
            <a:pPr indent="19050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Помните, что за деньги не купишь хорошее настроение, уважение близких, любовь. Далеко не все продаётся и покупается. Всего вам доброго.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4274" name="Picture 2" descr="https://avatars.mds.yandex.net/get-zen_doc/39788/pub_5e3d82a02e9e63535024ad4c_5e3d8367ed9e3c373ebf0024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2071678"/>
            <a:ext cx="3611905" cy="426603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Приём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 «Незаконченное предложение»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57158" y="1928802"/>
            <a:ext cx="8534400" cy="452596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За деньги, можно купить часы, но не время.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За деньги можно купить книгу, но не мудрость.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За деньги можно купить лекарство, но не здоровье.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За деньги можно купить  телохранителя, но не друга.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За деньги можно купить дом, но не семью.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Содержимое 2"/>
          <p:cNvSpPr>
            <a:spLocks noGrp="1"/>
          </p:cNvSpPr>
          <p:nvPr>
            <p:ph idx="4294967295"/>
          </p:nvPr>
        </p:nvSpPr>
        <p:spPr>
          <a:xfrm>
            <a:off x="0" y="285750"/>
            <a:ext cx="8515350" cy="45259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Спасибо за сотрудничество!</a:t>
            </a:r>
          </a:p>
          <a:p>
            <a:pPr algn="ctr">
              <a:buFontTx/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Урок окончен</a:t>
            </a:r>
          </a:p>
          <a:p>
            <a:pPr algn="ctr">
              <a:buFontTx/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До новых встреч!</a:t>
            </a:r>
          </a:p>
        </p:txBody>
      </p:sp>
      <p:pic>
        <p:nvPicPr>
          <p:cNvPr id="43011" name="Picture 4" descr="https://st.kashalot.com/img/club/2017/04/20/0_90b7a_38d1cebd_orig-73866e77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0313" y="2571750"/>
            <a:ext cx="3714750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643050"/>
            <a:ext cx="821537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5400" b="1" dirty="0" smtClean="0">
                <a:solidFill>
                  <a:srgbClr val="002060"/>
                </a:solidFill>
              </a:rPr>
              <a:t>«Не для школы, а для жизни мы  учимся»</a:t>
            </a:r>
          </a:p>
          <a:p>
            <a:pPr algn="just"/>
            <a:endParaRPr lang="ru-RU" sz="5400" b="1" dirty="0" smtClean="0">
              <a:solidFill>
                <a:srgbClr val="002060"/>
              </a:solidFill>
            </a:endParaRPr>
          </a:p>
          <a:p>
            <a:pPr algn="r"/>
            <a:r>
              <a:rPr lang="ru-RU" sz="5400" b="1" dirty="0" err="1" smtClean="0">
                <a:solidFill>
                  <a:srgbClr val="002060"/>
                </a:solidFill>
              </a:rPr>
              <a:t>Луций</a:t>
            </a:r>
            <a:r>
              <a:rPr lang="ru-RU" sz="5400" b="1" dirty="0" smtClean="0">
                <a:solidFill>
                  <a:srgbClr val="002060"/>
                </a:solidFill>
              </a:rPr>
              <a:t> Сенека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28596" y="357166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Девиз урока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6258" name="AutoShape 2" descr="https://i5.walmartimages.com/asr/879c1cbf-edf7-4c46-ba46-3e4df2afb889_1.0f745fc8dfc435c7fd4ea17ffe53a9bd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6261" name="AutoShape 5" descr="https://render.fineartamerica.com/images/rendered/default/greeting-card/images-medium-5/seneca-the-elder-roman-orator-middle-temple-library.jpg?&amp;targetx=-33&amp;targety=0&amp;imagewidth=566&amp;imageheight=700&amp;modelwidth=500&amp;modelheight=700&amp;backgroundcolor=ECE6D7&amp;orientation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6263" name="AutoShape 7" descr="https://render.fineartamerica.com/images/rendered/default/greeting-card/images-medium-5/seneca-the-elder-roman-orator-middle-temple-library.jpg?&amp;targetx=-33&amp;targety=0&amp;imagewidth=566&amp;imageheight=700&amp;modelwidth=500&amp;modelheight=700&amp;backgroundcolor=ECE6D7&amp;orientation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6264" name="Picture 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AE7D8"/>
              </a:clrFrom>
              <a:clrTo>
                <a:srgbClr val="EAE7D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0" y="3357562"/>
            <a:ext cx="2355835" cy="3298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7158" y="28572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Работа в парах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85720" y="1785926"/>
            <a:ext cx="8229600" cy="4525963"/>
          </a:xfrm>
        </p:spPr>
        <p:txBody>
          <a:bodyPr>
            <a:normAutofit/>
          </a:bodyPr>
          <a:lstStyle/>
          <a:p>
            <a:pPr algn="ctr">
              <a:buFont typeface="Arial" charset="0"/>
              <a:buNone/>
              <a:defRPr/>
            </a:pPr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</a:p>
          <a:p>
            <a:pPr algn="ctr">
              <a:buFont typeface="Arial" charset="0"/>
              <a:buNone/>
              <a:defRPr/>
            </a:pPr>
            <a:endParaRPr lang="ru-RU" sz="4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buFont typeface="Arial" charset="0"/>
              <a:buNone/>
              <a:defRPr/>
            </a:pPr>
            <a:endParaRPr lang="ru-RU" sz="4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buFont typeface="Arial" charset="0"/>
              <a:buNone/>
              <a:defRPr/>
            </a:pPr>
            <a:r>
              <a:rPr lang="ru-RU" sz="4800" b="1" dirty="0" smtClean="0">
                <a:solidFill>
                  <a:srgbClr val="002060"/>
                </a:solidFill>
              </a:rPr>
              <a:t>«Если будет трудно, </a:t>
            </a:r>
          </a:p>
          <a:p>
            <a:pPr algn="ctr">
              <a:buFont typeface="Arial" charset="0"/>
              <a:buNone/>
              <a:defRPr/>
            </a:pPr>
            <a:r>
              <a:rPr lang="ru-RU" sz="4800" b="1" dirty="0" smtClean="0">
                <a:solidFill>
                  <a:srgbClr val="002060"/>
                </a:solidFill>
              </a:rPr>
              <a:t> я тебе помогу!»</a:t>
            </a:r>
            <a:endParaRPr lang="ru-RU" sz="4800" b="1" dirty="0">
              <a:solidFill>
                <a:srgbClr val="002060"/>
              </a:solidFill>
            </a:endParaRPr>
          </a:p>
        </p:txBody>
      </p:sp>
      <p:pic>
        <p:nvPicPr>
          <p:cNvPr id="7172" name="Picture 2" descr="https://png.pngtree.com/element_origin_min_pic/16/10/28/8a902f025d3b6236393b21ac301b9773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25" y="1304925"/>
            <a:ext cx="3357563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0034" y="357166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Игра «Шифровальщик» 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428597" y="1643050"/>
          <a:ext cx="8215369" cy="2438400"/>
        </p:xfrm>
        <a:graphic>
          <a:graphicData uri="http://schemas.openxmlformats.org/drawingml/2006/table">
            <a:tbl>
              <a:tblPr/>
              <a:tblGrid>
                <a:gridCol w="1126887"/>
                <a:gridCol w="1180146"/>
                <a:gridCol w="1180992"/>
                <a:gridCol w="1181836"/>
                <a:gridCol w="1181836"/>
                <a:gridCol w="1181836"/>
                <a:gridCol w="1181836"/>
              </a:tblGrid>
              <a:tr h="464347">
                <a:tc>
                  <a:txBody>
                    <a:bodyPr/>
                    <a:lstStyle/>
                    <a:p>
                      <a:pPr marR="719455" algn="ctr"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4000" b="1" dirty="0">
                        <a:solidFill>
                          <a:srgbClr val="00B05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3278" marR="231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19455"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ё</a:t>
                      </a:r>
                      <a:endParaRPr lang="ru-RU" sz="40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3278" marR="231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19455"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40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3278" marR="231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19455">
                        <a:spcAft>
                          <a:spcPts val="0"/>
                        </a:spcAft>
                      </a:pPr>
                      <a:r>
                        <a:rPr lang="ru-RU" sz="4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endParaRPr lang="ru-RU" sz="40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3278" marR="231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19455">
                        <a:spcAft>
                          <a:spcPts val="0"/>
                        </a:spcAft>
                      </a:pPr>
                      <a:r>
                        <a:rPr lang="ru-RU" sz="4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40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3278" marR="231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19455">
                        <a:spcAft>
                          <a:spcPts val="0"/>
                        </a:spcAft>
                      </a:pPr>
                      <a:r>
                        <a:rPr lang="ru-RU" sz="4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ы</a:t>
                      </a:r>
                      <a:endParaRPr lang="ru-RU" sz="40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3278" marR="231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19455">
                        <a:spcAft>
                          <a:spcPts val="0"/>
                        </a:spcAft>
                      </a:pPr>
                      <a:r>
                        <a:rPr lang="ru-RU" sz="4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40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3278" marR="231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347">
                <a:tc>
                  <a:txBody>
                    <a:bodyPr/>
                    <a:lstStyle/>
                    <a:p>
                      <a:pPr marR="719455" algn="ctr"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4000" b="1" dirty="0">
                        <a:solidFill>
                          <a:srgbClr val="00B05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3278" marR="231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19455">
                        <a:spcAft>
                          <a:spcPts val="0"/>
                        </a:spcAft>
                      </a:pPr>
                      <a:r>
                        <a:rPr lang="ru-RU" sz="4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40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3278" marR="231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19455">
                        <a:spcAft>
                          <a:spcPts val="0"/>
                        </a:spcAft>
                      </a:pPr>
                      <a:r>
                        <a:rPr lang="ru-RU" sz="4000" b="1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</a:t>
                      </a:r>
                      <a:endParaRPr lang="ru-RU" sz="40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3278" marR="231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19455"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</a:t>
                      </a:r>
                      <a:endParaRPr lang="ru-RU" sz="40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3278" marR="231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19455">
                        <a:spcAft>
                          <a:spcPts val="0"/>
                        </a:spcAft>
                      </a:pPr>
                      <a:r>
                        <a:rPr lang="ru-RU" sz="4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ru-RU" sz="40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3278" marR="231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19455">
                        <a:spcAft>
                          <a:spcPts val="0"/>
                        </a:spcAft>
                      </a:pPr>
                      <a:r>
                        <a:rPr lang="ru-RU" sz="4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</a:t>
                      </a:r>
                      <a:endParaRPr lang="ru-RU" sz="40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3278" marR="231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19455">
                        <a:spcAft>
                          <a:spcPts val="0"/>
                        </a:spcAft>
                      </a:pPr>
                      <a:r>
                        <a:rPr lang="ru-RU" sz="4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</a:t>
                      </a:r>
                      <a:endParaRPr lang="ru-RU" sz="40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3278" marR="231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347">
                <a:tc>
                  <a:txBody>
                    <a:bodyPr/>
                    <a:lstStyle/>
                    <a:p>
                      <a:pPr marR="719455" algn="ctr"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4000" b="1" dirty="0">
                        <a:solidFill>
                          <a:srgbClr val="00B05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3278" marR="231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19455">
                        <a:spcAft>
                          <a:spcPts val="0"/>
                        </a:spcAft>
                      </a:pPr>
                      <a:r>
                        <a:rPr lang="ru-RU" sz="4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40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3278" marR="231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19455">
                        <a:spcAft>
                          <a:spcPts val="0"/>
                        </a:spcAft>
                      </a:pPr>
                      <a:r>
                        <a:rPr lang="ru-RU" sz="4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endParaRPr lang="ru-RU" sz="40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3278" marR="231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19455"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  <a:endParaRPr lang="ru-RU" sz="40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3278" marR="231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19455"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40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3278" marR="231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19455">
                        <a:spcAft>
                          <a:spcPts val="0"/>
                        </a:spcAft>
                      </a:pPr>
                      <a:r>
                        <a:rPr lang="ru-RU" sz="4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ы</a:t>
                      </a:r>
                      <a:endParaRPr lang="ru-RU" sz="40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3278" marR="231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19455">
                        <a:spcAft>
                          <a:spcPts val="0"/>
                        </a:spcAft>
                      </a:pPr>
                      <a:r>
                        <a:rPr lang="ru-RU" sz="4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</a:t>
                      </a:r>
                      <a:endParaRPr lang="ru-RU" sz="40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3278" marR="231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347">
                <a:tc>
                  <a:txBody>
                    <a:bodyPr/>
                    <a:lstStyle/>
                    <a:p>
                      <a:pPr marR="719455" algn="ctr">
                        <a:spcAft>
                          <a:spcPts val="0"/>
                        </a:spcAft>
                      </a:pPr>
                      <a:endParaRPr lang="ru-RU" sz="4000" b="1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278" marR="231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19455"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4000" b="1" dirty="0">
                        <a:solidFill>
                          <a:srgbClr val="00B05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3278" marR="231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19455"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4000" b="1" dirty="0">
                        <a:solidFill>
                          <a:srgbClr val="00B05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3278" marR="231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19455"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4000" b="1" dirty="0">
                        <a:solidFill>
                          <a:srgbClr val="00B05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3278" marR="231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19455"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4000" b="1" dirty="0">
                        <a:solidFill>
                          <a:srgbClr val="00B05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3278" marR="231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19455"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4000" b="1" dirty="0">
                        <a:solidFill>
                          <a:srgbClr val="00B05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3278" marR="231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19455"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4000" b="1" dirty="0">
                        <a:solidFill>
                          <a:srgbClr val="00B05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3278" marR="231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7281" name="Rectangle 1"/>
          <p:cNvSpPr>
            <a:spLocks noChangeArrowheads="1"/>
          </p:cNvSpPr>
          <p:nvPr/>
        </p:nvSpPr>
        <p:spPr bwMode="auto">
          <a:xfrm>
            <a:off x="285720" y="4714884"/>
            <a:ext cx="864399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ШИФР 1: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(2;2)   (4;1)   (3; 3)  (6; 3)   (5; 2)  (1; 1)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ШИФР 2: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(2;1)  (4; 3)  (4; 2)  (5; 2)   (1; 3)  (3; 1)  (5; 3)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Отгадай ребус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0354" name="Picture 2" descr="C:\Users\admin\Downloads\slide-11.jpg"/>
          <p:cNvPicPr>
            <a:picLocks noChangeAspect="1" noChangeArrowheads="1"/>
          </p:cNvPicPr>
          <p:nvPr/>
        </p:nvPicPr>
        <p:blipFill>
          <a:blip r:embed="rId2"/>
          <a:srcRect l="4578" t="4584" r="5009" b="34295"/>
          <a:stretch>
            <a:fillRect/>
          </a:stretch>
        </p:blipFill>
        <p:spPr bwMode="auto">
          <a:xfrm>
            <a:off x="428596" y="1428735"/>
            <a:ext cx="8358246" cy="4929223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7158" y="357166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Первые товарные деньги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1378" name="AutoShape 2" descr="https://razvivashka.online/wp-content/uploads/2021/01/tovarnye-dengi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1379" name="Picture 3"/>
          <p:cNvPicPr>
            <a:picLocks noChangeAspect="1" noChangeArrowheads="1"/>
          </p:cNvPicPr>
          <p:nvPr/>
        </p:nvPicPr>
        <p:blipFill>
          <a:blip r:embed="rId2"/>
          <a:srcRect t="17857"/>
          <a:stretch>
            <a:fillRect/>
          </a:stretch>
        </p:blipFill>
        <p:spPr bwMode="auto">
          <a:xfrm>
            <a:off x="285720" y="1357298"/>
            <a:ext cx="8640893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 descr="https://avatars.mds.yandex.net/get-zen_doc/1852544/pub_5dc6c70bcd7152643c8d95cb_5dc6cad523b893073e449b26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6179394" y="3821870"/>
            <a:ext cx="4929142" cy="5715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7158" y="21429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Блиц- задачи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2402" name="AutoShape 2" descr="https://ds05.infourok.ru/uploads/ex/05d5/0011b914-f1f689c6/hello_html_m45a9167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04" name="Picture 4" descr="https://avatars.mds.yandex.net/i?id=ba4ffd2f233bb3dd54037cc7d6531992-5434079-images-thumbs&amp;ref=rim&amp;n=33&amp;w=142&amp;h=15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330010">
            <a:off x="3248073" y="1106290"/>
            <a:ext cx="3880938" cy="3101912"/>
          </a:xfrm>
          <a:prstGeom prst="rect">
            <a:avLst/>
          </a:prstGeom>
          <a:noFill/>
        </p:spPr>
      </p:pic>
      <p:sp>
        <p:nvSpPr>
          <p:cNvPr id="102406" name="AutoShape 6" descr="https://static.fandomspot.com/images/09/2948/10-iron-arrows-osr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08" name="Picture 8" descr="https://ae01.alicdn.com/kf/HTB1vnrrHVXXXXXvXpXXq6xXFXXXs/i-d-4-2-400.jpg"/>
          <p:cNvPicPr>
            <a:picLocks noChangeAspect="1" noChangeArrowheads="1"/>
          </p:cNvPicPr>
          <p:nvPr/>
        </p:nvPicPr>
        <p:blipFill>
          <a:blip r:embed="rId4"/>
          <a:srcRect t="17407" r="2499" b="13321"/>
          <a:stretch>
            <a:fillRect/>
          </a:stretch>
        </p:blipFill>
        <p:spPr bwMode="auto">
          <a:xfrm rot="19306033">
            <a:off x="348112" y="4006793"/>
            <a:ext cx="3776020" cy="1510408"/>
          </a:xfrm>
          <a:prstGeom prst="rect">
            <a:avLst/>
          </a:prstGeom>
          <a:noFill/>
        </p:spPr>
      </p:pic>
      <p:pic>
        <p:nvPicPr>
          <p:cNvPr id="102410" name="Picture 10" descr="https://avatars.mds.yandex.net/get-zen_doc/1852544/pub_5dc6c70bcd7152643c8d95cb_5dc6cad523b893073e449b26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5679328" y="3893308"/>
            <a:ext cx="4929142" cy="571502"/>
          </a:xfrm>
          <a:prstGeom prst="rect">
            <a:avLst/>
          </a:prstGeom>
          <a:noFill/>
        </p:spPr>
      </p:pic>
      <p:sp>
        <p:nvSpPr>
          <p:cNvPr id="102412" name="AutoShape 12" descr="https://img2.freepng.ru/20180404/kxw/kisspng-pottery-vase-ceramic-urn-artifact-jar-5ac52e27610f59.488854491522871847397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13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4714884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72132" y="4714884"/>
            <a:ext cx="2382861" cy="1668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5720" y="21429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Из  истории  слова  «монета»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28596" y="1285860"/>
            <a:ext cx="4714908" cy="507209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Первые монеты появились, когда люди научились добывать металл, это произошло  в Древней  Греции, примерно в </a:t>
            </a:r>
            <a:r>
              <a:rPr lang="en-US" sz="2400" b="1" dirty="0" smtClean="0">
                <a:solidFill>
                  <a:srgbClr val="002060"/>
                </a:solidFill>
              </a:rPr>
              <a:t>VIII </a:t>
            </a:r>
            <a:r>
              <a:rPr lang="ru-RU" sz="2400" b="1" dirty="0" smtClean="0">
                <a:solidFill>
                  <a:srgbClr val="002060"/>
                </a:solidFill>
              </a:rPr>
              <a:t>до н. э.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 Богиню  Юнону называли  «</a:t>
            </a:r>
            <a:r>
              <a:rPr lang="ru-RU" sz="2400" b="1" dirty="0" err="1" smtClean="0">
                <a:solidFill>
                  <a:srgbClr val="002060"/>
                </a:solidFill>
              </a:rPr>
              <a:t>мона</a:t>
            </a:r>
            <a:r>
              <a:rPr lang="ru-RU" sz="2400" b="1" dirty="0" smtClean="0">
                <a:solidFill>
                  <a:srgbClr val="002060"/>
                </a:solidFill>
              </a:rPr>
              <a:t>»  (мать).В храме, носящем её имя, была расположена мастерская по чеканке денег, которые стали называть монетами.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04452" name="Picture 4" descr="http://3.bp.blogspot.com/-xSIjCBVU83c/Vi4BkrBIP9I/AAAAAAAABjo/xAZ-BOL2QPg/s1600-r/staf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285860"/>
            <a:ext cx="3500462" cy="52021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5541</TotalTime>
  <Words>769</Words>
  <Application>Microsoft Office PowerPoint</Application>
  <PresentationFormat>Экран (4:3)</PresentationFormat>
  <Paragraphs>146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4  класс «Школа России» урок № 117 </vt:lpstr>
      <vt:lpstr>Организационный момент</vt:lpstr>
      <vt:lpstr>Девиз урока</vt:lpstr>
      <vt:lpstr>Работа в парах</vt:lpstr>
      <vt:lpstr>Игра «Шифровальщик» </vt:lpstr>
      <vt:lpstr>Отгадай ребус</vt:lpstr>
      <vt:lpstr>Первые товарные деньги</vt:lpstr>
      <vt:lpstr>Блиц- задачи</vt:lpstr>
      <vt:lpstr>Из  истории  слова  «монета»</vt:lpstr>
      <vt:lpstr>Слайд 10</vt:lpstr>
      <vt:lpstr>1    задача – расчет </vt:lpstr>
      <vt:lpstr>Слайд 12</vt:lpstr>
      <vt:lpstr>Слайд 13</vt:lpstr>
      <vt:lpstr>Перемены  с деньгами при Петре I</vt:lpstr>
      <vt:lpstr>Слайд 15</vt:lpstr>
      <vt:lpstr>2 задача - расчёт</vt:lpstr>
      <vt:lpstr>2 задача - расчёт</vt:lpstr>
      <vt:lpstr>2 задача - расчёт</vt:lpstr>
      <vt:lpstr>Слайд 19</vt:lpstr>
      <vt:lpstr>Первые купюры в России</vt:lpstr>
      <vt:lpstr>Первые купюры в России</vt:lpstr>
      <vt:lpstr>Первые купюры в России</vt:lpstr>
      <vt:lpstr>Первые  бумажные деньги</vt:lpstr>
      <vt:lpstr>Синквейн  «Деньги»</vt:lpstr>
      <vt:lpstr>Итог   урока. Рефлексия</vt:lpstr>
      <vt:lpstr>Пожелание детям </vt:lpstr>
      <vt:lpstr>Приём  «Незаконченное предложение»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admin</cp:lastModifiedBy>
  <cp:revision>723</cp:revision>
  <dcterms:created xsi:type="dcterms:W3CDTF">2016-03-27T15:48:48Z</dcterms:created>
  <dcterms:modified xsi:type="dcterms:W3CDTF">2022-03-26T16:28:28Z</dcterms:modified>
</cp:coreProperties>
</file>