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9" r:id="rId3"/>
    <p:sldId id="261" r:id="rId4"/>
    <p:sldId id="260" r:id="rId5"/>
    <p:sldId id="262" r:id="rId6"/>
    <p:sldId id="263" r:id="rId7"/>
    <p:sldId id="264" r:id="rId8"/>
    <p:sldId id="266" r:id="rId9"/>
    <p:sldId id="267" r:id="rId10"/>
    <p:sldId id="268" r:id="rId11"/>
    <p:sldId id="265" r:id="rId12"/>
    <p:sldId id="269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80" r:id="rId21"/>
    <p:sldId id="278" r:id="rId22"/>
    <p:sldId id="281" r:id="rId23"/>
    <p:sldId id="284" r:id="rId24"/>
    <p:sldId id="283" r:id="rId25"/>
    <p:sldId id="285" r:id="rId26"/>
    <p:sldId id="286" r:id="rId27"/>
    <p:sldId id="287" r:id="rId28"/>
    <p:sldId id="294" r:id="rId29"/>
    <p:sldId id="295" r:id="rId30"/>
    <p:sldId id="296" r:id="rId31"/>
    <p:sldId id="297" r:id="rId32"/>
    <p:sldId id="298" r:id="rId33"/>
    <p:sldId id="308" r:id="rId34"/>
    <p:sldId id="299" r:id="rId35"/>
    <p:sldId id="306" r:id="rId36"/>
    <p:sldId id="307" r:id="rId37"/>
    <p:sldId id="300" r:id="rId38"/>
    <p:sldId id="301" r:id="rId39"/>
    <p:sldId id="302" r:id="rId40"/>
    <p:sldId id="309" r:id="rId41"/>
    <p:sldId id="303" r:id="rId42"/>
    <p:sldId id="304" r:id="rId43"/>
    <p:sldId id="305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A24F2-B409-4452-9979-D3CF1E25C76F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DCFDE-7B9F-4218-ABC4-CDBBFC6990F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F889-D2A1-46D7-BA39-04CE9D3AF7E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6654-FF0E-4448-8F80-3B1C7BF7F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F889-D2A1-46D7-BA39-04CE9D3AF7E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6654-FF0E-4448-8F80-3B1C7BF7F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F889-D2A1-46D7-BA39-04CE9D3AF7E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6654-FF0E-4448-8F80-3B1C7BF7F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F889-D2A1-46D7-BA39-04CE9D3AF7E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6654-FF0E-4448-8F80-3B1C7BF7F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F889-D2A1-46D7-BA39-04CE9D3AF7E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6654-FF0E-4448-8F80-3B1C7BF7F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F889-D2A1-46D7-BA39-04CE9D3AF7E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6654-FF0E-4448-8F80-3B1C7BF7F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F889-D2A1-46D7-BA39-04CE9D3AF7E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6654-FF0E-4448-8F80-3B1C7BF7F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F889-D2A1-46D7-BA39-04CE9D3AF7E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6654-FF0E-4448-8F80-3B1C7BF7F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F889-D2A1-46D7-BA39-04CE9D3AF7E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6654-FF0E-4448-8F80-3B1C7BF7F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F889-D2A1-46D7-BA39-04CE9D3AF7E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6654-FF0E-4448-8F80-3B1C7BF7F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F889-D2A1-46D7-BA39-04CE9D3AF7E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6654-FF0E-4448-8F80-3B1C7BF7F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8F889-D2A1-46D7-BA39-04CE9D3AF7E0}" type="datetimeFigureOut">
              <a:rPr lang="ru-RU" smtClean="0"/>
              <a:pPr/>
              <a:t>13.12.2021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C6654-FF0E-4448-8F80-3B1C7BF7F79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etagofman.narod.ru/628.JPG" TargetMode="Externa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etagofman.narod.ru/629.JPG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eg"/><Relationship Id="rId4" Type="http://schemas.openxmlformats.org/officeDocument/2006/relationships/hyperlink" Target="http://etagofman.narod.ru/639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etagofman.narod.ru/645.JPG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eg"/><Relationship Id="rId4" Type="http://schemas.openxmlformats.org/officeDocument/2006/relationships/hyperlink" Target="http://etagofman.narod.ru/652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etagofman.narod.ru/648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hyperlink" Target="http://etagofman.narod.ru/651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sammler.ru/uploads/post-650-1266231273.jpg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etagofman.narod.ru/burgschule.jpg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eg"/><Relationship Id="rId4" Type="http://schemas.openxmlformats.org/officeDocument/2006/relationships/hyperlink" Target="http://www.klgd.ru/upload/iblock/b434c0f13a0e3790a01371d38ac84330.jp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efimovai\&#1056;&#1072;&#1073;&#1086;&#1095;&#1080;&#1081;%20&#1089;&#1090;&#1086;&#1083;\&#1043;&#1054;&#1060;&#1052;&#1040;&#1053;\GOFFMANNIADA.avi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С-Днем-Рождения-красивые-картинки-с-животными-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2"/>
          <p:cNvSpPr>
            <a:spLocks noChangeArrowheads="1"/>
          </p:cNvSpPr>
          <p:nvPr/>
        </p:nvSpPr>
        <p:spPr bwMode="auto">
          <a:xfrm>
            <a:off x="323528" y="260648"/>
            <a:ext cx="82809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cs typeface="Arial" charset="0"/>
              </a:rPr>
              <a:t>Сказка  «Щелкунчик и Мышиный Король</a:t>
            </a:r>
            <a:r>
              <a:rPr lang="ru-RU" sz="3200" b="1" dirty="0">
                <a:latin typeface="Comic Sans MS" pitchFamily="66" charset="0"/>
              </a:rPr>
              <a:t>» 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1467" y="2636912"/>
            <a:ext cx="4963908" cy="369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299402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Прямоугольник 6"/>
          <p:cNvSpPr>
            <a:spLocks noChangeArrowheads="1"/>
          </p:cNvSpPr>
          <p:nvPr/>
        </p:nvSpPr>
        <p:spPr bwMode="auto">
          <a:xfrm>
            <a:off x="3491880" y="1196752"/>
            <a:ext cx="465199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cs typeface="Arial" charset="0"/>
              </a:rPr>
              <a:t>Пожалуй, самая праздничная из рождественских сказок. Сказка о подарке. Сказка-подарок</a:t>
            </a:r>
            <a:r>
              <a:rPr lang="ru-RU" sz="2400" b="1" dirty="0" smtClean="0">
                <a:cs typeface="Arial" charset="0"/>
              </a:rPr>
              <a:t>. (1816)</a:t>
            </a:r>
            <a:endParaRPr lang="ru-RU" sz="2400" b="1" dirty="0">
              <a:cs typeface="Arial" charset="0"/>
            </a:endParaRPr>
          </a:p>
        </p:txBody>
      </p:sp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310867">
            <a:off x="286297" y="3247866"/>
            <a:ext cx="4077663" cy="254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:\3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0648"/>
            <a:ext cx="4064000" cy="6096000"/>
          </a:xfrm>
          <a:prstGeom prst="rect">
            <a:avLst/>
          </a:prstGeom>
          <a:noFill/>
        </p:spPr>
      </p:pic>
      <p:pic>
        <p:nvPicPr>
          <p:cNvPr id="21507" name="Picture 3" descr="H:\2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4218" y="2348880"/>
            <a:ext cx="2896072" cy="3960440"/>
          </a:xfrm>
          <a:prstGeom prst="rect">
            <a:avLst/>
          </a:prstGeom>
          <a:noFill/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5076056" y="755183"/>
            <a:ext cx="33843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Далее он написал сказку «Крошка </a:t>
            </a:r>
            <a:r>
              <a:rPr lang="ru-RU" sz="2400" b="1" dirty="0" smtClean="0">
                <a:solidFill>
                  <a:srgbClr val="333333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Ц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ахес» (1819)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:\H2aMDYzRi3qbKJv4F2BzpvjK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Текст 2"/>
          <p:cNvSpPr>
            <a:spLocks noGrp="1"/>
          </p:cNvSpPr>
          <p:nvPr>
            <p:ph type="body" idx="2"/>
          </p:nvPr>
        </p:nvSpPr>
        <p:spPr>
          <a:xfrm>
            <a:off x="468313" y="332656"/>
            <a:ext cx="8289925" cy="3323357"/>
          </a:xfrm>
        </p:spPr>
        <p:txBody>
          <a:bodyPr/>
          <a:lstStyle/>
          <a:p>
            <a:pPr marL="342900" indent="-342900" algn="ctr">
              <a:lnSpc>
                <a:spcPct val="90000"/>
              </a:lnSpc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городе Светлогорске находится </a:t>
            </a:r>
          </a:p>
          <a:p>
            <a:pPr marL="342900" indent="-342900" algn="ctr">
              <a:lnSpc>
                <a:spcPct val="90000"/>
              </a:lnSpc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Переулок сказочника    Э.Т.А. Гофмана,</a:t>
            </a:r>
          </a:p>
          <a:p>
            <a:pPr marL="342900" indent="-342900" algn="ctr">
              <a:lnSpc>
                <a:spcPct val="90000"/>
              </a:lnSpc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Теперь за его поворотом кроется </a:t>
            </a:r>
          </a:p>
          <a:p>
            <a:pPr marL="342900" indent="-342900" algn="ctr">
              <a:lnSpc>
                <a:spcPct val="90000"/>
              </a:lnSpc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такая жизнь: 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62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121408"/>
            <a:ext cx="6891106" cy="4492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Текст 2"/>
          <p:cNvSpPr>
            <a:spLocks noGrp="1"/>
          </p:cNvSpPr>
          <p:nvPr>
            <p:ph type="body" idx="2"/>
          </p:nvPr>
        </p:nvSpPr>
        <p:spPr>
          <a:xfrm>
            <a:off x="228600" y="685800"/>
            <a:ext cx="4248150" cy="720725"/>
          </a:xfrm>
        </p:spPr>
        <p:txBody>
          <a:bodyPr/>
          <a:lstStyle/>
          <a:p>
            <a:pPr algn="ctr"/>
            <a:r>
              <a:rPr lang="ru-RU" alt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Памятник писателю, показывающий его двойную жизнь</a:t>
            </a:r>
          </a:p>
          <a:p>
            <a:pPr algn="ctr"/>
            <a:endParaRPr lang="ru-RU" altLang="ru-RU" dirty="0" smtClean="0"/>
          </a:p>
        </p:txBody>
      </p:sp>
      <p:pic>
        <p:nvPicPr>
          <p:cNvPr id="5" name="Рисунок 4" descr="629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2413"/>
            <a:ext cx="4191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639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404813"/>
            <a:ext cx="4267200" cy="470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Текст 2"/>
          <p:cNvSpPr txBox="1">
            <a:spLocks/>
          </p:cNvSpPr>
          <p:nvPr/>
        </p:nvSpPr>
        <p:spPr>
          <a:xfrm>
            <a:off x="5076825" y="5638800"/>
            <a:ext cx="3754438" cy="7207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sz="1700" b="1" i="1" dirty="0" err="1">
                <a:latin typeface="Times New Roman" pitchFamily="18" charset="0"/>
                <a:cs typeface="Times New Roman" pitchFamily="18" charset="0"/>
              </a:rPr>
              <a:t>Крейслер</a:t>
            </a:r>
            <a:r>
              <a:rPr lang="ru-RU" sz="1700" b="1" i="1" dirty="0">
                <a:latin typeface="Times New Roman" pitchFamily="18" charset="0"/>
                <a:cs typeface="Times New Roman" pitchFamily="18" charset="0"/>
              </a:rPr>
              <a:t> - литературный двойник Гофмана в окружении его книг.</a:t>
            </a: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defRPr/>
            </a:pPr>
            <a:endParaRPr lang="ru-RU" sz="1400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64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0" y="288925"/>
            <a:ext cx="3354388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65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7488" y="407988"/>
            <a:ext cx="3268662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Текст 2"/>
          <p:cNvSpPr txBox="1">
            <a:spLocks/>
          </p:cNvSpPr>
          <p:nvPr/>
        </p:nvSpPr>
        <p:spPr bwMode="auto">
          <a:xfrm>
            <a:off x="5257800" y="5135563"/>
            <a:ext cx="3349625" cy="99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Старая Лиза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("Золотой горшок")</a:t>
            </a:r>
          </a:p>
        </p:txBody>
      </p:sp>
      <p:sp>
        <p:nvSpPr>
          <p:cNvPr id="23557" name="Текст 2"/>
          <p:cNvSpPr txBox="1">
            <a:spLocks/>
          </p:cNvSpPr>
          <p:nvPr/>
        </p:nvSpPr>
        <p:spPr bwMode="auto">
          <a:xfrm>
            <a:off x="825500" y="4419600"/>
            <a:ext cx="31638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Золотых дел мастер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("Мадам </a:t>
            </a:r>
            <a:r>
              <a:rPr lang="ru-RU" altLang="ru-RU" sz="2400" b="1" i="1" dirty="0" err="1">
                <a:latin typeface="Times New Roman" pitchFamily="18" charset="0"/>
                <a:cs typeface="Times New Roman" pitchFamily="18" charset="0"/>
              </a:rPr>
              <a:t>Скюдери</a:t>
            </a: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")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4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663" y="481013"/>
            <a:ext cx="3505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Текст 2"/>
          <p:cNvSpPr txBox="1">
            <a:spLocks/>
          </p:cNvSpPr>
          <p:nvPr/>
        </p:nvSpPr>
        <p:spPr bwMode="auto">
          <a:xfrm>
            <a:off x="990600" y="5056188"/>
            <a:ext cx="3200400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ru-RU" altLang="ru-RU" sz="2400" b="1" i="1" dirty="0" err="1">
                <a:latin typeface="Times New Roman" pitchFamily="18" charset="0"/>
                <a:cs typeface="Times New Roman" pitchFamily="18" charset="0"/>
              </a:rPr>
              <a:t>Перегринус</a:t>
            </a: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("Повелитель блох")</a:t>
            </a:r>
          </a:p>
        </p:txBody>
      </p:sp>
      <p:pic>
        <p:nvPicPr>
          <p:cNvPr id="7" name="Рисунок 6" descr="65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9513" y="398463"/>
            <a:ext cx="3390900" cy="419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Текст 2"/>
          <p:cNvSpPr txBox="1">
            <a:spLocks/>
          </p:cNvSpPr>
          <p:nvPr/>
        </p:nvSpPr>
        <p:spPr bwMode="auto">
          <a:xfrm>
            <a:off x="4953000" y="5041900"/>
            <a:ext cx="3581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ru-RU" altLang="ru-RU" sz="2400" b="1" i="1" dirty="0" err="1">
                <a:latin typeface="Times New Roman" pitchFamily="18" charset="0"/>
                <a:cs typeface="Times New Roman" pitchFamily="18" charset="0"/>
              </a:rPr>
              <a:t>Медардус</a:t>
            </a: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("Эликсиры сатаны")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рямоугольник 1"/>
          <p:cNvSpPr>
            <a:spLocks noChangeArrowheads="1"/>
          </p:cNvSpPr>
          <p:nvPr/>
        </p:nvSpPr>
        <p:spPr bwMode="auto">
          <a:xfrm>
            <a:off x="685800" y="5373216"/>
            <a:ext cx="3670176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342900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ru-RU" altLang="ru-RU" sz="2800" b="1" i="1" dirty="0">
                <a:latin typeface="Times New Roman" pitchFamily="18" charset="0"/>
                <a:cs typeface="Times New Roman" pitchFamily="18" charset="0"/>
              </a:rPr>
              <a:t>Персонажи сказки «Щелкунчик и мышиный король»</a:t>
            </a:r>
          </a:p>
        </p:txBody>
      </p:sp>
      <p:pic>
        <p:nvPicPr>
          <p:cNvPr id="3" name="Рисунок 2" descr="D:\Фото\переулок Гофмана\IMG_37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4038600" cy="487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www.alladolls.ru/gallery2/d/13028-3/0_29780_88001ea2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7658" y="476671"/>
            <a:ext cx="3618403" cy="482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932040" y="5517232"/>
            <a:ext cx="3744416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ru-RU" altLang="ru-RU" sz="2800" b="1" i="1" dirty="0" smtClean="0">
                <a:latin typeface="Times New Roman" pitchFamily="18" charset="0"/>
                <a:cs typeface="Times New Roman" pitchFamily="18" charset="0"/>
              </a:rPr>
              <a:t>Кот </a:t>
            </a:r>
            <a:r>
              <a:rPr lang="ru-RU" altLang="ru-RU" sz="2800" b="1" i="1" dirty="0" err="1" smtClean="0">
                <a:latin typeface="Times New Roman" pitchFamily="18" charset="0"/>
                <a:cs typeface="Times New Roman" pitchFamily="18" charset="0"/>
              </a:rPr>
              <a:t>Мурр</a:t>
            </a:r>
            <a:endParaRPr lang="ru-RU" alt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68144" y="692696"/>
            <a:ext cx="295232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«... В нем была внешняя резкость: резкие движения, острые, высоко поднятые плечи, высоко и прямо посаженная голова, непослушные волосы, подпрыгивающая походка».</a:t>
            </a:r>
          </a:p>
        </p:txBody>
      </p:sp>
      <p:pic>
        <p:nvPicPr>
          <p:cNvPr id="28674" name="Picture 2" descr="H:\scale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5544616" cy="52124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95536" y="254582"/>
            <a:ext cx="2592288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«...Он был не такой, как все, будто сотканный из противоречий: мягкий, кроткий взгляд - и ироническая улыбка, добрый юмор - и злая ирония».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8" name="Picture 2" descr="H:\ilya-gofman-biografiya-v2.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980728"/>
            <a:ext cx="6120346" cy="50320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p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5c5d589b8b141757fe1e6c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636" y="1717467"/>
            <a:ext cx="9152636" cy="30796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360191"/>
            <a:ext cx="91440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Щелкунчик </a:t>
            </a:r>
            <a:endParaRPr kumimoji="0" lang="ru-RU" sz="6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6" name="Picture 2" descr="H:\6000431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628800"/>
            <a:ext cx="3528391" cy="4329313"/>
          </a:xfrm>
          <a:prstGeom prst="rect">
            <a:avLst/>
          </a:prstGeom>
          <a:noFill/>
        </p:spPr>
      </p:pic>
      <p:pic>
        <p:nvPicPr>
          <p:cNvPr id="36867" name="Picture 3" descr="H:\90100055805_001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0652" y="1484784"/>
            <a:ext cx="4303348" cy="46304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07fb8aabd5a8cd852ca7d9dd3dba330e-768x5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23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загруженно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0467" y="0"/>
            <a:ext cx="506306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37AS-JT_hfsd8463-NJ_J-7Vdfz-762-NJH_ju-J_jfd4d-щелкунчик-игруш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0"/>
            <a:ext cx="7704856" cy="68848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H:\загруженно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9364" y="0"/>
            <a:ext cx="5024636" cy="6887511"/>
          </a:xfrm>
          <a:prstGeom prst="rect">
            <a:avLst/>
          </a:prstGeom>
          <a:noFill/>
        </p:spPr>
      </p:pic>
      <p:pic>
        <p:nvPicPr>
          <p:cNvPr id="7172" name="Picture 4" descr="H:\загруженное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55976" cy="395864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427984" y="836712"/>
            <a:ext cx="24482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Щелкунчик, миленький, 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4653136"/>
            <a:ext cx="2592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я буду тебя беречь и лечить. 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Cover__4_dlya_say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"/>
            <a:ext cx="5400600" cy="69148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:\19013625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7331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:\scale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77" y="0"/>
            <a:ext cx="911122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FF0000"/>
                </a:solidFill>
              </a:rPr>
              <a:t>Эрнст Теодор Амадей Гофман</a:t>
            </a:r>
            <a:endParaRPr lang="ru-RU" sz="4000" dirty="0" smtClean="0">
              <a:solidFill>
                <a:srgbClr val="FF0000"/>
              </a:solidFill>
            </a:endParaRPr>
          </a:p>
        </p:txBody>
      </p:sp>
      <p:pic>
        <p:nvPicPr>
          <p:cNvPr id="3077" name="Picture 12" descr="ETA-Hoffman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908720"/>
            <a:ext cx="5256584" cy="5742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89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:\41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3582" y="0"/>
            <a:ext cx="59491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:\638_f9d5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4211960" cy="3298333"/>
          </a:xfrm>
          <a:prstGeom prst="rect">
            <a:avLst/>
          </a:prstGeom>
          <a:noFill/>
        </p:spPr>
      </p:pic>
      <p:pic>
        <p:nvPicPr>
          <p:cNvPr id="18435" name="Picture 3" descr="H:\nut-crack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2676" y="0"/>
            <a:ext cx="4921324" cy="3284984"/>
          </a:xfrm>
          <a:prstGeom prst="rect">
            <a:avLst/>
          </a:prstGeom>
          <a:noFill/>
        </p:spPr>
      </p:pic>
      <p:pic>
        <p:nvPicPr>
          <p:cNvPr id="18437" name="Picture 5" descr="H:\119274831_4162488461_87f5335bd4_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3240359"/>
            <a:ext cx="2411760" cy="3617641"/>
          </a:xfrm>
          <a:prstGeom prst="rect">
            <a:avLst/>
          </a:prstGeom>
          <a:noFill/>
        </p:spPr>
      </p:pic>
      <p:pic>
        <p:nvPicPr>
          <p:cNvPr id="18438" name="Picture 6" descr="H:\christmas-2999915_12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12977"/>
            <a:ext cx="6804248" cy="3645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:\scale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5" y="3244334"/>
            <a:ext cx="79928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i="1" u="sng" dirty="0" smtClean="0"/>
              <a:t>видеофрагмент мультфильма</a:t>
            </a:r>
            <a:endParaRPr lang="ru-RU" sz="44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:\ill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8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hello_html_4746c7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slide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642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:\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:\a86fbd57-4cef-4135-b55f-4757dfaaf18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6972" y="3546648"/>
            <a:ext cx="4967028" cy="3311352"/>
          </a:xfrm>
          <a:prstGeom prst="rect">
            <a:avLst/>
          </a:prstGeom>
          <a:noFill/>
        </p:spPr>
      </p:pic>
      <p:pic>
        <p:nvPicPr>
          <p:cNvPr id="22531" name="Picture 3" descr="H:\5_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62212" cy="32849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:\SHHelkunchik-Russkij-Imperskij-Balet-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i-main-pic" descr="Картинка 8 из 11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484784"/>
            <a:ext cx="6400800" cy="516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78093"/>
            <a:ext cx="889248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Родился будущий писатель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городе Кёнигсберге,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в семье юриста.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335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187624" y="767052"/>
            <a:ext cx="756084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0500" algn="l"/>
                <a:tab pos="247650" algn="l"/>
                <a:tab pos="266700" algn="l"/>
                <a:tab pos="314325" algn="l"/>
                <a:tab pos="323850" algn="l"/>
                <a:tab pos="1200150" algn="l"/>
                <a:tab pos="1924050" algn="l"/>
              </a:tabLst>
            </a:pPr>
            <a:r>
              <a:rPr kumimoji="0" lang="ru-RU" sz="44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(фрагмент балета «Щелкунчик» - фея Драже)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0500" algn="l"/>
                <a:tab pos="247650" algn="l"/>
                <a:tab pos="266700" algn="l"/>
                <a:tab pos="314325" algn="l"/>
                <a:tab pos="323850" algn="l"/>
                <a:tab pos="1200150" algn="l"/>
                <a:tab pos="1924050" algn="l"/>
              </a:tabLst>
            </a:pP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:\scale_12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:\1613655189_25-p-fon-dlya-prezentatsii-gofman-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: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0"/>
            <a:ext cx="8362950" cy="6858000"/>
          </a:xfrm>
        </p:spPr>
        <p:txBody>
          <a:bodyPr>
            <a:normAutofit/>
          </a:bodyPr>
          <a:lstStyle/>
          <a:p>
            <a:pPr marL="342900" indent="-342900" algn="ctr"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2800" b="1" dirty="0" smtClean="0"/>
              <a:t> 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возрасте шесть с половиной лет Э.Т.А. Гофман был принят в </a:t>
            </a:r>
            <a:r>
              <a:rPr lang="ru-RU" sz="2800" b="1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Бургшуле</a:t>
            </a:r>
            <a:endParaRPr lang="ru-RU" sz="28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defRPr/>
            </a:pPr>
            <a:r>
              <a:rPr lang="ru-RU" sz="28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(латинская реформатская школа). </a:t>
            </a:r>
          </a:p>
          <a:p>
            <a:pPr marL="342900" indent="-342900" algn="just"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</a:t>
            </a:r>
          </a:p>
          <a:p>
            <a:pPr marL="342900" indent="-342900" algn="just"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</a:t>
            </a:r>
          </a:p>
          <a:p>
            <a:pPr marL="342900" indent="-342900" algn="just"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Гимназия в настоящее время</a:t>
            </a:r>
          </a:p>
          <a:p>
            <a:pPr marL="342900" indent="-342900" algn="just"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80000"/>
              </a:lnSpc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800" dirty="0"/>
          </a:p>
        </p:txBody>
      </p:sp>
      <p:pic>
        <p:nvPicPr>
          <p:cNvPr id="5" name="Рисунок 4" descr="Бургшуле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4506633" cy="3384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-main-pic" descr="Картинка 2 из 29">
            <a:hlinkClick r:id="rId4"/>
          </p:cNvPr>
          <p:cNvPicPr>
            <a:picLocks noGrp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860032" y="2852936"/>
            <a:ext cx="4104456" cy="369359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16016" y="476672"/>
            <a:ext cx="3672408" cy="6217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cs typeface="Arial" charset="0"/>
              </a:rPr>
              <a:t>С самого раннего детства больше всего на свете любил музыку (и даже взял себе имя Амадей в честь Моцарта), играл на фортепьяно, скрипке, органе, пел, рисовал и сочинял стихи. </a:t>
            </a:r>
            <a:endParaRPr lang="ru-RU" sz="3200" b="1" dirty="0"/>
          </a:p>
        </p:txBody>
      </p:sp>
      <p:pic>
        <p:nvPicPr>
          <p:cNvPr id="19458" name="Picture 2" descr="H:\18068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3781425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908720"/>
            <a:ext cx="32403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В 16 лет Гофман поступил на юридический факультет </a:t>
            </a:r>
            <a:r>
              <a:rPr lang="ru-RU" sz="3200" b="1" dirty="0" err="1" smtClean="0"/>
              <a:t>Кёнигсберского</a:t>
            </a:r>
            <a:r>
              <a:rPr lang="ru-RU" sz="3200" b="1" dirty="0" smtClean="0"/>
              <a:t>  университета </a:t>
            </a:r>
            <a:r>
              <a:rPr lang="ru-RU" sz="3200" b="1" dirty="0" err="1" smtClean="0"/>
              <a:t>Альбертин</a:t>
            </a:r>
            <a:r>
              <a:rPr lang="ru-RU" sz="3200" dirty="0" err="1" smtClean="0"/>
              <a:t>а</a:t>
            </a:r>
            <a:endParaRPr lang="ru-RU" sz="3200" dirty="0"/>
          </a:p>
        </p:txBody>
      </p:sp>
      <p:pic>
        <p:nvPicPr>
          <p:cNvPr id="20482" name="Picture 2" descr="H:\josef-hofm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3632" y="260648"/>
            <a:ext cx="4167661" cy="62545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Прямоугольник 4"/>
          <p:cNvSpPr>
            <a:spLocks noChangeArrowheads="1"/>
          </p:cNvSpPr>
          <p:nvPr/>
        </p:nvSpPr>
        <p:spPr bwMode="auto">
          <a:xfrm>
            <a:off x="500063" y="5072063"/>
            <a:ext cx="807243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cs typeface="Arial" charset="0"/>
              </a:rPr>
              <a:t>По воле родителей этот юноша должен был, как и все его предки, стать чиновником. Юный Гофман покорился, окончил университет и много лет служил в разных судебных ведомствах</a:t>
            </a:r>
            <a:r>
              <a:rPr lang="ru-RU" sz="2000" dirty="0">
                <a:cs typeface="Arial" charset="0"/>
              </a:rPr>
              <a:t>.</a:t>
            </a:r>
          </a:p>
        </p:txBody>
      </p:sp>
      <p:pic>
        <p:nvPicPr>
          <p:cNvPr id="9220" name="Picture 2" descr="C:\Documents and Settings\efimovai\Рабочий стол\ГОФМАН\Университет Альбертина до 1944 год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548680"/>
            <a:ext cx="7163734" cy="443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http://alphabook.ru/wp-content/uploads/2009/05/gofman-zilotoy_gorsho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500177"/>
            <a:ext cx="2613174" cy="400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2780928"/>
            <a:ext cx="3379788" cy="371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Прямоугольник 2"/>
          <p:cNvSpPr>
            <a:spLocks noChangeArrowheads="1"/>
          </p:cNvSpPr>
          <p:nvPr/>
        </p:nvSpPr>
        <p:spPr bwMode="auto">
          <a:xfrm>
            <a:off x="2123728" y="188640"/>
            <a:ext cx="666308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/>
              <a:t>Но однажды он взял перо, обмакнул его в чернила </a:t>
            </a:r>
            <a:r>
              <a:rPr lang="ru-RU" sz="2400" b="1" dirty="0">
                <a:cs typeface="Arial" charset="0"/>
              </a:rPr>
              <a:t>т</a:t>
            </a:r>
            <a:r>
              <a:rPr lang="ru-RU" sz="2400" b="1" dirty="0" smtClean="0">
                <a:cs typeface="Arial" charset="0"/>
              </a:rPr>
              <a:t>ут-то </a:t>
            </a:r>
            <a:r>
              <a:rPr lang="ru-RU" sz="2400" b="1" dirty="0">
                <a:cs typeface="Arial" charset="0"/>
              </a:rPr>
              <a:t>и зазвенели хрустальные колокольчики, зашептались в листве золотисто-зелёные змейки и была написана сказка «Золотой горшок» (1814). Гофман наконец-то обрёл самого себя и свою волшебную страну.</a:t>
            </a:r>
          </a:p>
          <a:p>
            <a:r>
              <a:rPr lang="ru-RU" sz="2400" dirty="0">
                <a:latin typeface="Calibri" pitchFamily="34" charset="0"/>
              </a:rPr>
              <a:t> </a:t>
            </a:r>
            <a:endParaRPr lang="ru-RU" sz="2400" b="1" dirty="0">
              <a:latin typeface="Calibri" pitchFamily="34" charset="0"/>
            </a:endParaRPr>
          </a:p>
        </p:txBody>
      </p:sp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32656"/>
            <a:ext cx="1749425" cy="603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OFFMANNIADA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" y="6858000"/>
            <a:ext cx="128587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304</Words>
  <Application>Microsoft Office PowerPoint</Application>
  <PresentationFormat>Экран (4:3)</PresentationFormat>
  <Paragraphs>51</Paragraphs>
  <Slides>43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Слайд 1</vt:lpstr>
      <vt:lpstr>Слайд 2</vt:lpstr>
      <vt:lpstr>Эрнст Теодор Амадей Гофман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Субботина Е В</dc:creator>
  <cp:lastModifiedBy>Субботина Е В</cp:lastModifiedBy>
  <cp:revision>61</cp:revision>
  <dcterms:created xsi:type="dcterms:W3CDTF">2021-10-08T01:38:10Z</dcterms:created>
  <dcterms:modified xsi:type="dcterms:W3CDTF">2021-12-14T07:03:25Z</dcterms:modified>
</cp:coreProperties>
</file>