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70" r:id="rId2"/>
    <p:sldId id="275" r:id="rId3"/>
    <p:sldId id="274" r:id="rId4"/>
    <p:sldId id="263" r:id="rId5"/>
    <p:sldId id="264" r:id="rId6"/>
    <p:sldId id="257" r:id="rId7"/>
    <p:sldId id="256" r:id="rId8"/>
    <p:sldId id="265" r:id="rId9"/>
    <p:sldId id="258" r:id="rId10"/>
    <p:sldId id="267" r:id="rId11"/>
    <p:sldId id="269" r:id="rId12"/>
    <p:sldId id="268" r:id="rId13"/>
    <p:sldId id="271" r:id="rId14"/>
    <p:sldId id="272" r:id="rId15"/>
    <p:sldId id="273" r:id="rId16"/>
    <p:sldId id="26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2423F2-EDB3-4E7F-8534-3ADC09AF0995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9AFE90-CF04-4326-81AA-DDE0D83E5A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314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AFE90-CF04-4326-81AA-DDE0D83E5A92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DFE10-04CA-49F4-A102-F7B3D2AC60E4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17F93-3588-4CC7-B60F-97B17FFA21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DFE10-04CA-49F4-A102-F7B3D2AC60E4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17F93-3588-4CC7-B60F-97B17FFA21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DFE10-04CA-49F4-A102-F7B3D2AC60E4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17F93-3588-4CC7-B60F-97B17FFA218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DFE10-04CA-49F4-A102-F7B3D2AC60E4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17F93-3588-4CC7-B60F-97B17FFA21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DFE10-04CA-49F4-A102-F7B3D2AC60E4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17F93-3588-4CC7-B60F-97B17FFA21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DFE10-04CA-49F4-A102-F7B3D2AC60E4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17F93-3588-4CC7-B60F-97B17FFA21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DFE10-04CA-49F4-A102-F7B3D2AC60E4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17F93-3588-4CC7-B60F-97B17FFA21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DFE10-04CA-49F4-A102-F7B3D2AC60E4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17F93-3588-4CC7-B60F-97B17FFA21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DFE10-04CA-49F4-A102-F7B3D2AC60E4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17F93-3588-4CC7-B60F-97B17FFA21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DFE10-04CA-49F4-A102-F7B3D2AC60E4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17F93-3588-4CC7-B60F-97B17FFA21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DFE10-04CA-49F4-A102-F7B3D2AC60E4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17F93-3588-4CC7-B60F-97B17FFA21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4AFDFE10-04CA-49F4-A102-F7B3D2AC60E4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44E17F93-3588-4CC7-B60F-97B17FFA21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картинки\Анимашки\разное\35870435_solnuyshko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42" y="714356"/>
            <a:ext cx="6286545" cy="542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9717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1412776"/>
            <a:ext cx="714414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Белка, беленький, белить.</a:t>
            </a:r>
          </a:p>
          <a:p>
            <a:r>
              <a:rPr lang="ru-RU" sz="4400" b="1" dirty="0" smtClean="0"/>
              <a:t>Водяной, вода, водить.</a:t>
            </a:r>
          </a:p>
          <a:p>
            <a:r>
              <a:rPr lang="ru-RU" sz="4400" b="1" dirty="0" smtClean="0"/>
              <a:t>Лист, лиса, лисёнок.</a:t>
            </a:r>
          </a:p>
          <a:p>
            <a:r>
              <a:rPr lang="ru-RU" sz="4400" b="1" dirty="0" smtClean="0"/>
              <a:t>Горный, горка, городок.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55714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3968" y="2924944"/>
            <a:ext cx="51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лёт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907572" y="3109610"/>
            <a:ext cx="1697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latin typeface="Arial Black" pitchFamily="34" charset="0"/>
              </a:rPr>
              <a:t>под</a:t>
            </a:r>
            <a:endParaRPr lang="ru-RU" sz="4800" dirty="0"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7583" y="3108451"/>
            <a:ext cx="18722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latin typeface="Arial Black" pitchFamily="34" charset="0"/>
              </a:rPr>
              <a:t>пере</a:t>
            </a:r>
            <a:endParaRPr lang="ru-RU" sz="4800" dirty="0"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3688" y="4221088"/>
            <a:ext cx="1440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latin typeface="Arial Black" pitchFamily="34" charset="0"/>
              </a:rPr>
              <a:t>вы</a:t>
            </a:r>
            <a:endParaRPr lang="ru-RU" sz="4800" dirty="0">
              <a:latin typeface="Arial Black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998126" y="2924944"/>
            <a:ext cx="129395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лёт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339121" y="1349375"/>
            <a:ext cx="52931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400" dirty="0">
                <a:solidFill>
                  <a:prstClr val="black"/>
                </a:solidFill>
                <a:latin typeface="Arial Black" pitchFamily="34" charset="0"/>
              </a:rPr>
              <a:t>у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907572" y="1776839"/>
            <a:ext cx="11525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800" dirty="0">
                <a:solidFill>
                  <a:prstClr val="black"/>
                </a:solidFill>
                <a:latin typeface="Arial Black" pitchFamily="34" charset="0"/>
              </a:rPr>
              <a:t>за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907571" y="4404152"/>
            <a:ext cx="15219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800" dirty="0" smtClean="0">
                <a:solidFill>
                  <a:prstClr val="black"/>
                </a:solidFill>
                <a:latin typeface="Arial Black" pitchFamily="34" charset="0"/>
              </a:rPr>
              <a:t>от</a:t>
            </a:r>
            <a:endParaRPr lang="ru-RU" sz="4800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000232" y="1683177"/>
            <a:ext cx="15636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800" dirty="0" smtClean="0">
                <a:solidFill>
                  <a:prstClr val="black"/>
                </a:solidFill>
                <a:latin typeface="Arial Black" pitchFamily="34" charset="0"/>
              </a:rPr>
              <a:t>при</a:t>
            </a:r>
            <a:endParaRPr lang="ru-RU" sz="4800" dirty="0">
              <a:solidFill>
                <a:prstClr val="black"/>
              </a:solidFill>
              <a:latin typeface="Arial Black" pitchFamily="34" charset="0"/>
            </a:endParaRPr>
          </a:p>
        </p:txBody>
      </p:sp>
      <p:cxnSp>
        <p:nvCxnSpPr>
          <p:cNvPr id="26" name="Прямая со стрелкой 25"/>
          <p:cNvCxnSpPr>
            <a:stCxn id="14" idx="2"/>
          </p:cNvCxnSpPr>
          <p:nvPr/>
        </p:nvCxnSpPr>
        <p:spPr>
          <a:xfrm>
            <a:off x="4603777" y="2118816"/>
            <a:ext cx="0" cy="66211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3347864" y="2348880"/>
            <a:ext cx="504056" cy="57606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2699792" y="3645024"/>
            <a:ext cx="115212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V="1">
            <a:off x="2915816" y="3940607"/>
            <a:ext cx="936104" cy="69597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H="1">
            <a:off x="5364088" y="2348880"/>
            <a:ext cx="648072" cy="57606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stCxn id="5" idx="1"/>
          </p:cNvCxnSpPr>
          <p:nvPr/>
        </p:nvCxnSpPr>
        <p:spPr>
          <a:xfrm flipH="1" flipV="1">
            <a:off x="5364088" y="3525108"/>
            <a:ext cx="543484" cy="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flipH="1" flipV="1">
            <a:off x="5364089" y="3940607"/>
            <a:ext cx="648072" cy="69598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 descr="http://storage.onbird.ru/bird/photo/sviristel/sviristel%20foto%202%20%28onbird.ru%29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3857628"/>
            <a:ext cx="207170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8351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3" y="1556792"/>
            <a:ext cx="792961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chemeClr val="tx2">
                    <a:lumMod val="75000"/>
                  </a:schemeClr>
                </a:solidFill>
              </a:rPr>
              <a:t>          </a:t>
            </a:r>
            <a:r>
              <a:rPr lang="ru-RU" sz="5400" b="1" dirty="0" smtClean="0"/>
              <a:t>В, стройный, лес,</a:t>
            </a:r>
          </a:p>
          <a:p>
            <a:r>
              <a:rPr lang="ru-RU" sz="5400" b="1" dirty="0" smtClean="0"/>
              <a:t> рябинка, росла.</a:t>
            </a:r>
          </a:p>
          <a:p>
            <a:endParaRPr lang="ru-RU" sz="5400" b="1" dirty="0" smtClean="0"/>
          </a:p>
          <a:p>
            <a:r>
              <a:rPr lang="ru-RU" sz="5400" b="1" dirty="0" smtClean="0"/>
              <a:t>Свиристель, рябиновый,</a:t>
            </a:r>
          </a:p>
          <a:p>
            <a:r>
              <a:rPr lang="ru-RU" sz="5400" b="1" dirty="0" smtClean="0"/>
              <a:t> клевали, ягоды.</a:t>
            </a:r>
            <a:endParaRPr lang="ru-RU" sz="5400" b="1" dirty="0"/>
          </a:p>
        </p:txBody>
      </p:sp>
      <p:pic>
        <p:nvPicPr>
          <p:cNvPr id="3" name="Рисунок 2" descr="http://storage.onbird.ru/bird/photo/sviristel/sviristel%20foto%205%20%28onbird.ru%2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2500330" cy="2211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9489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0232" y="1142984"/>
            <a:ext cx="485778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поездка</a:t>
            </a:r>
          </a:p>
          <a:p>
            <a:r>
              <a:rPr lang="ru-RU" sz="5400" dirty="0" smtClean="0"/>
              <a:t>морозы</a:t>
            </a:r>
          </a:p>
          <a:p>
            <a:r>
              <a:rPr lang="ru-RU" sz="5400" dirty="0" smtClean="0"/>
              <a:t>записка</a:t>
            </a:r>
          </a:p>
          <a:p>
            <a:r>
              <a:rPr lang="ru-RU" sz="5400" dirty="0" smtClean="0"/>
              <a:t>подберёзовик</a:t>
            </a:r>
          </a:p>
          <a:p>
            <a:r>
              <a:rPr lang="ru-RU" sz="5400" dirty="0" smtClean="0"/>
              <a:t>лесники</a:t>
            </a:r>
            <a:endParaRPr lang="ru-RU" sz="5400" dirty="0"/>
          </a:p>
        </p:txBody>
      </p:sp>
      <p:pic>
        <p:nvPicPr>
          <p:cNvPr id="4" name="Picture 10" descr="MCPE02884_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88225" y="4949825"/>
            <a:ext cx="1668463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1374004"/>
              </p:ext>
            </p:extLst>
          </p:nvPr>
        </p:nvGraphicFramePr>
        <p:xfrm>
          <a:off x="1524000" y="714356"/>
          <a:ext cx="6096000" cy="56508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3984"/>
                <a:gridCol w="3192016"/>
              </a:tblGrid>
              <a:tr h="5650884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chemeClr val="tx1"/>
                          </a:solidFill>
                        </a:rPr>
                        <a:t>звёздочка</a:t>
                      </a:r>
                    </a:p>
                    <a:p>
                      <a:r>
                        <a:rPr lang="ru-RU" sz="3200" dirty="0" smtClean="0">
                          <a:solidFill>
                            <a:schemeClr val="tx1"/>
                          </a:solidFill>
                        </a:rPr>
                        <a:t>морозы</a:t>
                      </a:r>
                      <a:endParaRPr lang="ru-RU" sz="32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3200" dirty="0" smtClean="0">
                          <a:solidFill>
                            <a:schemeClr val="tx1"/>
                          </a:solidFill>
                        </a:rPr>
                        <a:t>зёрнышко</a:t>
                      </a:r>
                    </a:p>
                    <a:p>
                      <a:r>
                        <a:rPr lang="ru-RU" sz="3200" dirty="0" smtClean="0">
                          <a:solidFill>
                            <a:schemeClr val="tx1"/>
                          </a:solidFill>
                        </a:rPr>
                        <a:t>заморозки</a:t>
                      </a:r>
                    </a:p>
                    <a:p>
                      <a:r>
                        <a:rPr lang="ru-RU" sz="3200" dirty="0" smtClean="0">
                          <a:solidFill>
                            <a:schemeClr val="tx1"/>
                          </a:solidFill>
                        </a:rPr>
                        <a:t>облако</a:t>
                      </a:r>
                    </a:p>
                    <a:p>
                      <a:r>
                        <a:rPr lang="ru-RU" sz="3200" dirty="0" smtClean="0">
                          <a:solidFill>
                            <a:schemeClr val="tx1"/>
                          </a:solidFill>
                        </a:rPr>
                        <a:t>дочка</a:t>
                      </a:r>
                    </a:p>
                    <a:p>
                      <a:r>
                        <a:rPr lang="ru-RU" sz="3200" dirty="0" smtClean="0">
                          <a:solidFill>
                            <a:schemeClr val="tx1"/>
                          </a:solidFill>
                        </a:rPr>
                        <a:t>кормушка</a:t>
                      </a:r>
                    </a:p>
                    <a:p>
                      <a:r>
                        <a:rPr lang="ru-RU" sz="3200" dirty="0" smtClean="0">
                          <a:solidFill>
                            <a:schemeClr val="tx1"/>
                          </a:solidFill>
                        </a:rPr>
                        <a:t>поездка</a:t>
                      </a:r>
                    </a:p>
                    <a:p>
                      <a:r>
                        <a:rPr lang="ru-RU" sz="3200" dirty="0" smtClean="0">
                          <a:solidFill>
                            <a:schemeClr val="tx1"/>
                          </a:solidFill>
                        </a:rPr>
                        <a:t>пришкольный</a:t>
                      </a:r>
                      <a:endParaRPr lang="ru-RU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i="1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Дуга 2"/>
          <p:cNvSpPr/>
          <p:nvPr/>
        </p:nvSpPr>
        <p:spPr>
          <a:xfrm>
            <a:off x="5000628" y="1857364"/>
            <a:ext cx="914400" cy="9144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16200000" flipH="1">
            <a:off x="6357950" y="1785926"/>
            <a:ext cx="357190" cy="357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Дуга 4"/>
          <p:cNvSpPr/>
          <p:nvPr/>
        </p:nvSpPr>
        <p:spPr>
          <a:xfrm>
            <a:off x="5786446" y="1714488"/>
            <a:ext cx="914400" cy="9144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648568" y="2065581"/>
            <a:ext cx="571504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7032195" y="2239426"/>
            <a:ext cx="428628" cy="500066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Дуга 10"/>
          <p:cNvSpPr/>
          <p:nvPr/>
        </p:nvSpPr>
        <p:spPr>
          <a:xfrm rot="19001141">
            <a:off x="5248018" y="2089923"/>
            <a:ext cx="1205974" cy="1321719"/>
          </a:xfrm>
          <a:prstGeom prst="arc">
            <a:avLst>
              <a:gd name="adj1" fmla="val 15619487"/>
              <a:gd name="adj2" fmla="val 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5221660" y="2056065"/>
            <a:ext cx="0" cy="2857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 flipH="1" flipV="1">
            <a:off x="6384796" y="2043521"/>
            <a:ext cx="285752" cy="28575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16200000" flipV="1">
            <a:off x="6700846" y="2056065"/>
            <a:ext cx="285752" cy="28575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Дуга 13"/>
          <p:cNvSpPr/>
          <p:nvPr/>
        </p:nvSpPr>
        <p:spPr>
          <a:xfrm rot="19001141">
            <a:off x="5237870" y="2089924"/>
            <a:ext cx="1205974" cy="1321719"/>
          </a:xfrm>
          <a:prstGeom prst="arc">
            <a:avLst>
              <a:gd name="adj1" fmla="val 15619487"/>
              <a:gd name="adj2" fmla="val 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590294" y="3284984"/>
            <a:ext cx="428628" cy="500066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H="1" flipV="1">
            <a:off x="6215074" y="3009611"/>
            <a:ext cx="285752" cy="28575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 flipH="1" flipV="1">
            <a:off x="5915028" y="3017515"/>
            <a:ext cx="285752" cy="28575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Дуга 19"/>
          <p:cNvSpPr/>
          <p:nvPr/>
        </p:nvSpPr>
        <p:spPr>
          <a:xfrm rot="19001141">
            <a:off x="4771529" y="2973124"/>
            <a:ext cx="1205974" cy="1321719"/>
          </a:xfrm>
          <a:prstGeom prst="arc">
            <a:avLst>
              <a:gd name="adj1" fmla="val 15619487"/>
              <a:gd name="adj2" fmla="val 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234577" y="4330589"/>
            <a:ext cx="428628" cy="500066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Дуга 21"/>
          <p:cNvSpPr/>
          <p:nvPr/>
        </p:nvSpPr>
        <p:spPr>
          <a:xfrm rot="19001141">
            <a:off x="5005755" y="4144047"/>
            <a:ext cx="1205974" cy="1321719"/>
          </a:xfrm>
          <a:prstGeom prst="arc">
            <a:avLst>
              <a:gd name="adj1" fmla="val 15619487"/>
              <a:gd name="adj2" fmla="val 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 стрелкой 11"/>
          <p:cNvCxnSpPr/>
          <p:nvPr/>
        </p:nvCxnSpPr>
        <p:spPr>
          <a:xfrm flipH="1" flipV="1">
            <a:off x="4478288" y="2255168"/>
            <a:ext cx="170280" cy="7623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4716658" y="3009611"/>
            <a:ext cx="0" cy="79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3491553" y="1196752"/>
            <a:ext cx="1225105" cy="196363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>
          <a:xfrm>
            <a:off x="3509746" y="2083299"/>
            <a:ext cx="1138822" cy="107709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/>
          <p:nvPr/>
        </p:nvCxnSpPr>
        <p:spPr>
          <a:xfrm flipV="1">
            <a:off x="2843808" y="3160393"/>
            <a:ext cx="1719620" cy="37462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 стрелкой 76"/>
          <p:cNvCxnSpPr/>
          <p:nvPr/>
        </p:nvCxnSpPr>
        <p:spPr>
          <a:xfrm flipV="1">
            <a:off x="3509746" y="3284984"/>
            <a:ext cx="1278278" cy="72008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 стрелкой 82"/>
          <p:cNvCxnSpPr/>
          <p:nvPr/>
        </p:nvCxnSpPr>
        <p:spPr>
          <a:xfrm>
            <a:off x="3123050" y="1618770"/>
            <a:ext cx="1835871" cy="2781682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 стрелкой 85"/>
          <p:cNvCxnSpPr/>
          <p:nvPr/>
        </p:nvCxnSpPr>
        <p:spPr>
          <a:xfrm>
            <a:off x="2915816" y="3017515"/>
            <a:ext cx="1872208" cy="1313074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 стрелкой 89"/>
          <p:cNvCxnSpPr/>
          <p:nvPr/>
        </p:nvCxnSpPr>
        <p:spPr>
          <a:xfrm flipV="1">
            <a:off x="3583785" y="2314564"/>
            <a:ext cx="1204239" cy="254461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 стрелкой 92"/>
          <p:cNvCxnSpPr/>
          <p:nvPr/>
        </p:nvCxnSpPr>
        <p:spPr>
          <a:xfrm flipV="1">
            <a:off x="3123051" y="2441794"/>
            <a:ext cx="1811269" cy="2086681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 стрелкой 97"/>
          <p:cNvCxnSpPr/>
          <p:nvPr/>
        </p:nvCxnSpPr>
        <p:spPr>
          <a:xfrm flipV="1">
            <a:off x="4355976" y="2341817"/>
            <a:ext cx="644652" cy="2488838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1214422"/>
            <a:ext cx="857256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1. Берег, берега, береговой, побережье.</a:t>
            </a:r>
          </a:p>
          <a:p>
            <a:r>
              <a:rPr lang="ru-RU" sz="4400" b="1" dirty="0" smtClean="0"/>
              <a:t>2. Дальний, синий, зимний, соседний.</a:t>
            </a:r>
          </a:p>
          <a:p>
            <a:r>
              <a:rPr lang="ru-RU" sz="4400" b="1" dirty="0" smtClean="0"/>
              <a:t>3. Солнце, пальто, облако, весна.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картинки\Анимашки\разное\35870435_solnuyshko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277" y="2348880"/>
            <a:ext cx="2712309" cy="2720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85786" y="4071942"/>
            <a:ext cx="3500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</a:rPr>
              <a:t>   </a:t>
            </a:r>
            <a:r>
              <a:rPr lang="ru-RU" sz="4800" b="1" dirty="0" smtClean="0">
                <a:solidFill>
                  <a:srgbClr val="C00000"/>
                </a:solidFill>
              </a:rPr>
              <a:t>Молодцы!</a:t>
            </a:r>
            <a:endParaRPr lang="ru-RU" sz="4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2636912"/>
            <a:ext cx="56569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/>
              <a:t>а</a:t>
            </a:r>
            <a:r>
              <a:rPr lang="ru-RU" sz="5400" b="1" dirty="0" smtClean="0"/>
              <a:t>,   о,   у,  в,   ы,  э.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257184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/>
          </p:cNvSpPr>
          <p:nvPr/>
        </p:nvSpPr>
        <p:spPr>
          <a:xfrm>
            <a:off x="428625" y="274638"/>
            <a:ext cx="8258175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Чистописание</a:t>
            </a:r>
          </a:p>
        </p:txBody>
      </p:sp>
      <p:pic>
        <p:nvPicPr>
          <p:cNvPr id="4" name="Picture 4" descr="в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11338" y="1130300"/>
            <a:ext cx="5568950" cy="597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3879850" y="1701800"/>
            <a:ext cx="142875" cy="14287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b="1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 rot="21000000">
            <a:off x="3732213" y="1844675"/>
            <a:ext cx="133350" cy="15875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68 -0.00208 C -0.00035 0.06759 -0.01319 0.1375 -0.02274 0.18819 C -0.03229 0.23889 -0.03715 0.26412 -0.04462 0.30208 C -0.05208 0.34005 -0.06094 0.38148 -0.06753 0.41597 C -0.07413 0.45046 -0.07951 0.48241 -0.0842 0.50903 C -0.08889 0.53565 -0.09219 0.56157 -0.09566 0.57569 C -0.09913 0.58981 -0.10208 0.58981 -0.10503 0.59375 C -0.10798 0.59768 -0.10972 0.59745 -0.11337 0.5993 C -0.11701 0.60116 -0.1217 0.60602 -0.12691 0.60486 C -0.13212 0.6037 -0.13889 0.60139 -0.14462 0.59236 C -0.15035 0.58333 -0.15764 0.56782 -0.16128 0.55069 C -0.16493 0.53356 -0.16753 0.51458 -0.16649 0.48958 C -0.16545 0.46458 -0.16285 0.43356 -0.15503 0.40069 C -0.14722 0.36782 -0.13802 0.33333 -0.11962 0.29236 C -0.10121 0.25139 -0.06788 0.19259 -0.04462 0.15486 C -0.02135 0.11713 0.00018 0.09097 0.01997 0.06597 C 0.03976 0.04097 0.05799 0.01805 0.07413 0.00486 C 0.09028 -0.00833 0.10399 -0.01227 0.11684 -0.0132 C 0.12969 -0.01412 0.14132 -0.00833 0.15122 -0.0007 C 0.16111 0.00694 0.17136 0.01667 0.17622 0.03264 C 0.18108 0.04861 0.18316 0.07315 0.18038 0.09514 C 0.17761 0.11713 0.16858 0.1456 0.15955 0.16458 C 0.15052 0.18356 0.1375 0.19722 0.12622 0.20903 C 0.11493 0.22083 0.09948 0.22917 0.09184 0.23542 C 0.0842 0.24167 0.07813 0.24398 0.08038 0.24653 C 0.08264 0.24907 0.09462 0.24467 0.10538 0.25069 C 0.11615 0.25671 0.13577 0.26967 0.14497 0.28264 C 0.15417 0.2956 0.15677 0.31157 0.16059 0.32847 C 0.16441 0.34537 0.1691 0.3625 0.16788 0.38403 C 0.16667 0.40555 0.16007 0.43264 0.1533 0.45764 C 0.14653 0.48264 0.13559 0.51458 0.12726 0.53403 C 0.11893 0.55347 0.11215 0.56389 0.1033 0.5743 C 0.09445 0.58472 0.08559 0.5912 0.07413 0.59653 C 0.06268 0.60185 0.04479 0.60648 0.03455 0.60625 C 0.02431 0.60602 0.02014 0.60092 0.01268 0.59514 C 0.00521 0.58935 -0.01215 0.56991 -0.01024 0.57153 C -0.00833 0.57315 0.01094 0.60046 0.02413 0.60486 C 0.03733 0.60926 0.05347 0.60185 0.06893 0.59792 C 0.08438 0.59398 0.10261 0.58842 0.11684 0.58125 C 0.13108 0.57407 0.14653 0.5544 0.15434 0.55486 C 0.16215 0.55532 0.16024 0.57662 0.16372 0.58403 C 0.16719 0.59143 0.16945 0.59537 0.17518 0.5993 C 0.1809 0.60324 0.18889 0.60787 0.19809 0.60764 C 0.20729 0.60741 0.22118 0.60417 0.23038 0.59792 C 0.23958 0.59167 0.24566 0.58241 0.2533 0.57014 C 0.26094 0.55787 0.2684 0.54236 0.27622 0.5243 C 0.28403 0.50625 0.29358 0.47917 0.30018 0.4618 C 0.30677 0.44444 0.31372 0.4338 0.3158 0.42014 C 0.31788 0.40648 0.31545 0.39074 0.31268 0.37986 C 0.3099 0.36898 0.30469 0.36065 0.29913 0.35486 C 0.29358 0.34907 0.28854 0.34467 0.27934 0.34514 C 0.27014 0.3456 0.25469 0.34861 0.24393 0.35764 C 0.23316 0.36667 0.22448 0.38333 0.21476 0.3993 C 0.20504 0.41528 0.1934 0.43449 0.18559 0.45347 C 0.17778 0.47245 0.17205 0.49792 0.16788 0.51319 C 0.16372 0.52847 0.16215 0.53819 0.16059 0.54514 C 0.15903 0.55208 0.15868 0.55347 0.15851 0.55486 " pathEditMode="relative" ptsTypes="aaaaaaaaaaaaaaaaaaaaaaaaaaaaaaaaaaaaaaaaaaaaaaaaaaaaaaaaA">
                                      <p:cBhvr>
                                        <p:cTn id="9" dur="1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3808" y="1124744"/>
            <a:ext cx="352839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err="1"/>
              <a:t>о</a:t>
            </a:r>
            <a:r>
              <a:rPr lang="ru-RU" sz="5400" dirty="0" err="1" smtClean="0"/>
              <a:t>чанконие</a:t>
            </a:r>
            <a:endParaRPr lang="ru-RU" sz="5400" dirty="0" smtClean="0"/>
          </a:p>
          <a:p>
            <a:r>
              <a:rPr lang="ru-RU" sz="5400" dirty="0" err="1"/>
              <a:t>с</a:t>
            </a:r>
            <a:r>
              <a:rPr lang="ru-RU" sz="5400" dirty="0" err="1" smtClean="0"/>
              <a:t>киффус</a:t>
            </a:r>
            <a:endParaRPr lang="ru-RU" sz="5400" dirty="0" smtClean="0"/>
          </a:p>
          <a:p>
            <a:r>
              <a:rPr lang="ru-RU" sz="5400" dirty="0" err="1"/>
              <a:t>с</a:t>
            </a:r>
            <a:r>
              <a:rPr lang="ru-RU" sz="5400" dirty="0" err="1" smtClean="0"/>
              <a:t>тавприка</a:t>
            </a:r>
            <a:endParaRPr lang="ru-RU" sz="5400" dirty="0" smtClean="0"/>
          </a:p>
          <a:p>
            <a:r>
              <a:rPr lang="ru-RU" sz="5400" dirty="0" err="1"/>
              <a:t>н</a:t>
            </a:r>
            <a:r>
              <a:rPr lang="ru-RU" sz="5400" dirty="0" err="1" smtClean="0"/>
              <a:t>овасо</a:t>
            </a:r>
            <a:endParaRPr lang="ru-RU" sz="5400" dirty="0" smtClean="0"/>
          </a:p>
          <a:p>
            <a:r>
              <a:rPr lang="ru-RU" sz="5400" dirty="0" err="1"/>
              <a:t>р</a:t>
            </a:r>
            <a:r>
              <a:rPr lang="ru-RU" sz="5400" dirty="0" err="1" smtClean="0"/>
              <a:t>енько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4011474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5776" y="1071546"/>
            <a:ext cx="325294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/>
              <a:t>о</a:t>
            </a:r>
            <a:r>
              <a:rPr lang="ru-RU" sz="5400" dirty="0" smtClean="0"/>
              <a:t>кончание</a:t>
            </a:r>
          </a:p>
          <a:p>
            <a:r>
              <a:rPr lang="ru-RU" sz="5400" dirty="0"/>
              <a:t>с</a:t>
            </a:r>
            <a:r>
              <a:rPr lang="ru-RU" sz="5400" dirty="0" smtClean="0"/>
              <a:t>уффикс</a:t>
            </a:r>
          </a:p>
          <a:p>
            <a:r>
              <a:rPr lang="ru-RU" sz="5400" dirty="0"/>
              <a:t>п</a:t>
            </a:r>
            <a:r>
              <a:rPr lang="ru-RU" sz="5400" dirty="0" smtClean="0"/>
              <a:t>риставка</a:t>
            </a:r>
          </a:p>
          <a:p>
            <a:r>
              <a:rPr lang="ru-RU" sz="5400" dirty="0"/>
              <a:t>о</a:t>
            </a:r>
            <a:r>
              <a:rPr lang="ru-RU" sz="5400" dirty="0" smtClean="0"/>
              <a:t>снова</a:t>
            </a:r>
          </a:p>
          <a:p>
            <a:r>
              <a:rPr lang="ru-RU" sz="5400" dirty="0" smtClean="0"/>
              <a:t>корень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2658147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64345" y="1834579"/>
            <a:ext cx="7429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 Состав слова</a:t>
            </a:r>
            <a:endParaRPr lang="ru-RU" sz="5400" b="1" dirty="0">
              <a:solidFill>
                <a:srgbClr val="FF0000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714348" y="4000504"/>
            <a:ext cx="1000132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>
            <a:off x="1428728" y="4286256"/>
            <a:ext cx="571504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Дуга 18"/>
          <p:cNvSpPr/>
          <p:nvPr/>
        </p:nvSpPr>
        <p:spPr>
          <a:xfrm>
            <a:off x="2071670" y="3929066"/>
            <a:ext cx="1571636" cy="500066"/>
          </a:xfrm>
          <a:prstGeom prst="arc">
            <a:avLst>
              <a:gd name="adj1" fmla="val 10541038"/>
              <a:gd name="adj2" fmla="val 127595"/>
            </a:avLst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flipV="1">
            <a:off x="4000496" y="3929066"/>
            <a:ext cx="857256" cy="57150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4786314" y="3929066"/>
            <a:ext cx="785818" cy="57150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6215074" y="3929066"/>
            <a:ext cx="1285884" cy="857256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571472" y="4857760"/>
            <a:ext cx="535785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rot="5400000" flipH="1" flipV="1">
            <a:off x="393671" y="4678371"/>
            <a:ext cx="356396" cy="79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rot="5400000" flipH="1" flipV="1">
            <a:off x="5749933" y="4679165"/>
            <a:ext cx="357984" cy="79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9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92892" y="500042"/>
            <a:ext cx="490307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Тема урока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5984" y="1643050"/>
            <a:ext cx="4500594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endParaRPr lang="ru-RU" sz="6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3607" y="1988840"/>
            <a:ext cx="74874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/>
              <a:t>Обобщение знаний</a:t>
            </a:r>
          </a:p>
          <a:p>
            <a:r>
              <a:rPr lang="ru-RU" sz="6000" b="1" dirty="0" smtClean="0"/>
              <a:t> о составе слова</a:t>
            </a:r>
            <a:endParaRPr lang="ru-RU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Цель урока</a:t>
            </a: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54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71604" y="2214554"/>
            <a:ext cx="557928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/>
              <a:t>Обобщим знания</a:t>
            </a:r>
          </a:p>
          <a:p>
            <a:r>
              <a:rPr lang="ru-RU" sz="5400" b="1" dirty="0" smtClean="0"/>
              <a:t> о составе слова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4184074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720" y="2987101"/>
            <a:ext cx="7929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    </a:t>
            </a:r>
            <a:endParaRPr lang="ru-RU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42910" y="4566360"/>
            <a:ext cx="75009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  </a:t>
            </a:r>
          </a:p>
        </p:txBody>
      </p:sp>
      <p:pic>
        <p:nvPicPr>
          <p:cNvPr id="8" name="Рисунок 7" descr="late autumn 0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786873" cy="657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750</TotalTime>
  <Words>147</Words>
  <Application>Microsoft Office PowerPoint</Application>
  <PresentationFormat>Экран (4:3)</PresentationFormat>
  <Paragraphs>72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Цель урока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Asus</dc:creator>
  <cp:lastModifiedBy>malcev</cp:lastModifiedBy>
  <cp:revision>76</cp:revision>
  <dcterms:created xsi:type="dcterms:W3CDTF">2013-02-11T05:17:11Z</dcterms:created>
  <dcterms:modified xsi:type="dcterms:W3CDTF">2017-11-13T13:20:42Z</dcterms:modified>
</cp:coreProperties>
</file>