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9" r:id="rId2"/>
    <p:sldId id="300" r:id="rId3"/>
    <p:sldId id="287" r:id="rId4"/>
    <p:sldId id="289" r:id="rId5"/>
    <p:sldId id="288" r:id="rId6"/>
    <p:sldId id="286" r:id="rId7"/>
    <p:sldId id="285" r:id="rId8"/>
    <p:sldId id="284" r:id="rId9"/>
    <p:sldId id="279" r:id="rId10"/>
    <p:sldId id="283" r:id="rId11"/>
    <p:sldId id="280" r:id="rId12"/>
    <p:sldId id="282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996600"/>
    <a:srgbClr val="C80000"/>
    <a:srgbClr val="F1E1C5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D2B0-ABD1-4E8A-8132-17B876F27ED4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B329-E029-4061-A904-5C74186493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88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6464B-3A6E-4596-BE51-8E8E69A015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80626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5EA41-1E6F-4DE7-BD39-C2803E4314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631915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E99AE-66F3-4CCF-A906-A25D4F7219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14669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3CCB7-C8D4-4E96-9176-56C91D50A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830720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24848-5747-4D0A-98A9-F4C84375E6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78361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9C719-1D1D-467A-BF25-7C45B63FDA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45828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D737-5397-4187-B1DD-D7A59C58F1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4287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D290-E641-4F7C-96C1-ECDCCEB06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63870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3FE50-D65F-457F-B04B-5DA805CD7C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023059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4D99F-AE26-41C1-B3EC-0B65232CD6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1370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8759B-AE97-42B3-95B1-912E88BF83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39806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316E31-50E9-4991-8614-E2B1EB899A8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Повторение терминологии («Разгадай кроссворд»)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308819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08489"/>
              </p:ext>
            </p:extLst>
          </p:nvPr>
        </p:nvGraphicFramePr>
        <p:xfrm>
          <a:off x="565606" y="1838225"/>
          <a:ext cx="8144760" cy="4892512"/>
        </p:xfrm>
        <a:graphic>
          <a:graphicData uri="http://schemas.openxmlformats.org/drawingml/2006/table">
            <a:tbl>
              <a:tblPr/>
              <a:tblGrid>
                <a:gridCol w="814476">
                  <a:extLst>
                    <a:ext uri="{9D8B030D-6E8A-4147-A177-3AD203B41FA5}">
                      <a16:colId xmlns:a16="http://schemas.microsoft.com/office/drawing/2014/main" val="1372555311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472146844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113617046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3707155719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787499161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698120815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1360822248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2783439999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3439923566"/>
                    </a:ext>
                  </a:extLst>
                </a:gridCol>
                <a:gridCol w="814476">
                  <a:extLst>
                    <a:ext uri="{9D8B030D-6E8A-4147-A177-3AD203B41FA5}">
                      <a16:colId xmlns:a16="http://schemas.microsoft.com/office/drawing/2014/main" val="722849176"/>
                    </a:ext>
                  </a:extLst>
                </a:gridCol>
              </a:tblGrid>
              <a:tr h="61156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22587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096367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320999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51986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299146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611383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615518"/>
                  </a:ext>
                </a:extLst>
              </a:tr>
              <a:tr h="6115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534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5282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449265"/>
              </p:ext>
            </p:extLst>
          </p:nvPr>
        </p:nvGraphicFramePr>
        <p:xfrm>
          <a:off x="443059" y="1875931"/>
          <a:ext cx="8220172" cy="4807672"/>
        </p:xfrm>
        <a:graphic>
          <a:graphicData uri="http://schemas.openxmlformats.org/drawingml/2006/table">
            <a:tbl>
              <a:tblPr/>
              <a:tblGrid>
                <a:gridCol w="822017">
                  <a:extLst>
                    <a:ext uri="{9D8B030D-6E8A-4147-A177-3AD203B41FA5}">
                      <a16:colId xmlns:a16="http://schemas.microsoft.com/office/drawing/2014/main" val="3712724829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3057892222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3680506379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1135411292"/>
                    </a:ext>
                  </a:extLst>
                </a:gridCol>
                <a:gridCol w="860152">
                  <a:extLst>
                    <a:ext uri="{9D8B030D-6E8A-4147-A177-3AD203B41FA5}">
                      <a16:colId xmlns:a16="http://schemas.microsoft.com/office/drawing/2014/main" val="3669733233"/>
                    </a:ext>
                  </a:extLst>
                </a:gridCol>
                <a:gridCol w="783884">
                  <a:extLst>
                    <a:ext uri="{9D8B030D-6E8A-4147-A177-3AD203B41FA5}">
                      <a16:colId xmlns:a16="http://schemas.microsoft.com/office/drawing/2014/main" val="3512241407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2793246696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4245735554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1839637403"/>
                    </a:ext>
                  </a:extLst>
                </a:gridCol>
                <a:gridCol w="822017">
                  <a:extLst>
                    <a:ext uri="{9D8B030D-6E8A-4147-A177-3AD203B41FA5}">
                      <a16:colId xmlns:a16="http://schemas.microsoft.com/office/drawing/2014/main" val="2197582491"/>
                    </a:ext>
                  </a:extLst>
                </a:gridCol>
              </a:tblGrid>
              <a:tr h="60095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708887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431248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763748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264282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440221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164834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55704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624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7765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819710"/>
              </p:ext>
            </p:extLst>
          </p:nvPr>
        </p:nvGraphicFramePr>
        <p:xfrm>
          <a:off x="688160" y="1894787"/>
          <a:ext cx="7824240" cy="4873656"/>
        </p:xfrm>
        <a:graphic>
          <a:graphicData uri="http://schemas.openxmlformats.org/drawingml/2006/table">
            <a:tbl>
              <a:tblPr/>
              <a:tblGrid>
                <a:gridCol w="782424">
                  <a:extLst>
                    <a:ext uri="{9D8B030D-6E8A-4147-A177-3AD203B41FA5}">
                      <a16:colId xmlns:a16="http://schemas.microsoft.com/office/drawing/2014/main" val="943164398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3253627376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2180395827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3060103227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3991071426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2801074173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2612622437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820102976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794715797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3813473136"/>
                    </a:ext>
                  </a:extLst>
                </a:gridCol>
              </a:tblGrid>
              <a:tr h="609207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709871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145936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222170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28680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354704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977912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724228"/>
                  </a:ext>
                </a:extLst>
              </a:tr>
              <a:tr h="609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73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3504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010747"/>
              </p:ext>
            </p:extLst>
          </p:nvPr>
        </p:nvGraphicFramePr>
        <p:xfrm>
          <a:off x="509043" y="2017335"/>
          <a:ext cx="8220177" cy="4685120"/>
        </p:xfrm>
        <a:graphic>
          <a:graphicData uri="http://schemas.openxmlformats.org/drawingml/2006/table">
            <a:tbl>
              <a:tblPr/>
              <a:tblGrid>
                <a:gridCol w="829034">
                  <a:extLst>
                    <a:ext uri="{9D8B030D-6E8A-4147-A177-3AD203B41FA5}">
                      <a16:colId xmlns:a16="http://schemas.microsoft.com/office/drawing/2014/main" val="3805960740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3232611595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2687052331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2589085514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115485381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1632133442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1576630664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2489687549"/>
                    </a:ext>
                  </a:extLst>
                </a:gridCol>
                <a:gridCol w="829034">
                  <a:extLst>
                    <a:ext uri="{9D8B030D-6E8A-4147-A177-3AD203B41FA5}">
                      <a16:colId xmlns:a16="http://schemas.microsoft.com/office/drawing/2014/main" val="2839045037"/>
                    </a:ext>
                  </a:extLst>
                </a:gridCol>
                <a:gridCol w="758871">
                  <a:extLst>
                    <a:ext uri="{9D8B030D-6E8A-4147-A177-3AD203B41FA5}">
                      <a16:colId xmlns:a16="http://schemas.microsoft.com/office/drawing/2014/main" val="1428630220"/>
                    </a:ext>
                  </a:extLst>
                </a:gridCol>
              </a:tblGrid>
              <a:tr h="58564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841226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994905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626954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042543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705510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69418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81876"/>
                  </a:ext>
                </a:extLst>
              </a:tr>
              <a:tr h="58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248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0962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/>
              <a:t>Разгадай кроссворд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85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1. Простой народ в Греции.</a:t>
            </a:r>
          </a:p>
          <a:p>
            <a:pPr marL="0" indent="0">
              <a:buNone/>
            </a:pPr>
            <a:r>
              <a:rPr lang="ru-RU" sz="2400" dirty="0"/>
              <a:t>2. Бог морей.</a:t>
            </a:r>
          </a:p>
          <a:p>
            <a:pPr marL="0" indent="0">
              <a:buNone/>
            </a:pPr>
            <a:r>
              <a:rPr lang="ru-RU" sz="2400" dirty="0"/>
              <a:t>3. Занятия населения, изготовление предметов быта.</a:t>
            </a:r>
          </a:p>
          <a:p>
            <a:pPr marL="0" indent="0">
              <a:buNone/>
            </a:pPr>
            <a:r>
              <a:rPr lang="ru-RU" sz="2400" dirty="0"/>
              <a:t>4. Совет знати.</a:t>
            </a:r>
          </a:p>
          <a:p>
            <a:pPr marL="0" indent="0">
              <a:buNone/>
            </a:pPr>
            <a:r>
              <a:rPr lang="ru-RU" sz="2400" dirty="0"/>
              <a:t>5. Имя одного из правителей, прославившегося жестокими законами.</a:t>
            </a:r>
          </a:p>
          <a:p>
            <a:pPr marL="0" indent="0">
              <a:buNone/>
            </a:pPr>
            <a:r>
              <a:rPr lang="ru-RU" sz="2400" dirty="0"/>
              <a:t>6. Правитель и судья в Греции.</a:t>
            </a:r>
          </a:p>
          <a:p>
            <a:pPr marL="0" indent="0">
              <a:buNone/>
            </a:pPr>
            <a:r>
              <a:rPr lang="ru-RU" sz="2400" dirty="0"/>
              <a:t>7. Высшие, богатые, привилегированные лица.</a:t>
            </a:r>
          </a:p>
          <a:p>
            <a:pPr marL="0" indent="0">
              <a:buNone/>
            </a:pPr>
            <a:r>
              <a:rPr lang="ru-RU" sz="2400" dirty="0"/>
              <a:t>8. Средняя Греция.</a:t>
            </a:r>
          </a:p>
          <a:p>
            <a:pPr marL="0" indent="0">
              <a:buNone/>
            </a:pPr>
            <a:r>
              <a:rPr lang="ru-RU" sz="2400" dirty="0"/>
              <a:t>9. Город. Ставшей столицей Греции.</a:t>
            </a:r>
          </a:p>
          <a:p>
            <a:pPr marL="0" indent="0">
              <a:buNone/>
            </a:pPr>
            <a:r>
              <a:rPr lang="ru-RU" sz="2400" dirty="0"/>
              <a:t>10. Город, с которым греки воевали 10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02268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304281"/>
              </p:ext>
            </p:extLst>
          </p:nvPr>
        </p:nvGraphicFramePr>
        <p:xfrm>
          <a:off x="650450" y="1564849"/>
          <a:ext cx="7861950" cy="5062192"/>
        </p:xfrm>
        <a:graphic>
          <a:graphicData uri="http://schemas.openxmlformats.org/drawingml/2006/table">
            <a:tbl>
              <a:tblPr/>
              <a:tblGrid>
                <a:gridCol w="786195">
                  <a:extLst>
                    <a:ext uri="{9D8B030D-6E8A-4147-A177-3AD203B41FA5}">
                      <a16:colId xmlns:a16="http://schemas.microsoft.com/office/drawing/2014/main" val="127233172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821027736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2280100673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3650346863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4007226937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2798633184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3446094141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1820223380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1798195331"/>
                    </a:ext>
                  </a:extLst>
                </a:gridCol>
                <a:gridCol w="786195">
                  <a:extLst>
                    <a:ext uri="{9D8B030D-6E8A-4147-A177-3AD203B41FA5}">
                      <a16:colId xmlns:a16="http://schemas.microsoft.com/office/drawing/2014/main" val="1108705760"/>
                    </a:ext>
                  </a:extLst>
                </a:gridCol>
              </a:tblGrid>
              <a:tr h="63277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080506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631372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342673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177257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796426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352457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272687"/>
                  </a:ext>
                </a:extLst>
              </a:tr>
              <a:tr h="6327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289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4103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143144"/>
              </p:ext>
            </p:extLst>
          </p:nvPr>
        </p:nvGraphicFramePr>
        <p:xfrm>
          <a:off x="622168" y="1555421"/>
          <a:ext cx="8022210" cy="5090480"/>
        </p:xfrm>
        <a:graphic>
          <a:graphicData uri="http://schemas.openxmlformats.org/drawingml/2006/table">
            <a:tbl>
              <a:tblPr/>
              <a:tblGrid>
                <a:gridCol w="802221">
                  <a:extLst>
                    <a:ext uri="{9D8B030D-6E8A-4147-A177-3AD203B41FA5}">
                      <a16:colId xmlns:a16="http://schemas.microsoft.com/office/drawing/2014/main" val="3531415307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1542014309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805113219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1872050342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3600439658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2620510170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2052493247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3740949803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1396179777"/>
                    </a:ext>
                  </a:extLst>
                </a:gridCol>
                <a:gridCol w="802221">
                  <a:extLst>
                    <a:ext uri="{9D8B030D-6E8A-4147-A177-3AD203B41FA5}">
                      <a16:colId xmlns:a16="http://schemas.microsoft.com/office/drawing/2014/main" val="2038422778"/>
                    </a:ext>
                  </a:extLst>
                </a:gridCol>
              </a:tblGrid>
              <a:tr h="63631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395526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035987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504585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606554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454801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237247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104918"/>
                  </a:ext>
                </a:extLst>
              </a:tr>
              <a:tr h="6363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83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2232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800997"/>
              </p:ext>
            </p:extLst>
          </p:nvPr>
        </p:nvGraphicFramePr>
        <p:xfrm>
          <a:off x="612740" y="1828799"/>
          <a:ext cx="8059920" cy="4864232"/>
        </p:xfrm>
        <a:graphic>
          <a:graphicData uri="http://schemas.openxmlformats.org/drawingml/2006/table">
            <a:tbl>
              <a:tblPr/>
              <a:tblGrid>
                <a:gridCol w="805992">
                  <a:extLst>
                    <a:ext uri="{9D8B030D-6E8A-4147-A177-3AD203B41FA5}">
                      <a16:colId xmlns:a16="http://schemas.microsoft.com/office/drawing/2014/main" val="2781977872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6495512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2110958045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1214195232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2593611335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1205234055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602536314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4251973456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382131993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1765869294"/>
                    </a:ext>
                  </a:extLst>
                </a:gridCol>
              </a:tblGrid>
              <a:tr h="60802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569726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64153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983072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073502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461845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12255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267011"/>
                  </a:ext>
                </a:extLst>
              </a:tr>
              <a:tr h="608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04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7974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25652"/>
              </p:ext>
            </p:extLst>
          </p:nvPr>
        </p:nvGraphicFramePr>
        <p:xfrm>
          <a:off x="584460" y="1659117"/>
          <a:ext cx="8088200" cy="5005632"/>
        </p:xfrm>
        <a:graphic>
          <a:graphicData uri="http://schemas.openxmlformats.org/drawingml/2006/table">
            <a:tbl>
              <a:tblPr/>
              <a:tblGrid>
                <a:gridCol w="808820">
                  <a:extLst>
                    <a:ext uri="{9D8B030D-6E8A-4147-A177-3AD203B41FA5}">
                      <a16:colId xmlns:a16="http://schemas.microsoft.com/office/drawing/2014/main" val="2530356739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2295022125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39604173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3440221210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923682084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3170104950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1002510195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514941483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272779523"/>
                    </a:ext>
                  </a:extLst>
                </a:gridCol>
                <a:gridCol w="808820">
                  <a:extLst>
                    <a:ext uri="{9D8B030D-6E8A-4147-A177-3AD203B41FA5}">
                      <a16:colId xmlns:a16="http://schemas.microsoft.com/office/drawing/2014/main" val="1855001480"/>
                    </a:ext>
                  </a:extLst>
                </a:gridCol>
              </a:tblGrid>
              <a:tr h="62570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617067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590996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719416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99538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450752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001618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645210"/>
                  </a:ext>
                </a:extLst>
              </a:tr>
              <a:tr h="625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13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9702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97864"/>
              </p:ext>
            </p:extLst>
          </p:nvPr>
        </p:nvGraphicFramePr>
        <p:xfrm>
          <a:off x="575032" y="1866503"/>
          <a:ext cx="8059920" cy="4788816"/>
        </p:xfrm>
        <a:graphic>
          <a:graphicData uri="http://schemas.openxmlformats.org/drawingml/2006/table">
            <a:tbl>
              <a:tblPr/>
              <a:tblGrid>
                <a:gridCol w="805992">
                  <a:extLst>
                    <a:ext uri="{9D8B030D-6E8A-4147-A177-3AD203B41FA5}">
                      <a16:colId xmlns:a16="http://schemas.microsoft.com/office/drawing/2014/main" val="1073417671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420194153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3549603178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4212289888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1953950415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1941327481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25608413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125574949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2507282327"/>
                    </a:ext>
                  </a:extLst>
                </a:gridCol>
                <a:gridCol w="805992">
                  <a:extLst>
                    <a:ext uri="{9D8B030D-6E8A-4147-A177-3AD203B41FA5}">
                      <a16:colId xmlns:a16="http://schemas.microsoft.com/office/drawing/2014/main" val="317349652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1748578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71614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492134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50856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452652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722212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170064"/>
                  </a:ext>
                </a:extLst>
              </a:tr>
              <a:tr h="598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15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8410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469276"/>
              </p:ext>
            </p:extLst>
          </p:nvPr>
        </p:nvGraphicFramePr>
        <p:xfrm>
          <a:off x="584460" y="1885361"/>
          <a:ext cx="8173040" cy="4845376"/>
        </p:xfrm>
        <a:graphic>
          <a:graphicData uri="http://schemas.openxmlformats.org/drawingml/2006/table">
            <a:tbl>
              <a:tblPr/>
              <a:tblGrid>
                <a:gridCol w="817304">
                  <a:extLst>
                    <a:ext uri="{9D8B030D-6E8A-4147-A177-3AD203B41FA5}">
                      <a16:colId xmlns:a16="http://schemas.microsoft.com/office/drawing/2014/main" val="338698972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533698726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4001258154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2560188624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1342673501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1246085573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4284563781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1180406436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433262296"/>
                    </a:ext>
                  </a:extLst>
                </a:gridCol>
                <a:gridCol w="817304">
                  <a:extLst>
                    <a:ext uri="{9D8B030D-6E8A-4147-A177-3AD203B41FA5}">
                      <a16:colId xmlns:a16="http://schemas.microsoft.com/office/drawing/2014/main" val="43723582"/>
                    </a:ext>
                  </a:extLst>
                </a:gridCol>
              </a:tblGrid>
              <a:tr h="60567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858077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456639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567689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24962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01903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888109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495278"/>
                  </a:ext>
                </a:extLst>
              </a:tr>
              <a:tr h="605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18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214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77252"/>
              </p:ext>
            </p:extLst>
          </p:nvPr>
        </p:nvGraphicFramePr>
        <p:xfrm>
          <a:off x="499622" y="1866509"/>
          <a:ext cx="8163610" cy="4807672"/>
        </p:xfrm>
        <a:graphic>
          <a:graphicData uri="http://schemas.openxmlformats.org/drawingml/2006/table">
            <a:tbl>
              <a:tblPr/>
              <a:tblGrid>
                <a:gridCol w="816361">
                  <a:extLst>
                    <a:ext uri="{9D8B030D-6E8A-4147-A177-3AD203B41FA5}">
                      <a16:colId xmlns:a16="http://schemas.microsoft.com/office/drawing/2014/main" val="740442963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2451795620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3533928925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3184897669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1825436727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2286975418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967069251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380576481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2643036156"/>
                    </a:ext>
                  </a:extLst>
                </a:gridCol>
                <a:gridCol w="816361">
                  <a:extLst>
                    <a:ext uri="{9D8B030D-6E8A-4147-A177-3AD203B41FA5}">
                      <a16:colId xmlns:a16="http://schemas.microsoft.com/office/drawing/2014/main" val="2799069919"/>
                    </a:ext>
                  </a:extLst>
                </a:gridCol>
              </a:tblGrid>
              <a:tr h="60095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350812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25816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091806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35011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393396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302656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891803"/>
                  </a:ext>
                </a:extLst>
              </a:tr>
              <a:tr h="6009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81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2953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497</Words>
  <Application>Microsoft Office PowerPoint</Application>
  <PresentationFormat>Экран (4:3)</PresentationFormat>
  <Paragraphs>676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Оформление по умолчанию</vt:lpstr>
      <vt:lpstr>Проверка домашнего задания</vt:lpstr>
      <vt:lpstr>«Разгадай кроссворд»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Щелковская гимназия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Радик</dc:creator>
  <cp:lastModifiedBy>ЮЛЯ&amp;ЕВГЕНИЙ</cp:lastModifiedBy>
  <cp:revision>74</cp:revision>
  <dcterms:created xsi:type="dcterms:W3CDTF">2009-08-21T11:04:37Z</dcterms:created>
  <dcterms:modified xsi:type="dcterms:W3CDTF">2022-11-27T17:06:42Z</dcterms:modified>
</cp:coreProperties>
</file>