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29.jpeg" ContentType="image/jpeg"/>
  <Override PartName="/ppt/media/image10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2FA1BDE-7EAB-446A-9BA4-3A27809F6D3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7.3.23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C3144D-A41E-4D93-8853-4BCCFB4B7C0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1964C64-08B2-4555-BF76-485AFF1EF557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7.3.23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9A5D036-8EBE-48F1-A97F-5CA30C8CA24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B63D5BC-60D1-4409-A830-146A0A2E8F2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7.3.23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AE18A93-CD86-4E94-B932-232EBF05988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79640" y="404640"/>
            <a:ext cx="759600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Духовно – нравственное воспитание школьников в процессе реализации   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курса ОРКСЭ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1043640" y="3069000"/>
            <a:ext cx="4536000" cy="30776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5" name="Picture 1" descr=""/>
          <p:cNvPicPr/>
          <p:nvPr/>
        </p:nvPicPr>
        <p:blipFill>
          <a:blip r:embed="rId2"/>
          <a:stretch/>
        </p:blipFill>
        <p:spPr>
          <a:xfrm>
            <a:off x="6300360" y="1484640"/>
            <a:ext cx="2843280" cy="2664000"/>
          </a:xfrm>
          <a:prstGeom prst="rect">
            <a:avLst/>
          </a:prstGeom>
          <a:ln w="9360"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467640" y="260640"/>
            <a:ext cx="8280720" cy="6192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5724000" y="4725000"/>
            <a:ext cx="2952000" cy="191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Волкова О.В.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Учитель истории и ОРКСЭ                                                                                                                                        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Муниципального общеобразовательного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учреждения                       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«Туношёнская средняя  школа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имени Героя России Селезнёва А.А.»                                                                         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Ярославского муниципального района</a:t>
            </a: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9" descr=""/>
          <p:cNvPicPr/>
          <p:nvPr/>
        </p:nvPicPr>
        <p:blipFill>
          <a:blip r:embed="rId1"/>
          <a:stretch/>
        </p:blipFill>
        <p:spPr>
          <a:xfrm>
            <a:off x="500040" y="857160"/>
            <a:ext cx="2336400" cy="321444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6" descr=""/>
          <p:cNvPicPr/>
          <p:nvPr/>
        </p:nvPicPr>
        <p:blipFill>
          <a:blip r:embed="rId2"/>
          <a:stretch/>
        </p:blipFill>
        <p:spPr>
          <a:xfrm>
            <a:off x="3214800" y="1643040"/>
            <a:ext cx="2472840" cy="3387240"/>
          </a:xfrm>
          <a:prstGeom prst="rect">
            <a:avLst/>
          </a:prstGeom>
          <a:ln w="9360">
            <a:noFill/>
          </a:ln>
        </p:spPr>
      </p:pic>
      <p:pic>
        <p:nvPicPr>
          <p:cNvPr id="149" name="Picture 12" descr=""/>
          <p:cNvPicPr/>
          <p:nvPr/>
        </p:nvPicPr>
        <p:blipFill>
          <a:blip r:embed="rId3"/>
          <a:stretch/>
        </p:blipFill>
        <p:spPr>
          <a:xfrm>
            <a:off x="6072120" y="857160"/>
            <a:ext cx="2469960" cy="335736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3" descr=""/>
          <p:cNvPicPr/>
          <p:nvPr/>
        </p:nvPicPr>
        <p:blipFill>
          <a:blip r:embed="rId4"/>
          <a:stretch/>
        </p:blipFill>
        <p:spPr>
          <a:xfrm>
            <a:off x="3214800" y="1571760"/>
            <a:ext cx="2811240" cy="385740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857160" y="5643720"/>
            <a:ext cx="764352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3399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254061"/>
                </a:solidFill>
                <a:latin typeface="Times New Roman"/>
              </a:rPr>
              <a:t>Получение удовольствия от общения с другими, не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54061"/>
                </a:solidFill>
                <a:latin typeface="Times New Roman"/>
              </a:rPr>
              <a:t>                        </a:t>
            </a:r>
            <a:r>
              <a:rPr b="0" lang="ru-RU" sz="2400" spc="-1" strike="noStrike">
                <a:solidFill>
                  <a:srgbClr val="254061"/>
                </a:solidFill>
                <a:latin typeface="Times New Roman"/>
              </a:rPr>
              <a:t>такими, как я (радуюсь).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52" name="Picture 11" descr=""/>
          <p:cNvPicPr/>
          <p:nvPr/>
        </p:nvPicPr>
        <p:blipFill>
          <a:blip r:embed="rId5"/>
          <a:stretch/>
        </p:blipFill>
        <p:spPr>
          <a:xfrm>
            <a:off x="571680" y="857160"/>
            <a:ext cx="2265120" cy="342864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9" descr=""/>
          <p:cNvPicPr/>
          <p:nvPr/>
        </p:nvPicPr>
        <p:blipFill>
          <a:blip r:embed="rId6"/>
          <a:stretch/>
        </p:blipFill>
        <p:spPr>
          <a:xfrm>
            <a:off x="6072120" y="785880"/>
            <a:ext cx="2499840" cy="3454200"/>
          </a:xfrm>
          <a:prstGeom prst="rect">
            <a:avLst/>
          </a:prstGeom>
          <a:ln w="9360"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539640" y="332640"/>
            <a:ext cx="8064360" cy="6120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5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5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1" descr=""/>
          <p:cNvPicPr/>
          <p:nvPr/>
        </p:nvPicPr>
        <p:blipFill>
          <a:blip r:embed="rId1"/>
          <a:stretch/>
        </p:blipFill>
        <p:spPr>
          <a:xfrm>
            <a:off x="1785960" y="1357200"/>
            <a:ext cx="5695560" cy="385740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10" descr=""/>
          <p:cNvPicPr/>
          <p:nvPr/>
        </p:nvPicPr>
        <p:blipFill>
          <a:blip r:embed="rId2"/>
          <a:stretch/>
        </p:blipFill>
        <p:spPr>
          <a:xfrm>
            <a:off x="1500120" y="1214280"/>
            <a:ext cx="6254280" cy="437472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9" descr=""/>
          <p:cNvPicPr/>
          <p:nvPr/>
        </p:nvPicPr>
        <p:blipFill>
          <a:blip r:embed="rId3"/>
          <a:stretch/>
        </p:blipFill>
        <p:spPr>
          <a:xfrm>
            <a:off x="857160" y="571680"/>
            <a:ext cx="7314840" cy="502236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214200" y="5718240"/>
            <a:ext cx="8429400" cy="82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54061"/>
                </a:solidFill>
                <a:latin typeface="Times New Roman"/>
                <a:ea typeface="Calibri"/>
              </a:rPr>
              <a:t>         </a:t>
            </a:r>
            <a:r>
              <a:rPr b="0" lang="ru-RU" sz="2400" spc="-1" strike="noStrike">
                <a:solidFill>
                  <a:srgbClr val="254061"/>
                </a:solidFill>
                <a:latin typeface="Times New Roman"/>
                <a:ea typeface="Calibri"/>
              </a:rPr>
              <a:t>Уровень использования общения с другими для своей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54061"/>
                </a:solidFill>
                <a:latin typeface="Times New Roman"/>
                <a:ea typeface="Calibri"/>
              </a:rPr>
              <a:t>                       </a:t>
            </a:r>
            <a:r>
              <a:rPr b="0" lang="ru-RU" sz="2400" spc="-1" strike="noStrike">
                <a:solidFill>
                  <a:srgbClr val="254061"/>
                </a:solidFill>
                <a:latin typeface="Times New Roman"/>
                <a:ea typeface="Calibri"/>
              </a:rPr>
              <a:t>самореализации (творю, созидаю).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11640" y="332640"/>
            <a:ext cx="7776360" cy="6192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0" descr=""/>
          <p:cNvPicPr/>
          <p:nvPr/>
        </p:nvPicPr>
        <p:blipFill>
          <a:blip r:embed="rId1"/>
          <a:stretch/>
        </p:blipFill>
        <p:spPr>
          <a:xfrm>
            <a:off x="642960" y="428760"/>
            <a:ext cx="7714800" cy="1707840"/>
          </a:xfrm>
          <a:prstGeom prst="rect">
            <a:avLst/>
          </a:prstGeom>
          <a:ln w="9360">
            <a:noFill/>
          </a:ln>
        </p:spPr>
      </p:pic>
      <p:pic>
        <p:nvPicPr>
          <p:cNvPr id="161" name="Picture 9" descr=""/>
          <p:cNvPicPr/>
          <p:nvPr/>
        </p:nvPicPr>
        <p:blipFill>
          <a:blip r:embed="rId2"/>
          <a:stretch/>
        </p:blipFill>
        <p:spPr>
          <a:xfrm>
            <a:off x="1571760" y="2500200"/>
            <a:ext cx="6181200" cy="1861920"/>
          </a:xfrm>
          <a:prstGeom prst="rect">
            <a:avLst/>
          </a:prstGeom>
          <a:ln w="9360">
            <a:noFill/>
          </a:ln>
        </p:spPr>
      </p:pic>
      <p:pic>
        <p:nvPicPr>
          <p:cNvPr id="162" name="Picture 11" descr=""/>
          <p:cNvPicPr/>
          <p:nvPr/>
        </p:nvPicPr>
        <p:blipFill>
          <a:blip r:embed="rId3"/>
          <a:stretch/>
        </p:blipFill>
        <p:spPr>
          <a:xfrm>
            <a:off x="642960" y="4643280"/>
            <a:ext cx="7643520" cy="176796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214200" y="2071800"/>
            <a:ext cx="857232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99"/>
                </a:solidFill>
                <a:latin typeface="Calibri"/>
              </a:rPr>
              <a:t>Люди на свет рождаются разными: непохожими, своеобразными.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42920" y="4286160"/>
            <a:ext cx="900072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3399"/>
                </a:solidFill>
                <a:latin typeface="Calibri"/>
              </a:rPr>
              <a:t>Чтобы других ты смог понимать, нужно терпенье в себе воспитать.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51640" y="332640"/>
            <a:ext cx="8640720" cy="6120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with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nodeType="after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nodeType="afterEffect" fill="hold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042920" y="981000"/>
            <a:ext cx="6984720" cy="36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Picture 3" descr=""/>
          <p:cNvPicPr/>
          <p:nvPr/>
        </p:nvPicPr>
        <p:blipFill>
          <a:blip r:embed="rId1">
            <a:lum bright="16000"/>
          </a:blip>
          <a:stretch/>
        </p:blipFill>
        <p:spPr>
          <a:xfrm>
            <a:off x="1857240" y="642960"/>
            <a:ext cx="5428800" cy="5001840"/>
          </a:xfrm>
          <a:prstGeom prst="rect">
            <a:avLst/>
          </a:prstGeom>
          <a:ln w="936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2620440" y="357120"/>
            <a:ext cx="376704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Мы строим культуру мира.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214200" y="5505840"/>
            <a:ext cx="864360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3399"/>
                </a:solidFill>
                <a:latin typeface="Calibri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395640" y="332640"/>
            <a:ext cx="8352720" cy="6192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7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"/>
          <p:cNvPicPr/>
          <p:nvPr/>
        </p:nvPicPr>
        <p:blipFill>
          <a:blip r:embed="rId1"/>
          <a:stretch/>
        </p:blipFill>
        <p:spPr>
          <a:xfrm>
            <a:off x="2928960" y="2071800"/>
            <a:ext cx="3357360" cy="3071520"/>
          </a:xfrm>
          <a:prstGeom prst="rect">
            <a:avLst/>
          </a:prstGeom>
          <a:ln w="9360"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285840" y="5143680"/>
            <a:ext cx="857232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ru-RU" sz="2400" spc="-1" strike="noStrike">
                <a:solidFill>
                  <a:srgbClr val="003399"/>
                </a:solidFill>
                <a:latin typeface="Calibri"/>
              </a:rPr>
              <a:t>Наша земля – это место, где мы можем любить друг друга, соблюдать традиции и продолжать  историю Планеты.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3" name="__plpcte_target" descr=""/>
          <p:cNvPicPr/>
          <p:nvPr/>
        </p:nvPicPr>
        <p:blipFill>
          <a:blip r:embed="rId2"/>
          <a:stretch/>
        </p:blipFill>
        <p:spPr>
          <a:xfrm>
            <a:off x="1259640" y="692640"/>
            <a:ext cx="1733040" cy="1723680"/>
          </a:xfrm>
          <a:prstGeom prst="rect">
            <a:avLst/>
          </a:prstGeom>
          <a:ln w="9360">
            <a:noFill/>
          </a:ln>
        </p:spPr>
      </p:pic>
      <p:pic>
        <p:nvPicPr>
          <p:cNvPr id="174" name="__plpcte_target" descr=""/>
          <p:cNvPicPr/>
          <p:nvPr/>
        </p:nvPicPr>
        <p:blipFill>
          <a:blip r:embed="rId3"/>
          <a:stretch/>
        </p:blipFill>
        <p:spPr>
          <a:xfrm>
            <a:off x="6786720" y="3143160"/>
            <a:ext cx="1733040" cy="1533240"/>
          </a:xfrm>
          <a:prstGeom prst="rect">
            <a:avLst/>
          </a:prstGeom>
          <a:ln w="9360">
            <a:noFill/>
          </a:ln>
        </p:spPr>
      </p:pic>
      <p:pic>
        <p:nvPicPr>
          <p:cNvPr id="175" name="__plpcte_target" descr=""/>
          <p:cNvPicPr/>
          <p:nvPr/>
        </p:nvPicPr>
        <p:blipFill>
          <a:blip r:embed="rId4"/>
          <a:stretch/>
        </p:blipFill>
        <p:spPr>
          <a:xfrm>
            <a:off x="6715080" y="642960"/>
            <a:ext cx="1642680" cy="1571400"/>
          </a:xfrm>
          <a:prstGeom prst="rect">
            <a:avLst/>
          </a:prstGeom>
          <a:ln w="9360">
            <a:noFill/>
          </a:ln>
        </p:spPr>
      </p:pic>
      <p:pic>
        <p:nvPicPr>
          <p:cNvPr id="176" name="__plpcte_target" descr=""/>
          <p:cNvPicPr/>
          <p:nvPr/>
        </p:nvPicPr>
        <p:blipFill>
          <a:blip r:embed="rId5"/>
          <a:stretch/>
        </p:blipFill>
        <p:spPr>
          <a:xfrm>
            <a:off x="3643200" y="357120"/>
            <a:ext cx="1999800" cy="1618920"/>
          </a:xfrm>
          <a:prstGeom prst="rect">
            <a:avLst/>
          </a:prstGeom>
          <a:ln w="9360">
            <a:noFill/>
          </a:ln>
        </p:spPr>
      </p:pic>
      <p:pic>
        <p:nvPicPr>
          <p:cNvPr id="177" name="__plpcte_target" descr=""/>
          <p:cNvPicPr/>
          <p:nvPr/>
        </p:nvPicPr>
        <p:blipFill>
          <a:blip r:embed="rId6"/>
          <a:stretch/>
        </p:blipFill>
        <p:spPr>
          <a:xfrm>
            <a:off x="642960" y="3143160"/>
            <a:ext cx="1819080" cy="157140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539640" y="332640"/>
            <a:ext cx="8136720" cy="6192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3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36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4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683640" y="2925000"/>
            <a:ext cx="4032000" cy="3096000"/>
          </a:xfrm>
          <a:prstGeom prst="rect">
            <a:avLst/>
          </a:prstGeom>
          <a:ln>
            <a:noFill/>
          </a:ln>
        </p:spPr>
      </p:pic>
      <p:pic>
        <p:nvPicPr>
          <p:cNvPr id="180" name="Picture 4" descr=""/>
          <p:cNvPicPr/>
          <p:nvPr/>
        </p:nvPicPr>
        <p:blipFill>
          <a:blip r:embed="rId2"/>
          <a:stretch/>
        </p:blipFill>
        <p:spPr>
          <a:xfrm>
            <a:off x="4644000" y="2925000"/>
            <a:ext cx="3888000" cy="288000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467640" y="260640"/>
            <a:ext cx="8208720" cy="6048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1115640" y="692640"/>
            <a:ext cx="6624360" cy="20160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1187640" y="692640"/>
            <a:ext cx="655236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Воспитательное воздействие предмета усиливается благодаря богатейшим возможностям использования на уроках межпредметных связей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166" dur="indefinite" restart="never" nodeType="tmRoot">
          <p:childTnLst>
            <p:seq>
              <p:cTn id="1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Основные формы учебной деятельности в рамках преподавания курса ОРКСЭ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Драматизация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Проектная деятельность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Сочинение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Создание галереи образов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Составление словаря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Использование информационно- коммуникационных технологий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  др.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95640" y="332640"/>
            <a:ext cx="8352720" cy="6048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68" dur="indefinite" restart="never" nodeType="tmRoot">
          <p:childTnLst>
            <p:seq>
              <p:cTn id="1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24000" y="476280"/>
            <a:ext cx="8115120" cy="386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entury Schoolbook"/>
              </a:rPr>
              <a:t>«Теперь, когда мы научились летать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entury Schoolbook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entury Schoolbook"/>
              </a:rPr>
              <a:t>по воздуху, как птицы, плавать под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entury Schoolbook"/>
              </a:rPr>
              <a:t>водой, как рыбы, нам не хватает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entury Schoolbook"/>
              </a:rPr>
              <a:t>                </a:t>
            </a:r>
            <a:r>
              <a:rPr b="0" lang="ru-RU" sz="3200" spc="-1" strike="noStrike">
                <a:solidFill>
                  <a:srgbClr val="000000"/>
                </a:solidFill>
                <a:latin typeface="Century Schoolbook"/>
              </a:rPr>
              <a:t>только одного: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entury Schoolbook"/>
              </a:rPr>
              <a:t>      </a:t>
            </a:r>
            <a:r>
              <a:rPr b="0" lang="ru-RU" sz="4000" spc="-1" strike="noStrike">
                <a:solidFill>
                  <a:srgbClr val="ff0000"/>
                </a:solidFill>
                <a:latin typeface="Century Schoolbook"/>
              </a:rPr>
              <a:t>научиться жить на земле,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4000" spc="-1" strike="noStrike">
                <a:solidFill>
                  <a:srgbClr val="ff0000"/>
                </a:solidFill>
                <a:latin typeface="Century Schoolbook"/>
              </a:rPr>
              <a:t>                 </a:t>
            </a:r>
            <a:r>
              <a:rPr b="0" lang="ru-RU" sz="4000" spc="-1" strike="noStrike">
                <a:solidFill>
                  <a:srgbClr val="ff0000"/>
                </a:solidFill>
                <a:latin typeface="Century Schoolbook"/>
              </a:rPr>
              <a:t>как люди». 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4000" spc="-1" strike="noStrike">
                <a:solidFill>
                  <a:srgbClr val="ffff00"/>
                </a:solidFill>
                <a:latin typeface="Century Schoolbook"/>
              </a:rPr>
              <a:t>                                    </a:t>
            </a:r>
            <a:r>
              <a:rPr b="0" lang="ru-RU" sz="3600" spc="-1" strike="noStrike">
                <a:solidFill>
                  <a:srgbClr val="000000"/>
                </a:solidFill>
                <a:latin typeface="Century Schoolbook"/>
              </a:rPr>
              <a:t>Б. Шоу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8" name="Picture 6" descr=""/>
          <p:cNvPicPr/>
          <p:nvPr/>
        </p:nvPicPr>
        <p:blipFill>
          <a:blip r:embed="rId1"/>
          <a:stretch/>
        </p:blipFill>
        <p:spPr>
          <a:xfrm>
            <a:off x="2928960" y="4143240"/>
            <a:ext cx="2520720" cy="2409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2000"/>
                                        <p:tgtEl>
                                          <p:spTgt spid="187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7" dur="2000" fill="hold"/>
                                        <p:tgtEl>
                                          <p:spTgt spid="187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2000" fill="hold"/>
                                        <p:tgtEl>
                                          <p:spTgt spid="187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2000" fill="hold"/>
                                        <p:tgtEl>
                                          <p:spTgt spid="187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2000"/>
                                        <p:tgtEl>
                                          <p:spTgt spid="187">
                                            <p:txEl>
                                              <p:pRg st="35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3" dur="2000" fill="hold"/>
                                        <p:tgtEl>
                                          <p:spTgt spid="187">
                                            <p:txEl>
                                              <p:p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2000" fill="hold"/>
                                        <p:tgtEl>
                                          <p:spTgt spid="187">
                                            <p:txEl>
                                              <p:p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2000" fill="hold"/>
                                        <p:tgtEl>
                                          <p:spTgt spid="187">
                                            <p:txEl>
                                              <p:pRg st="3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2000"/>
                                        <p:tgtEl>
                                          <p:spTgt spid="187">
                                            <p:txEl>
                                              <p:pRg st="72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9" dur="2000" fill="hold"/>
                                        <p:tgtEl>
                                          <p:spTgt spid="187">
                                            <p:txEl>
                                              <p:pRg st="7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2000" fill="hold"/>
                                        <p:tgtEl>
                                          <p:spTgt spid="187">
                                            <p:txEl>
                                              <p:pRg st="7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2000" fill="hold"/>
                                        <p:tgtEl>
                                          <p:spTgt spid="187">
                                            <p:txEl>
                                              <p:pRg st="7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2000"/>
                                        <p:tgtEl>
                                          <p:spTgt spid="187">
                                            <p:txEl>
                                              <p:pRg st="105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5" dur="2000" fill="hold"/>
                                        <p:tgtEl>
                                          <p:spTgt spid="187">
                                            <p:txEl>
                                              <p:p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187">
                                            <p:txEl>
                                              <p:p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2000" fill="hold"/>
                                        <p:tgtEl>
                                          <p:spTgt spid="187">
                                            <p:txEl>
                                              <p:pRg st="10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36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187">
                                            <p:txEl>
                                              <p:pRg st="136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87">
                                            <p:txEl>
                                              <p:pRg st="136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04" dur="1000"/>
                                        <p:tgtEl>
                                          <p:spTgt spid="187">
                                            <p:txEl>
                                              <p:pRg st="136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6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87">
                                            <p:txEl>
                                              <p:pRg st="16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87">
                                            <p:txEl>
                                              <p:pRg st="16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09" dur="1000"/>
                                        <p:tgtEl>
                                          <p:spTgt spid="187">
                                            <p:txEl>
                                              <p:pRg st="168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97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14" dur="2000"/>
                                        <p:tgtEl>
                                          <p:spTgt spid="187">
                                            <p:txEl>
                                              <p:pRg st="197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548640"/>
            <a:ext cx="8229240" cy="55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Список источников и литературы: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1. Духовно-нравственное воспитание и развитие школьников.- М.,2012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      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ИНТЕРНЕТРЕСУРСЫ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2. http://www.orthedu.ru/katehizis/index.html Притчи http://www.smisl-zhizni.ru/ Основы православной культуры (презентации)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3. http://orthgymn.ru/opk/opk.pdf Видеоролики «Шишкин лес»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4.  коллекция образовательных ресурсов http://school-collection.edu.ru/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27" dur="indefinite" restart="never" nodeType="tmRoot">
          <p:childTnLst>
            <p:seq>
              <p:cTn id="2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251640" y="260640"/>
            <a:ext cx="8568720" cy="648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"/>
          <p:cNvPicPr/>
          <p:nvPr/>
        </p:nvPicPr>
        <p:blipFill>
          <a:blip r:embed="rId1"/>
          <a:stretch/>
        </p:blipFill>
        <p:spPr>
          <a:xfrm>
            <a:off x="755640" y="188640"/>
            <a:ext cx="799236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467640" y="260640"/>
            <a:ext cx="806436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467640" y="188640"/>
            <a:ext cx="8352720" cy="64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611640" y="476640"/>
            <a:ext cx="7848360" cy="590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85840" y="3995640"/>
            <a:ext cx="8572320" cy="219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3399"/>
                </a:solidFill>
                <a:latin typeface="Calibri"/>
              </a:rPr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3399"/>
                </a:solidFill>
                <a:latin typeface="Calibri"/>
              </a:rPr>
              <a:t>    </a:t>
            </a:r>
            <a:r>
              <a:rPr b="0" i="1" lang="ru-RU" sz="1800" spc="-1" strike="noStrike">
                <a:solidFill>
                  <a:srgbClr val="003399"/>
                </a:solidFill>
                <a:latin typeface="Calibri"/>
              </a:rPr>
              <a:t>(Декларация принципов толерантности, утвержденная резолюцией 5.61      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3399"/>
                </a:solidFill>
                <a:latin typeface="Calibri"/>
              </a:rPr>
              <a:t>           </a:t>
            </a:r>
            <a:r>
              <a:rPr b="0" i="1" lang="ru-RU" sz="1800" spc="-1" strike="noStrike">
                <a:solidFill>
                  <a:srgbClr val="003399"/>
                </a:solidFill>
                <a:latin typeface="Calibri"/>
              </a:rPr>
              <a:t>Генеральной конференции ЮНЕСКО от 16 ноября 1995 года)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>
            <a:off x="1857240" y="642960"/>
            <a:ext cx="5143320" cy="340956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3108960" y="214200"/>
            <a:ext cx="284184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Толерантность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23640" y="260640"/>
            <a:ext cx="8496720" cy="6336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1643040" y="857160"/>
            <a:ext cx="5687640" cy="407160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552840" y="1676520"/>
            <a:ext cx="1856880" cy="14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800000"/>
                </a:solidFill>
                <a:latin typeface="Calibri"/>
              </a:rPr>
              <a:t>Tolerance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28760" y="5290200"/>
            <a:ext cx="8714880" cy="94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254061"/>
                </a:solidFill>
                <a:latin typeface="Times New Roman"/>
                <a:ea typeface="Calibri"/>
              </a:rPr>
              <a:t>Уровень понимания необходимости лояльного  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254061"/>
                </a:solidFill>
                <a:latin typeface="Times New Roman"/>
                <a:ea typeface="Calibri"/>
              </a:rPr>
              <a:t>        </a:t>
            </a:r>
            <a:r>
              <a:rPr b="0" lang="ru-RU" sz="2800" spc="-1" strike="noStrike">
                <a:solidFill>
                  <a:srgbClr val="254061"/>
                </a:solidFill>
                <a:latin typeface="Times New Roman"/>
                <a:ea typeface="Calibri"/>
              </a:rPr>
              <a:t>отношения к другим людям (терплю).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395640" y="404640"/>
            <a:ext cx="8352720" cy="6120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4567320" y="3424320"/>
            <a:ext cx="9000" cy="900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3" descr=""/>
          <p:cNvPicPr/>
          <p:nvPr/>
        </p:nvPicPr>
        <p:blipFill>
          <a:blip r:embed="rId2"/>
          <a:stretch/>
        </p:blipFill>
        <p:spPr>
          <a:xfrm>
            <a:off x="4567320" y="3424320"/>
            <a:ext cx="9000" cy="9000"/>
          </a:xfrm>
          <a:prstGeom prst="rect">
            <a:avLst/>
          </a:prstGeom>
          <a:ln w="9360">
            <a:noFill/>
          </a:ln>
        </p:spPr>
      </p:pic>
      <p:pic>
        <p:nvPicPr>
          <p:cNvPr id="143" name="Picture 9" descr=""/>
          <p:cNvPicPr/>
          <p:nvPr/>
        </p:nvPicPr>
        <p:blipFill>
          <a:blip r:embed="rId3"/>
          <a:stretch/>
        </p:blipFill>
        <p:spPr>
          <a:xfrm>
            <a:off x="1214280" y="1000080"/>
            <a:ext cx="6468840" cy="400032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9" descr=""/>
          <p:cNvPicPr/>
          <p:nvPr/>
        </p:nvPicPr>
        <p:blipFill>
          <a:blip r:embed="rId4"/>
          <a:stretch/>
        </p:blipFill>
        <p:spPr>
          <a:xfrm>
            <a:off x="714240" y="642960"/>
            <a:ext cx="7429320" cy="4500360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571680" y="5286240"/>
            <a:ext cx="8286480" cy="118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3399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254061"/>
                </a:solidFill>
                <a:latin typeface="Times New Roman"/>
              </a:rPr>
              <a:t>Уровень принятия существования других, непохожих на меня, как должного (существую).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39640" y="332640"/>
            <a:ext cx="8208720" cy="6192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Application>LibreOffice/5.4.3.2$Windows_x86 LibreOffice_project/92a7159f7e4af62137622921e809f8546db437e5</Application>
  <Words>351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2023-03-07T12:55:22Z</dcterms:modified>
  <cp:revision>34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