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sldIdLst>
    <p:sldId id="311" r:id="rId2"/>
    <p:sldId id="301" r:id="rId3"/>
    <p:sldId id="257" r:id="rId4"/>
    <p:sldId id="261" r:id="rId5"/>
    <p:sldId id="302" r:id="rId6"/>
    <p:sldId id="293" r:id="rId7"/>
    <p:sldId id="264" r:id="rId8"/>
    <p:sldId id="308" r:id="rId9"/>
    <p:sldId id="260" r:id="rId10"/>
    <p:sldId id="269" r:id="rId11"/>
    <p:sldId id="304" r:id="rId12"/>
    <p:sldId id="277" r:id="rId13"/>
    <p:sldId id="278" r:id="rId14"/>
    <p:sldId id="310" r:id="rId15"/>
    <p:sldId id="309" r:id="rId16"/>
    <p:sldId id="313" r:id="rId17"/>
    <p:sldId id="312" r:id="rId1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3986C-20A6-49E8-87E9-F9B06829D022}" type="doc">
      <dgm:prSet loTypeId="urn:microsoft.com/office/officeart/2008/layout/VerticalCurvedList" loCatId="list" qsTypeId="urn:microsoft.com/office/officeart/2005/8/quickstyle/simple3" qsCatId="simple" csTypeId="urn:microsoft.com/office/officeart/2005/8/colors/colorful1#4" csCatId="colorful" phldr="1"/>
      <dgm:spPr/>
      <dgm:t>
        <a:bodyPr/>
        <a:lstStyle/>
        <a:p>
          <a:endParaRPr lang="ru-RU"/>
        </a:p>
      </dgm:t>
    </dgm:pt>
    <dgm:pt modelId="{DC68ECFB-492A-4475-A238-E0F402931705}">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2400" b="1" dirty="0" smtClean="0">
              <a:solidFill>
                <a:srgbClr val="002060"/>
              </a:solidFill>
              <a:effectLst>
                <a:outerShdw blurRad="38100" dist="38100" dir="2700000" algn="tl">
                  <a:srgbClr val="000000">
                    <a:alpha val="43137"/>
                  </a:srgbClr>
                </a:outerShdw>
              </a:effectLst>
              <a:latin typeface="Cambria" pitchFamily="18" charset="0"/>
            </a:rPr>
            <a:t>Конституция РФ</a:t>
          </a:r>
          <a:endParaRPr lang="ru-RU" sz="2400" b="1" dirty="0">
            <a:solidFill>
              <a:srgbClr val="002060"/>
            </a:solidFill>
            <a:effectLst>
              <a:outerShdw blurRad="38100" dist="38100" dir="2700000" algn="tl">
                <a:srgbClr val="000000">
                  <a:alpha val="43137"/>
                </a:srgbClr>
              </a:outerShdw>
            </a:effectLst>
            <a:latin typeface="Cambria" pitchFamily="18" charset="0"/>
          </a:endParaRPr>
        </a:p>
      </dgm:t>
    </dgm:pt>
    <dgm:pt modelId="{63E70470-FD6E-4FDE-BB1B-BF29EA812508}" type="parTrans" cxnId="{FD89E719-6571-41CC-A9D8-25E195BD19A2}">
      <dgm:prSet/>
      <dgm:spPr/>
      <dgm:t>
        <a:bodyPr/>
        <a:lstStyle/>
        <a:p>
          <a:endParaRPr lang="ru-RU"/>
        </a:p>
      </dgm:t>
    </dgm:pt>
    <dgm:pt modelId="{0769E639-8DB7-4100-BBBA-AD76544529EA}" type="sibTrans" cxnId="{FD89E719-6571-41CC-A9D8-25E195BD19A2}">
      <dgm:prSet/>
      <dgm:spPr/>
      <dgm:t>
        <a:bodyPr/>
        <a:lstStyle/>
        <a:p>
          <a:endParaRPr lang="ru-RU"/>
        </a:p>
      </dgm:t>
    </dgm:pt>
    <dgm:pt modelId="{900DC2A5-DDEC-4FB2-B6A2-8CB48918F3EC}">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2400" b="1" dirty="0" smtClean="0">
              <a:solidFill>
                <a:srgbClr val="002060"/>
              </a:solidFill>
              <a:effectLst>
                <a:outerShdw blurRad="38100" dist="38100" dir="2700000" algn="tl">
                  <a:srgbClr val="000000">
                    <a:alpha val="43137"/>
                  </a:srgbClr>
                </a:outerShdw>
              </a:effectLst>
              <a:latin typeface="Cambria" pitchFamily="18" charset="0"/>
            </a:rPr>
            <a:t>Трудовой кодекс РФ</a:t>
          </a:r>
          <a:endParaRPr lang="ru-RU" sz="2400" b="1" dirty="0">
            <a:solidFill>
              <a:srgbClr val="002060"/>
            </a:solidFill>
            <a:effectLst>
              <a:outerShdw blurRad="38100" dist="38100" dir="2700000" algn="tl">
                <a:srgbClr val="000000">
                  <a:alpha val="43137"/>
                </a:srgbClr>
              </a:outerShdw>
            </a:effectLst>
            <a:latin typeface="Cambria" pitchFamily="18" charset="0"/>
          </a:endParaRPr>
        </a:p>
      </dgm:t>
    </dgm:pt>
    <dgm:pt modelId="{92759647-18B7-41E4-BCBC-5B0C2E7F378C}" type="parTrans" cxnId="{61595CD6-6607-4FAC-A8F9-3624D0C1A1B8}">
      <dgm:prSet/>
      <dgm:spPr/>
      <dgm:t>
        <a:bodyPr/>
        <a:lstStyle/>
        <a:p>
          <a:endParaRPr lang="ru-RU"/>
        </a:p>
      </dgm:t>
    </dgm:pt>
    <dgm:pt modelId="{4F05F8F1-2DB4-4E35-8C2B-E64430741D52}" type="sibTrans" cxnId="{61595CD6-6607-4FAC-A8F9-3624D0C1A1B8}">
      <dgm:prSet/>
      <dgm:spPr/>
      <dgm:t>
        <a:bodyPr/>
        <a:lstStyle/>
        <a:p>
          <a:endParaRPr lang="ru-RU"/>
        </a:p>
      </dgm:t>
    </dgm:pt>
    <dgm:pt modelId="{31B08CD7-F4A7-489E-8A40-88F2888E3C0C}">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2400" b="1" dirty="0" smtClean="0">
              <a:solidFill>
                <a:srgbClr val="002060"/>
              </a:solidFill>
              <a:effectLst>
                <a:outerShdw blurRad="38100" dist="38100" dir="2700000" algn="tl">
                  <a:srgbClr val="000000">
                    <a:alpha val="43137"/>
                  </a:srgbClr>
                </a:outerShdw>
              </a:effectLst>
              <a:latin typeface="Cambria" pitchFamily="18" charset="0"/>
            </a:rPr>
            <a:t>Федеральные законы</a:t>
          </a:r>
          <a:endParaRPr lang="ru-RU" sz="2400" b="1" dirty="0">
            <a:solidFill>
              <a:srgbClr val="002060"/>
            </a:solidFill>
            <a:effectLst>
              <a:outerShdw blurRad="38100" dist="38100" dir="2700000" algn="tl">
                <a:srgbClr val="000000">
                  <a:alpha val="43137"/>
                </a:srgbClr>
              </a:outerShdw>
            </a:effectLst>
            <a:latin typeface="Cambria" pitchFamily="18" charset="0"/>
          </a:endParaRPr>
        </a:p>
      </dgm:t>
    </dgm:pt>
    <dgm:pt modelId="{CE960DD9-D091-49D1-8DDF-EE0A1333B64D}" type="parTrans" cxnId="{09EC76CD-AE37-47AC-89CA-B9B992984898}">
      <dgm:prSet/>
      <dgm:spPr/>
      <dgm:t>
        <a:bodyPr/>
        <a:lstStyle/>
        <a:p>
          <a:endParaRPr lang="ru-RU"/>
        </a:p>
      </dgm:t>
    </dgm:pt>
    <dgm:pt modelId="{19DEFF40-E4EA-4C8C-B253-4CB78495338D}" type="sibTrans" cxnId="{09EC76CD-AE37-47AC-89CA-B9B992984898}">
      <dgm:prSet/>
      <dgm:spPr/>
      <dgm:t>
        <a:bodyPr/>
        <a:lstStyle/>
        <a:p>
          <a:endParaRPr lang="ru-RU"/>
        </a:p>
      </dgm:t>
    </dgm:pt>
    <dgm:pt modelId="{4FEA5A84-2516-41EE-8B0A-45078738AF42}" type="pres">
      <dgm:prSet presAssocID="{6F03986C-20A6-49E8-87E9-F9B06829D022}" presName="Name0" presStyleCnt="0">
        <dgm:presLayoutVars>
          <dgm:chMax val="7"/>
          <dgm:chPref val="7"/>
          <dgm:dir/>
        </dgm:presLayoutVars>
      </dgm:prSet>
      <dgm:spPr/>
      <dgm:t>
        <a:bodyPr/>
        <a:lstStyle/>
        <a:p>
          <a:endParaRPr lang="ru-RU"/>
        </a:p>
      </dgm:t>
    </dgm:pt>
    <dgm:pt modelId="{959F7F3A-0F88-4658-BBD8-7B0B67D80C60}" type="pres">
      <dgm:prSet presAssocID="{6F03986C-20A6-49E8-87E9-F9B06829D022}" presName="Name1" presStyleCnt="0"/>
      <dgm:spPr/>
    </dgm:pt>
    <dgm:pt modelId="{0C39FFD5-F12B-4C94-AEDF-4F886F11DF69}" type="pres">
      <dgm:prSet presAssocID="{6F03986C-20A6-49E8-87E9-F9B06829D022}" presName="cycle" presStyleCnt="0"/>
      <dgm:spPr/>
    </dgm:pt>
    <dgm:pt modelId="{75069185-2611-468B-8D7A-29F3FD33F24C}" type="pres">
      <dgm:prSet presAssocID="{6F03986C-20A6-49E8-87E9-F9B06829D022}" presName="srcNode" presStyleLbl="node1" presStyleIdx="0" presStyleCnt="3"/>
      <dgm:spPr/>
    </dgm:pt>
    <dgm:pt modelId="{146D06E2-EB08-4DEC-B688-83A439691D05}" type="pres">
      <dgm:prSet presAssocID="{6F03986C-20A6-49E8-87E9-F9B06829D022}" presName="conn" presStyleLbl="parChTrans1D2" presStyleIdx="0" presStyleCnt="1"/>
      <dgm:spPr/>
      <dgm:t>
        <a:bodyPr/>
        <a:lstStyle/>
        <a:p>
          <a:endParaRPr lang="ru-RU"/>
        </a:p>
      </dgm:t>
    </dgm:pt>
    <dgm:pt modelId="{67A030D8-D610-4BBB-9DAD-0B7A6D234362}" type="pres">
      <dgm:prSet presAssocID="{6F03986C-20A6-49E8-87E9-F9B06829D022}" presName="extraNode" presStyleLbl="node1" presStyleIdx="0" presStyleCnt="3"/>
      <dgm:spPr/>
    </dgm:pt>
    <dgm:pt modelId="{26922248-736F-4AA5-BECF-3A6E588AB066}" type="pres">
      <dgm:prSet presAssocID="{6F03986C-20A6-49E8-87E9-F9B06829D022}" presName="dstNode" presStyleLbl="node1" presStyleIdx="0" presStyleCnt="3"/>
      <dgm:spPr/>
    </dgm:pt>
    <dgm:pt modelId="{18EF08E7-91FE-4F78-834B-88BEC449F3D9}" type="pres">
      <dgm:prSet presAssocID="{DC68ECFB-492A-4475-A238-E0F402931705}" presName="text_1" presStyleLbl="node1" presStyleIdx="0" presStyleCnt="3">
        <dgm:presLayoutVars>
          <dgm:bulletEnabled val="1"/>
        </dgm:presLayoutVars>
      </dgm:prSet>
      <dgm:spPr/>
      <dgm:t>
        <a:bodyPr/>
        <a:lstStyle/>
        <a:p>
          <a:endParaRPr lang="ru-RU"/>
        </a:p>
      </dgm:t>
    </dgm:pt>
    <dgm:pt modelId="{D1B4F3BD-002B-4C4B-8512-0F2713C174F7}" type="pres">
      <dgm:prSet presAssocID="{DC68ECFB-492A-4475-A238-E0F402931705}" presName="accent_1" presStyleCnt="0"/>
      <dgm:spPr/>
    </dgm:pt>
    <dgm:pt modelId="{7D814486-A81E-4776-BBA7-8DFA12DD45D8}" type="pres">
      <dgm:prSet presAssocID="{DC68ECFB-492A-4475-A238-E0F402931705}" presName="accentRepeatNode" presStyleLbl="solidFgAcc1" presStyleIdx="0" presStyleCnt="3"/>
      <dgm:spPr/>
    </dgm:pt>
    <dgm:pt modelId="{51ADA7FE-DF3F-4A27-BB1A-5330C79C1F5E}" type="pres">
      <dgm:prSet presAssocID="{900DC2A5-DDEC-4FB2-B6A2-8CB48918F3EC}" presName="text_2" presStyleLbl="node1" presStyleIdx="1" presStyleCnt="3">
        <dgm:presLayoutVars>
          <dgm:bulletEnabled val="1"/>
        </dgm:presLayoutVars>
      </dgm:prSet>
      <dgm:spPr/>
      <dgm:t>
        <a:bodyPr/>
        <a:lstStyle/>
        <a:p>
          <a:endParaRPr lang="ru-RU"/>
        </a:p>
      </dgm:t>
    </dgm:pt>
    <dgm:pt modelId="{22EF8903-0A40-4044-93C6-7DECC46F9B45}" type="pres">
      <dgm:prSet presAssocID="{900DC2A5-DDEC-4FB2-B6A2-8CB48918F3EC}" presName="accent_2" presStyleCnt="0"/>
      <dgm:spPr/>
    </dgm:pt>
    <dgm:pt modelId="{04645944-C1AD-46A0-AB12-617697B4BF60}" type="pres">
      <dgm:prSet presAssocID="{900DC2A5-DDEC-4FB2-B6A2-8CB48918F3EC}" presName="accentRepeatNode" presStyleLbl="solidFgAcc1" presStyleIdx="1" presStyleCnt="3"/>
      <dgm:spPr/>
    </dgm:pt>
    <dgm:pt modelId="{334FDA47-4341-4B67-89C0-6D30719FD71E}" type="pres">
      <dgm:prSet presAssocID="{31B08CD7-F4A7-489E-8A40-88F2888E3C0C}" presName="text_3" presStyleLbl="node1" presStyleIdx="2" presStyleCnt="3">
        <dgm:presLayoutVars>
          <dgm:bulletEnabled val="1"/>
        </dgm:presLayoutVars>
      </dgm:prSet>
      <dgm:spPr/>
      <dgm:t>
        <a:bodyPr/>
        <a:lstStyle/>
        <a:p>
          <a:endParaRPr lang="ru-RU"/>
        </a:p>
      </dgm:t>
    </dgm:pt>
    <dgm:pt modelId="{93A265A9-D472-4BCB-A2FB-F108E8E2EDB8}" type="pres">
      <dgm:prSet presAssocID="{31B08CD7-F4A7-489E-8A40-88F2888E3C0C}" presName="accent_3" presStyleCnt="0"/>
      <dgm:spPr/>
    </dgm:pt>
    <dgm:pt modelId="{05952DFA-16C5-44DE-A107-B139DFFA7232}" type="pres">
      <dgm:prSet presAssocID="{31B08CD7-F4A7-489E-8A40-88F2888E3C0C}" presName="accentRepeatNode" presStyleLbl="solidFgAcc1" presStyleIdx="2" presStyleCnt="3"/>
      <dgm:spPr/>
    </dgm:pt>
  </dgm:ptLst>
  <dgm:cxnLst>
    <dgm:cxn modelId="{61595CD6-6607-4FAC-A8F9-3624D0C1A1B8}" srcId="{6F03986C-20A6-49E8-87E9-F9B06829D022}" destId="{900DC2A5-DDEC-4FB2-B6A2-8CB48918F3EC}" srcOrd="1" destOrd="0" parTransId="{92759647-18B7-41E4-BCBC-5B0C2E7F378C}" sibTransId="{4F05F8F1-2DB4-4E35-8C2B-E64430741D52}"/>
    <dgm:cxn modelId="{AD9AE4E5-64F1-48DD-9C85-574C18913F0A}" type="presOf" srcId="{900DC2A5-DDEC-4FB2-B6A2-8CB48918F3EC}" destId="{51ADA7FE-DF3F-4A27-BB1A-5330C79C1F5E}" srcOrd="0" destOrd="0" presId="urn:microsoft.com/office/officeart/2008/layout/VerticalCurvedList"/>
    <dgm:cxn modelId="{AA19A660-A592-4EDC-9AF2-C810331B13E4}" type="presOf" srcId="{DC68ECFB-492A-4475-A238-E0F402931705}" destId="{18EF08E7-91FE-4F78-834B-88BEC449F3D9}" srcOrd="0" destOrd="0" presId="urn:microsoft.com/office/officeart/2008/layout/VerticalCurvedList"/>
    <dgm:cxn modelId="{CFF8D1CC-0A49-4385-AD0B-0235CB772DD3}" type="presOf" srcId="{6F03986C-20A6-49E8-87E9-F9B06829D022}" destId="{4FEA5A84-2516-41EE-8B0A-45078738AF42}" srcOrd="0" destOrd="0" presId="urn:microsoft.com/office/officeart/2008/layout/VerticalCurvedList"/>
    <dgm:cxn modelId="{09EC76CD-AE37-47AC-89CA-B9B992984898}" srcId="{6F03986C-20A6-49E8-87E9-F9B06829D022}" destId="{31B08CD7-F4A7-489E-8A40-88F2888E3C0C}" srcOrd="2" destOrd="0" parTransId="{CE960DD9-D091-49D1-8DDF-EE0A1333B64D}" sibTransId="{19DEFF40-E4EA-4C8C-B253-4CB78495338D}"/>
    <dgm:cxn modelId="{CF705D7E-F9A8-4166-B9E5-1A05947637A0}" type="presOf" srcId="{0769E639-8DB7-4100-BBBA-AD76544529EA}" destId="{146D06E2-EB08-4DEC-B688-83A439691D05}" srcOrd="0" destOrd="0" presId="urn:microsoft.com/office/officeart/2008/layout/VerticalCurvedList"/>
    <dgm:cxn modelId="{FD228545-DAAE-4D93-8ABA-90BEBB3FFBC4}" type="presOf" srcId="{31B08CD7-F4A7-489E-8A40-88F2888E3C0C}" destId="{334FDA47-4341-4B67-89C0-6D30719FD71E}" srcOrd="0" destOrd="0" presId="urn:microsoft.com/office/officeart/2008/layout/VerticalCurvedList"/>
    <dgm:cxn modelId="{FD89E719-6571-41CC-A9D8-25E195BD19A2}" srcId="{6F03986C-20A6-49E8-87E9-F9B06829D022}" destId="{DC68ECFB-492A-4475-A238-E0F402931705}" srcOrd="0" destOrd="0" parTransId="{63E70470-FD6E-4FDE-BB1B-BF29EA812508}" sibTransId="{0769E639-8DB7-4100-BBBA-AD76544529EA}"/>
    <dgm:cxn modelId="{EE5D838D-650F-41BD-B1BD-CD92EB60C730}" type="presParOf" srcId="{4FEA5A84-2516-41EE-8B0A-45078738AF42}" destId="{959F7F3A-0F88-4658-BBD8-7B0B67D80C60}" srcOrd="0" destOrd="0" presId="urn:microsoft.com/office/officeart/2008/layout/VerticalCurvedList"/>
    <dgm:cxn modelId="{88770992-C290-4A5F-8795-B6A911889D89}" type="presParOf" srcId="{959F7F3A-0F88-4658-BBD8-7B0B67D80C60}" destId="{0C39FFD5-F12B-4C94-AEDF-4F886F11DF69}" srcOrd="0" destOrd="0" presId="urn:microsoft.com/office/officeart/2008/layout/VerticalCurvedList"/>
    <dgm:cxn modelId="{989F8BF8-C16C-4E8C-91C4-73FF7613EE77}" type="presParOf" srcId="{0C39FFD5-F12B-4C94-AEDF-4F886F11DF69}" destId="{75069185-2611-468B-8D7A-29F3FD33F24C}" srcOrd="0" destOrd="0" presId="urn:microsoft.com/office/officeart/2008/layout/VerticalCurvedList"/>
    <dgm:cxn modelId="{DF1F4D9C-52F1-4173-A09E-EF1227E0E141}" type="presParOf" srcId="{0C39FFD5-F12B-4C94-AEDF-4F886F11DF69}" destId="{146D06E2-EB08-4DEC-B688-83A439691D05}" srcOrd="1" destOrd="0" presId="urn:microsoft.com/office/officeart/2008/layout/VerticalCurvedList"/>
    <dgm:cxn modelId="{00FF497B-5301-4FD5-8DF7-4E247DCF6ED0}" type="presParOf" srcId="{0C39FFD5-F12B-4C94-AEDF-4F886F11DF69}" destId="{67A030D8-D610-4BBB-9DAD-0B7A6D234362}" srcOrd="2" destOrd="0" presId="urn:microsoft.com/office/officeart/2008/layout/VerticalCurvedList"/>
    <dgm:cxn modelId="{38EE4AAB-F32D-4308-AF01-FD353F9FEEC1}" type="presParOf" srcId="{0C39FFD5-F12B-4C94-AEDF-4F886F11DF69}" destId="{26922248-736F-4AA5-BECF-3A6E588AB066}" srcOrd="3" destOrd="0" presId="urn:microsoft.com/office/officeart/2008/layout/VerticalCurvedList"/>
    <dgm:cxn modelId="{9F38C2EC-F7F4-4383-85AA-8F1C4866715A}" type="presParOf" srcId="{959F7F3A-0F88-4658-BBD8-7B0B67D80C60}" destId="{18EF08E7-91FE-4F78-834B-88BEC449F3D9}" srcOrd="1" destOrd="0" presId="urn:microsoft.com/office/officeart/2008/layout/VerticalCurvedList"/>
    <dgm:cxn modelId="{9590FAEC-4D62-44C7-9187-C9C1B6DC4D2A}" type="presParOf" srcId="{959F7F3A-0F88-4658-BBD8-7B0B67D80C60}" destId="{D1B4F3BD-002B-4C4B-8512-0F2713C174F7}" srcOrd="2" destOrd="0" presId="urn:microsoft.com/office/officeart/2008/layout/VerticalCurvedList"/>
    <dgm:cxn modelId="{8E547F1B-73E5-461C-B195-B4331A56F53C}" type="presParOf" srcId="{D1B4F3BD-002B-4C4B-8512-0F2713C174F7}" destId="{7D814486-A81E-4776-BBA7-8DFA12DD45D8}" srcOrd="0" destOrd="0" presId="urn:microsoft.com/office/officeart/2008/layout/VerticalCurvedList"/>
    <dgm:cxn modelId="{C3F93FEF-C69B-4C82-AC95-9814001B5210}" type="presParOf" srcId="{959F7F3A-0F88-4658-BBD8-7B0B67D80C60}" destId="{51ADA7FE-DF3F-4A27-BB1A-5330C79C1F5E}" srcOrd="3" destOrd="0" presId="urn:microsoft.com/office/officeart/2008/layout/VerticalCurvedList"/>
    <dgm:cxn modelId="{E3625860-60C0-4B2F-A023-A9B972424DF7}" type="presParOf" srcId="{959F7F3A-0F88-4658-BBD8-7B0B67D80C60}" destId="{22EF8903-0A40-4044-93C6-7DECC46F9B45}" srcOrd="4" destOrd="0" presId="urn:microsoft.com/office/officeart/2008/layout/VerticalCurvedList"/>
    <dgm:cxn modelId="{CB280E57-C775-4865-8779-2A97C831D6A5}" type="presParOf" srcId="{22EF8903-0A40-4044-93C6-7DECC46F9B45}" destId="{04645944-C1AD-46A0-AB12-617697B4BF60}" srcOrd="0" destOrd="0" presId="urn:microsoft.com/office/officeart/2008/layout/VerticalCurvedList"/>
    <dgm:cxn modelId="{297BB185-797C-491C-AB27-965A7431D1B2}" type="presParOf" srcId="{959F7F3A-0F88-4658-BBD8-7B0B67D80C60}" destId="{334FDA47-4341-4B67-89C0-6D30719FD71E}" srcOrd="5" destOrd="0" presId="urn:microsoft.com/office/officeart/2008/layout/VerticalCurvedList"/>
    <dgm:cxn modelId="{3F09A1FE-A926-4FD2-9A74-F83344E58516}" type="presParOf" srcId="{959F7F3A-0F88-4658-BBD8-7B0B67D80C60}" destId="{93A265A9-D472-4BCB-A2FB-F108E8E2EDB8}" srcOrd="6" destOrd="0" presId="urn:microsoft.com/office/officeart/2008/layout/VerticalCurvedList"/>
    <dgm:cxn modelId="{038755F6-08DF-4D47-86C1-F19EDEE81573}" type="presParOf" srcId="{93A265A9-D472-4BCB-A2FB-F108E8E2EDB8}" destId="{05952DFA-16C5-44DE-A107-B139DFFA7232}"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D06E2-EB08-4DEC-B688-83A439691D05}">
      <dsp:nvSpPr>
        <dsp:cNvPr id="0" name=""/>
        <dsp:cNvSpPr/>
      </dsp:nvSpPr>
      <dsp:spPr>
        <a:xfrm>
          <a:off x="-4594335" y="-704407"/>
          <a:ext cx="5472816" cy="5472816"/>
        </a:xfrm>
        <a:prstGeom prst="blockArc">
          <a:avLst>
            <a:gd name="adj1" fmla="val 18900000"/>
            <a:gd name="adj2" fmla="val 2700000"/>
            <a:gd name="adj3" fmla="val 395"/>
          </a:avLst>
        </a:pr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EF08E7-91FE-4F78-834B-88BEC449F3D9}">
      <dsp:nvSpPr>
        <dsp:cNvPr id="0" name=""/>
        <dsp:cNvSpPr/>
      </dsp:nvSpPr>
      <dsp:spPr>
        <a:xfrm>
          <a:off x="384538" y="253918"/>
          <a:ext cx="7985211" cy="508162"/>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effectLst>
                <a:outerShdw blurRad="38100" dist="38100" dir="2700000" algn="tl">
                  <a:srgbClr val="000000">
                    <a:alpha val="43137"/>
                  </a:srgbClr>
                </a:outerShdw>
              </a:effectLst>
              <a:latin typeface="Cambria" pitchFamily="18" charset="0"/>
            </a:rPr>
            <a:t>Конституция РФ</a:t>
          </a:r>
          <a:endParaRPr lang="ru-RU" sz="2400" b="1" kern="1200" dirty="0">
            <a:solidFill>
              <a:srgbClr val="002060"/>
            </a:solidFill>
            <a:effectLst>
              <a:outerShdw blurRad="38100" dist="38100" dir="2700000" algn="tl">
                <a:srgbClr val="000000">
                  <a:alpha val="43137"/>
                </a:srgbClr>
              </a:outerShdw>
            </a:effectLst>
            <a:latin typeface="Cambria" pitchFamily="18" charset="0"/>
          </a:endParaRPr>
        </a:p>
      </dsp:txBody>
      <dsp:txXfrm>
        <a:off x="384538" y="253918"/>
        <a:ext cx="7985211" cy="508162"/>
      </dsp:txXfrm>
    </dsp:sp>
    <dsp:sp modelId="{7D814486-A81E-4776-BBA7-8DFA12DD45D8}">
      <dsp:nvSpPr>
        <dsp:cNvPr id="0" name=""/>
        <dsp:cNvSpPr/>
      </dsp:nvSpPr>
      <dsp:spPr>
        <a:xfrm>
          <a:off x="66936" y="190398"/>
          <a:ext cx="635203" cy="635203"/>
        </a:xfrm>
        <a:prstGeom prst="ellipse">
          <a:avLst/>
        </a:prstGeom>
        <a:gradFill rotWithShape="0">
          <a:gsLst>
            <a:gs pos="0">
              <a:schemeClr val="lt1">
                <a:hueOff val="0"/>
                <a:satOff val="0"/>
                <a:lumOff val="0"/>
                <a:alphaOff val="0"/>
                <a:tint val="15000"/>
                <a:satMod val="250000"/>
              </a:schemeClr>
            </a:gs>
            <a:gs pos="49000">
              <a:schemeClr val="lt1">
                <a:hueOff val="0"/>
                <a:satOff val="0"/>
                <a:lumOff val="0"/>
                <a:alphaOff val="0"/>
                <a:tint val="50000"/>
                <a:satMod val="200000"/>
              </a:schemeClr>
            </a:gs>
            <a:gs pos="49100">
              <a:schemeClr val="lt1">
                <a:hueOff val="0"/>
                <a:satOff val="0"/>
                <a:lumOff val="0"/>
                <a:alphaOff val="0"/>
                <a:tint val="64000"/>
                <a:satMod val="160000"/>
              </a:schemeClr>
            </a:gs>
            <a:gs pos="92000">
              <a:schemeClr val="lt1">
                <a:hueOff val="0"/>
                <a:satOff val="0"/>
                <a:lumOff val="0"/>
                <a:alphaOff val="0"/>
                <a:tint val="50000"/>
                <a:satMod val="200000"/>
              </a:schemeClr>
            </a:gs>
            <a:gs pos="100000">
              <a:schemeClr val="lt1">
                <a:hueOff val="0"/>
                <a:satOff val="0"/>
                <a:lumOff val="0"/>
                <a:alphaOff val="0"/>
                <a:tint val="43000"/>
                <a:satMod val="190000"/>
              </a:schemeClr>
            </a:gs>
          </a:gsLst>
          <a:lin ang="5400000" scaled="1"/>
        </a:gradFill>
        <a:ln w="1143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1ADA7FE-DF3F-4A27-BB1A-5330C79C1F5E}">
      <dsp:nvSpPr>
        <dsp:cNvPr id="0" name=""/>
        <dsp:cNvSpPr/>
      </dsp:nvSpPr>
      <dsp:spPr>
        <a:xfrm>
          <a:off x="748672" y="1015918"/>
          <a:ext cx="7621076" cy="508162"/>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effectLst>
                <a:outerShdw blurRad="38100" dist="38100" dir="2700000" algn="tl">
                  <a:srgbClr val="000000">
                    <a:alpha val="43137"/>
                  </a:srgbClr>
                </a:outerShdw>
              </a:effectLst>
              <a:latin typeface="Cambria" pitchFamily="18" charset="0"/>
            </a:rPr>
            <a:t>Трудовой кодекс РФ</a:t>
          </a:r>
          <a:endParaRPr lang="ru-RU" sz="2400" b="1" kern="1200" dirty="0">
            <a:solidFill>
              <a:srgbClr val="002060"/>
            </a:solidFill>
            <a:effectLst>
              <a:outerShdw blurRad="38100" dist="38100" dir="2700000" algn="tl">
                <a:srgbClr val="000000">
                  <a:alpha val="43137"/>
                </a:srgbClr>
              </a:outerShdw>
            </a:effectLst>
            <a:latin typeface="Cambria" pitchFamily="18" charset="0"/>
          </a:endParaRPr>
        </a:p>
      </dsp:txBody>
      <dsp:txXfrm>
        <a:off x="748672" y="1015918"/>
        <a:ext cx="7621076" cy="508162"/>
      </dsp:txXfrm>
    </dsp:sp>
    <dsp:sp modelId="{04645944-C1AD-46A0-AB12-617697B4BF60}">
      <dsp:nvSpPr>
        <dsp:cNvPr id="0" name=""/>
        <dsp:cNvSpPr/>
      </dsp:nvSpPr>
      <dsp:spPr>
        <a:xfrm>
          <a:off x="431071" y="952398"/>
          <a:ext cx="635203" cy="635203"/>
        </a:xfrm>
        <a:prstGeom prst="ellipse">
          <a:avLst/>
        </a:prstGeom>
        <a:gradFill rotWithShape="0">
          <a:gsLst>
            <a:gs pos="0">
              <a:schemeClr val="lt1">
                <a:hueOff val="0"/>
                <a:satOff val="0"/>
                <a:lumOff val="0"/>
                <a:alphaOff val="0"/>
                <a:tint val="15000"/>
                <a:satMod val="250000"/>
              </a:schemeClr>
            </a:gs>
            <a:gs pos="49000">
              <a:schemeClr val="lt1">
                <a:hueOff val="0"/>
                <a:satOff val="0"/>
                <a:lumOff val="0"/>
                <a:alphaOff val="0"/>
                <a:tint val="50000"/>
                <a:satMod val="200000"/>
              </a:schemeClr>
            </a:gs>
            <a:gs pos="49100">
              <a:schemeClr val="lt1">
                <a:hueOff val="0"/>
                <a:satOff val="0"/>
                <a:lumOff val="0"/>
                <a:alphaOff val="0"/>
                <a:tint val="64000"/>
                <a:satMod val="160000"/>
              </a:schemeClr>
            </a:gs>
            <a:gs pos="92000">
              <a:schemeClr val="lt1">
                <a:hueOff val="0"/>
                <a:satOff val="0"/>
                <a:lumOff val="0"/>
                <a:alphaOff val="0"/>
                <a:tint val="50000"/>
                <a:satMod val="200000"/>
              </a:schemeClr>
            </a:gs>
            <a:gs pos="100000">
              <a:schemeClr val="lt1">
                <a:hueOff val="0"/>
                <a:satOff val="0"/>
                <a:lumOff val="0"/>
                <a:alphaOff val="0"/>
                <a:tint val="43000"/>
                <a:satMod val="190000"/>
              </a:schemeClr>
            </a:gs>
          </a:gsLst>
          <a:lin ang="5400000" scaled="1"/>
        </a:gradFill>
        <a:ln w="1143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34FDA47-4341-4B67-89C0-6D30719FD71E}">
      <dsp:nvSpPr>
        <dsp:cNvPr id="0" name=""/>
        <dsp:cNvSpPr/>
      </dsp:nvSpPr>
      <dsp:spPr>
        <a:xfrm>
          <a:off x="860432" y="1777918"/>
          <a:ext cx="7509316" cy="50816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effectLst>
                <a:outerShdw blurRad="38100" dist="38100" dir="2700000" algn="tl">
                  <a:srgbClr val="000000">
                    <a:alpha val="43137"/>
                  </a:srgbClr>
                </a:outerShdw>
              </a:effectLst>
              <a:latin typeface="Cambria" pitchFamily="18" charset="0"/>
            </a:rPr>
            <a:t>Федеральные законы</a:t>
          </a:r>
          <a:endParaRPr lang="ru-RU" sz="2400" b="1" kern="1200" dirty="0">
            <a:solidFill>
              <a:srgbClr val="002060"/>
            </a:solidFill>
            <a:effectLst>
              <a:outerShdw blurRad="38100" dist="38100" dir="2700000" algn="tl">
                <a:srgbClr val="000000">
                  <a:alpha val="43137"/>
                </a:srgbClr>
              </a:outerShdw>
            </a:effectLst>
            <a:latin typeface="Cambria" pitchFamily="18" charset="0"/>
          </a:endParaRPr>
        </a:p>
      </dsp:txBody>
      <dsp:txXfrm>
        <a:off x="860432" y="1777918"/>
        <a:ext cx="7509316" cy="508162"/>
      </dsp:txXfrm>
    </dsp:sp>
    <dsp:sp modelId="{05952DFA-16C5-44DE-A107-B139DFFA7232}">
      <dsp:nvSpPr>
        <dsp:cNvPr id="0" name=""/>
        <dsp:cNvSpPr/>
      </dsp:nvSpPr>
      <dsp:spPr>
        <a:xfrm>
          <a:off x="542831" y="1714398"/>
          <a:ext cx="635203" cy="635203"/>
        </a:xfrm>
        <a:prstGeom prst="ellipse">
          <a:avLst/>
        </a:prstGeom>
        <a:gradFill rotWithShape="0">
          <a:gsLst>
            <a:gs pos="0">
              <a:schemeClr val="lt1">
                <a:hueOff val="0"/>
                <a:satOff val="0"/>
                <a:lumOff val="0"/>
                <a:alphaOff val="0"/>
                <a:tint val="15000"/>
                <a:satMod val="250000"/>
              </a:schemeClr>
            </a:gs>
            <a:gs pos="49000">
              <a:schemeClr val="lt1">
                <a:hueOff val="0"/>
                <a:satOff val="0"/>
                <a:lumOff val="0"/>
                <a:alphaOff val="0"/>
                <a:tint val="50000"/>
                <a:satMod val="200000"/>
              </a:schemeClr>
            </a:gs>
            <a:gs pos="49100">
              <a:schemeClr val="lt1">
                <a:hueOff val="0"/>
                <a:satOff val="0"/>
                <a:lumOff val="0"/>
                <a:alphaOff val="0"/>
                <a:tint val="64000"/>
                <a:satMod val="160000"/>
              </a:schemeClr>
            </a:gs>
            <a:gs pos="92000">
              <a:schemeClr val="lt1">
                <a:hueOff val="0"/>
                <a:satOff val="0"/>
                <a:lumOff val="0"/>
                <a:alphaOff val="0"/>
                <a:tint val="50000"/>
                <a:satMod val="200000"/>
              </a:schemeClr>
            </a:gs>
            <a:gs pos="100000">
              <a:schemeClr val="lt1">
                <a:hueOff val="0"/>
                <a:satOff val="0"/>
                <a:lumOff val="0"/>
                <a:alphaOff val="0"/>
                <a:tint val="43000"/>
                <a:satMod val="190000"/>
              </a:schemeClr>
            </a:gs>
          </a:gsLst>
          <a:lin ang="5400000" scaled="1"/>
        </a:gradFill>
        <a:ln w="1143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2BAC90F-7076-471B-8829-DAE949C64D87}">
      <dsp:nvSpPr>
        <dsp:cNvPr id="0" name=""/>
        <dsp:cNvSpPr/>
      </dsp:nvSpPr>
      <dsp:spPr>
        <a:xfrm>
          <a:off x="748672" y="2539918"/>
          <a:ext cx="7621076" cy="508162"/>
        </a:xfrm>
        <a:prstGeom prst="rect">
          <a:avLst/>
        </a:prstGeom>
        <a:gradFill rotWithShape="0">
          <a:gsLst>
            <a:gs pos="0">
              <a:schemeClr val="accent5">
                <a:hueOff val="0"/>
                <a:satOff val="0"/>
                <a:lumOff val="0"/>
                <a:alphaOff val="0"/>
                <a:tint val="15000"/>
                <a:satMod val="250000"/>
              </a:schemeClr>
            </a:gs>
            <a:gs pos="49000">
              <a:schemeClr val="accent5">
                <a:hueOff val="0"/>
                <a:satOff val="0"/>
                <a:lumOff val="0"/>
                <a:alphaOff val="0"/>
                <a:tint val="50000"/>
                <a:satMod val="200000"/>
              </a:schemeClr>
            </a:gs>
            <a:gs pos="49100">
              <a:schemeClr val="accent5">
                <a:hueOff val="0"/>
                <a:satOff val="0"/>
                <a:lumOff val="0"/>
                <a:alphaOff val="0"/>
                <a:tint val="64000"/>
                <a:satMod val="160000"/>
              </a:schemeClr>
            </a:gs>
            <a:gs pos="92000">
              <a:schemeClr val="accent5">
                <a:hueOff val="0"/>
                <a:satOff val="0"/>
                <a:lumOff val="0"/>
                <a:alphaOff val="0"/>
                <a:tint val="50000"/>
                <a:satMod val="200000"/>
              </a:schemeClr>
            </a:gs>
            <a:gs pos="100000">
              <a:schemeClr val="accent5">
                <a:hueOff val="0"/>
                <a:satOff val="0"/>
                <a:lumOff val="0"/>
                <a:alphaOff val="0"/>
                <a:tint val="43000"/>
                <a:satMod val="190000"/>
              </a:schemeClr>
            </a:gs>
          </a:gsLst>
          <a:lin ang="5400000" scaled="1"/>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effectLst>
                <a:outerShdw blurRad="38100" dist="38100" dir="2700000" algn="tl">
                  <a:srgbClr val="000000">
                    <a:alpha val="43137"/>
                  </a:srgbClr>
                </a:outerShdw>
              </a:effectLst>
              <a:latin typeface="Cambria" pitchFamily="18" charset="0"/>
            </a:rPr>
            <a:t>Указы Президента РФ</a:t>
          </a:r>
          <a:endParaRPr lang="ru-RU" sz="2400" b="1" kern="1200" dirty="0">
            <a:solidFill>
              <a:srgbClr val="002060"/>
            </a:solidFill>
            <a:effectLst>
              <a:outerShdw blurRad="38100" dist="38100" dir="2700000" algn="tl">
                <a:srgbClr val="000000">
                  <a:alpha val="43137"/>
                </a:srgbClr>
              </a:outerShdw>
            </a:effectLst>
            <a:latin typeface="Cambria" pitchFamily="18" charset="0"/>
          </a:endParaRPr>
        </a:p>
      </dsp:txBody>
      <dsp:txXfrm>
        <a:off x="748672" y="2539918"/>
        <a:ext cx="7621076" cy="508162"/>
      </dsp:txXfrm>
    </dsp:sp>
    <dsp:sp modelId="{5FA82145-7ECE-40F1-B668-01A64710889B}">
      <dsp:nvSpPr>
        <dsp:cNvPr id="0" name=""/>
        <dsp:cNvSpPr/>
      </dsp:nvSpPr>
      <dsp:spPr>
        <a:xfrm>
          <a:off x="431071" y="2476398"/>
          <a:ext cx="635203" cy="635203"/>
        </a:xfrm>
        <a:prstGeom prst="ellipse">
          <a:avLst/>
        </a:prstGeom>
        <a:gradFill rotWithShape="0">
          <a:gsLst>
            <a:gs pos="0">
              <a:schemeClr val="lt1">
                <a:hueOff val="0"/>
                <a:satOff val="0"/>
                <a:lumOff val="0"/>
                <a:alphaOff val="0"/>
                <a:tint val="15000"/>
                <a:satMod val="250000"/>
              </a:schemeClr>
            </a:gs>
            <a:gs pos="49000">
              <a:schemeClr val="lt1">
                <a:hueOff val="0"/>
                <a:satOff val="0"/>
                <a:lumOff val="0"/>
                <a:alphaOff val="0"/>
                <a:tint val="50000"/>
                <a:satMod val="200000"/>
              </a:schemeClr>
            </a:gs>
            <a:gs pos="49100">
              <a:schemeClr val="lt1">
                <a:hueOff val="0"/>
                <a:satOff val="0"/>
                <a:lumOff val="0"/>
                <a:alphaOff val="0"/>
                <a:tint val="64000"/>
                <a:satMod val="160000"/>
              </a:schemeClr>
            </a:gs>
            <a:gs pos="92000">
              <a:schemeClr val="lt1">
                <a:hueOff val="0"/>
                <a:satOff val="0"/>
                <a:lumOff val="0"/>
                <a:alphaOff val="0"/>
                <a:tint val="50000"/>
                <a:satMod val="200000"/>
              </a:schemeClr>
            </a:gs>
            <a:gs pos="100000">
              <a:schemeClr val="lt1">
                <a:hueOff val="0"/>
                <a:satOff val="0"/>
                <a:lumOff val="0"/>
                <a:alphaOff val="0"/>
                <a:tint val="43000"/>
                <a:satMod val="190000"/>
              </a:schemeClr>
            </a:gs>
          </a:gsLst>
          <a:lin ang="5400000" scaled="1"/>
        </a:gradFill>
        <a:ln w="11430"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A7B3C69-9951-4DCA-90F9-B04D4A620868}">
      <dsp:nvSpPr>
        <dsp:cNvPr id="0" name=""/>
        <dsp:cNvSpPr/>
      </dsp:nvSpPr>
      <dsp:spPr>
        <a:xfrm>
          <a:off x="384538" y="3301918"/>
          <a:ext cx="7985211" cy="508162"/>
        </a:xfrm>
        <a:prstGeom prst="rect">
          <a:avLst/>
        </a:prstGeom>
        <a:gradFill rotWithShape="0">
          <a:gsLst>
            <a:gs pos="0">
              <a:schemeClr val="accent6">
                <a:hueOff val="0"/>
                <a:satOff val="0"/>
                <a:lumOff val="0"/>
                <a:alphaOff val="0"/>
                <a:tint val="15000"/>
                <a:satMod val="250000"/>
              </a:schemeClr>
            </a:gs>
            <a:gs pos="49000">
              <a:schemeClr val="accent6">
                <a:hueOff val="0"/>
                <a:satOff val="0"/>
                <a:lumOff val="0"/>
                <a:alphaOff val="0"/>
                <a:tint val="50000"/>
                <a:satMod val="200000"/>
              </a:schemeClr>
            </a:gs>
            <a:gs pos="49100">
              <a:schemeClr val="accent6">
                <a:hueOff val="0"/>
                <a:satOff val="0"/>
                <a:lumOff val="0"/>
                <a:alphaOff val="0"/>
                <a:tint val="64000"/>
                <a:satMod val="160000"/>
              </a:schemeClr>
            </a:gs>
            <a:gs pos="92000">
              <a:schemeClr val="accent6">
                <a:hueOff val="0"/>
                <a:satOff val="0"/>
                <a:lumOff val="0"/>
                <a:alphaOff val="0"/>
                <a:tint val="50000"/>
                <a:satMod val="200000"/>
              </a:schemeClr>
            </a:gs>
            <a:gs pos="100000">
              <a:schemeClr val="accent6">
                <a:hueOff val="0"/>
                <a:satOff val="0"/>
                <a:lumOff val="0"/>
                <a:alphaOff val="0"/>
                <a:tint val="43000"/>
                <a:satMod val="190000"/>
              </a:schemeClr>
            </a:gs>
          </a:gsLst>
          <a:lin ang="5400000" scaled="1"/>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effectLst>
                <a:outerShdw blurRad="38100" dist="38100" dir="2700000" algn="tl">
                  <a:srgbClr val="000000">
                    <a:alpha val="43137"/>
                  </a:srgbClr>
                </a:outerShdw>
              </a:effectLst>
              <a:latin typeface="Cambria" pitchFamily="18" charset="0"/>
            </a:rPr>
            <a:t>Постановления Правительства РФ и т.д.</a:t>
          </a:r>
          <a:endParaRPr lang="ru-RU" sz="2400" b="1" kern="1200" dirty="0">
            <a:solidFill>
              <a:srgbClr val="002060"/>
            </a:solidFill>
            <a:effectLst>
              <a:outerShdw blurRad="38100" dist="38100" dir="2700000" algn="tl">
                <a:srgbClr val="000000">
                  <a:alpha val="43137"/>
                </a:srgbClr>
              </a:outerShdw>
            </a:effectLst>
            <a:latin typeface="Cambria" pitchFamily="18" charset="0"/>
          </a:endParaRPr>
        </a:p>
      </dsp:txBody>
      <dsp:txXfrm>
        <a:off x="384538" y="3301918"/>
        <a:ext cx="7985211" cy="508162"/>
      </dsp:txXfrm>
    </dsp:sp>
    <dsp:sp modelId="{1E5F8ADA-3601-495E-A83D-2A585182F8B2}">
      <dsp:nvSpPr>
        <dsp:cNvPr id="0" name=""/>
        <dsp:cNvSpPr/>
      </dsp:nvSpPr>
      <dsp:spPr>
        <a:xfrm>
          <a:off x="66936" y="3238398"/>
          <a:ext cx="635203" cy="635203"/>
        </a:xfrm>
        <a:prstGeom prst="ellipse">
          <a:avLst/>
        </a:prstGeom>
        <a:gradFill rotWithShape="0">
          <a:gsLst>
            <a:gs pos="0">
              <a:schemeClr val="lt1">
                <a:hueOff val="0"/>
                <a:satOff val="0"/>
                <a:lumOff val="0"/>
                <a:alphaOff val="0"/>
                <a:tint val="15000"/>
                <a:satMod val="250000"/>
              </a:schemeClr>
            </a:gs>
            <a:gs pos="49000">
              <a:schemeClr val="lt1">
                <a:hueOff val="0"/>
                <a:satOff val="0"/>
                <a:lumOff val="0"/>
                <a:alphaOff val="0"/>
                <a:tint val="50000"/>
                <a:satMod val="200000"/>
              </a:schemeClr>
            </a:gs>
            <a:gs pos="49100">
              <a:schemeClr val="lt1">
                <a:hueOff val="0"/>
                <a:satOff val="0"/>
                <a:lumOff val="0"/>
                <a:alphaOff val="0"/>
                <a:tint val="64000"/>
                <a:satMod val="160000"/>
              </a:schemeClr>
            </a:gs>
            <a:gs pos="92000">
              <a:schemeClr val="lt1">
                <a:hueOff val="0"/>
                <a:satOff val="0"/>
                <a:lumOff val="0"/>
                <a:alphaOff val="0"/>
                <a:tint val="50000"/>
                <a:satMod val="200000"/>
              </a:schemeClr>
            </a:gs>
            <a:gs pos="100000">
              <a:schemeClr val="lt1">
                <a:hueOff val="0"/>
                <a:satOff val="0"/>
                <a:lumOff val="0"/>
                <a:alphaOff val="0"/>
                <a:tint val="43000"/>
                <a:satMod val="190000"/>
              </a:schemeClr>
            </a:gs>
          </a:gsLst>
          <a:lin ang="5400000" scaled="1"/>
        </a:gradFill>
        <a:ln w="11430"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4CE66-6712-4AF1-A359-F675D277E86F}" type="datetimeFigureOut">
              <a:rPr lang="ru-RU" smtClean="0"/>
              <a:pPr/>
              <a:t>22.06.2023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2D9BA-2033-41CC-84A3-D65B8EF38A40}" type="slidenum">
              <a:rPr lang="ru-RU" smtClean="0"/>
              <a:pPr/>
              <a:t>‹#›</a:t>
            </a:fld>
            <a:endParaRPr lang="ru-RU"/>
          </a:p>
        </p:txBody>
      </p:sp>
    </p:spTree>
    <p:extLst>
      <p:ext uri="{BB962C8B-B14F-4D97-AF65-F5344CB8AC3E}">
        <p14:creationId xmlns:p14="http://schemas.microsoft.com/office/powerpoint/2010/main" xmlns="" val="417720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29F6BD2-208C-4E4B-A95B-D69197D7418F}" type="slidenum">
              <a:rPr lang="ru-RU" smtClean="0"/>
              <a:pPr/>
              <a:t>9</a:t>
            </a:fld>
            <a:endParaRPr lang="ru-RU"/>
          </a:p>
        </p:txBody>
      </p:sp>
    </p:spTree>
    <p:extLst>
      <p:ext uri="{BB962C8B-B14F-4D97-AF65-F5344CB8AC3E}">
        <p14:creationId xmlns:p14="http://schemas.microsoft.com/office/powerpoint/2010/main" xmlns="" val="3247463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571612"/>
            <a:ext cx="7772400"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500166" y="3429000"/>
            <a:ext cx="6400800" cy="1752600"/>
          </a:xfrm>
        </p:spPr>
        <p:txBody>
          <a:bodyPr/>
          <a:lstStyle>
            <a:lvl1pPr marL="0" indent="0" algn="ctr">
              <a:buNone/>
              <a:defRPr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6/22/2023</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6/22/2023</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6/22/2023</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6/22/2023</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6/22/2023</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7EAF463A-BC7C-46EE-9F1E-7F377CCA4891}" type="datetimeFigureOut">
              <a:rPr lang="en-US" smtClean="0"/>
              <a:pPr/>
              <a:t>6/22/2023</a:t>
            </a:fld>
            <a:endParaRPr lang="en-US"/>
          </a:p>
        </p:txBody>
      </p:sp>
      <p:sp>
        <p:nvSpPr>
          <p:cNvPr id="6" name="Нижний колонтитул 4"/>
          <p:cNvSpPr>
            <a:spLocks noGrp="1"/>
          </p:cNvSpPr>
          <p:nvPr>
            <p:ph type="ftr" sz="quarter" idx="11"/>
          </p:nvPr>
        </p:nvSpPr>
        <p:spPr/>
        <p:txBody>
          <a:bodyPr/>
          <a:lstStyle>
            <a:lvl1pPr>
              <a:defRPr/>
            </a:lvl1pPr>
          </a:lstStyle>
          <a:p>
            <a:endParaRPr lang="en-US"/>
          </a:p>
        </p:txBody>
      </p:sp>
      <p:sp>
        <p:nvSpPr>
          <p:cNvPr id="7"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7EAF463A-BC7C-46EE-9F1E-7F377CCA4891}" type="datetimeFigureOut">
              <a:rPr lang="en-US" smtClean="0"/>
              <a:pPr/>
              <a:t>6/22/2023</a:t>
            </a:fld>
            <a:endParaRPr lang="en-US"/>
          </a:p>
        </p:txBody>
      </p:sp>
      <p:sp>
        <p:nvSpPr>
          <p:cNvPr id="8" name="Нижний колонтитул 4"/>
          <p:cNvSpPr>
            <a:spLocks noGrp="1"/>
          </p:cNvSpPr>
          <p:nvPr>
            <p:ph type="ftr" sz="quarter" idx="11"/>
          </p:nvPr>
        </p:nvSpPr>
        <p:spPr/>
        <p:txBody>
          <a:bodyPr/>
          <a:lstStyle>
            <a:lvl1pPr>
              <a:defRPr/>
            </a:lvl1pPr>
          </a:lstStyle>
          <a:p>
            <a:endParaRPr lang="en-US"/>
          </a:p>
        </p:txBody>
      </p:sp>
      <p:sp>
        <p:nvSpPr>
          <p:cNvPr id="9"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7EAF463A-BC7C-46EE-9F1E-7F377CCA4891}" type="datetimeFigureOut">
              <a:rPr lang="en-US" smtClean="0"/>
              <a:pPr/>
              <a:t>6/22/2023</a:t>
            </a:fld>
            <a:endParaRPr lang="en-US"/>
          </a:p>
        </p:txBody>
      </p:sp>
      <p:sp>
        <p:nvSpPr>
          <p:cNvPr id="4" name="Нижний колонтитул 4"/>
          <p:cNvSpPr>
            <a:spLocks noGrp="1"/>
          </p:cNvSpPr>
          <p:nvPr>
            <p:ph type="ftr" sz="quarter" idx="11"/>
          </p:nvPr>
        </p:nvSpPr>
        <p:spPr/>
        <p:txBody>
          <a:bodyPr/>
          <a:lstStyle>
            <a:lvl1pPr>
              <a:defRPr/>
            </a:lvl1pPr>
          </a:lstStyle>
          <a:p>
            <a:endParaRPr lang="en-US"/>
          </a:p>
        </p:txBody>
      </p:sp>
      <p:sp>
        <p:nvSpPr>
          <p:cNvPr id="5"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7EAF463A-BC7C-46EE-9F1E-7F377CCA4891}" type="datetimeFigureOut">
              <a:rPr lang="en-US" smtClean="0"/>
              <a:pPr/>
              <a:t>6/22/2023</a:t>
            </a:fld>
            <a:endParaRPr lang="en-US"/>
          </a:p>
        </p:txBody>
      </p:sp>
      <p:sp>
        <p:nvSpPr>
          <p:cNvPr id="3" name="Нижний колонтитул 4"/>
          <p:cNvSpPr>
            <a:spLocks noGrp="1"/>
          </p:cNvSpPr>
          <p:nvPr>
            <p:ph type="ftr" sz="quarter" idx="11"/>
          </p:nvPr>
        </p:nvSpPr>
        <p:spPr/>
        <p:txBody>
          <a:bodyPr/>
          <a:lstStyle>
            <a:lvl1pPr>
              <a:defRPr/>
            </a:lvl1pPr>
          </a:lstStyle>
          <a:p>
            <a:endParaRPr lang="en-US"/>
          </a:p>
        </p:txBody>
      </p:sp>
      <p:sp>
        <p:nvSpPr>
          <p:cNvPr id="4"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7EAF463A-BC7C-46EE-9F1E-7F377CCA4891}" type="datetimeFigureOut">
              <a:rPr lang="en-US" smtClean="0"/>
              <a:pPr/>
              <a:t>6/22/2023</a:t>
            </a:fld>
            <a:endParaRPr lang="en-US"/>
          </a:p>
        </p:txBody>
      </p:sp>
      <p:sp>
        <p:nvSpPr>
          <p:cNvPr id="6" name="Нижний колонтитул 4"/>
          <p:cNvSpPr>
            <a:spLocks noGrp="1"/>
          </p:cNvSpPr>
          <p:nvPr>
            <p:ph type="ftr" sz="quarter" idx="11"/>
          </p:nvPr>
        </p:nvSpPr>
        <p:spPr/>
        <p:txBody>
          <a:bodyPr/>
          <a:lstStyle>
            <a:lvl1pPr>
              <a:defRPr/>
            </a:lvl1pPr>
          </a:lstStyle>
          <a:p>
            <a:endParaRPr lang="en-US"/>
          </a:p>
        </p:txBody>
      </p:sp>
      <p:sp>
        <p:nvSpPr>
          <p:cNvPr id="7"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7EAF463A-BC7C-46EE-9F1E-7F377CCA4891}" type="datetimeFigureOut">
              <a:rPr lang="en-US" smtClean="0"/>
              <a:pPr/>
              <a:t>6/22/2023</a:t>
            </a:fld>
            <a:endParaRPr lang="en-US"/>
          </a:p>
        </p:txBody>
      </p:sp>
      <p:sp>
        <p:nvSpPr>
          <p:cNvPr id="6" name="Нижний колонтитул 4"/>
          <p:cNvSpPr>
            <a:spLocks noGrp="1"/>
          </p:cNvSpPr>
          <p:nvPr>
            <p:ph type="ftr" sz="quarter" idx="11"/>
          </p:nvPr>
        </p:nvSpPr>
        <p:spPr/>
        <p:txBody>
          <a:bodyPr/>
          <a:lstStyle>
            <a:lvl1pPr>
              <a:defRPr/>
            </a:lvl1pPr>
          </a:lstStyle>
          <a:p>
            <a:endParaRPr lang="en-US"/>
          </a:p>
        </p:txBody>
      </p:sp>
      <p:sp>
        <p:nvSpPr>
          <p:cNvPr id="7"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274638"/>
            <a:ext cx="7572375" cy="1143000"/>
          </a:xfrm>
          <a:prstGeom prst="rect">
            <a:avLst/>
          </a:prstGeom>
        </p:spPr>
        <p:txBody>
          <a:bodyPr vert="horz" lIns="91440" tIns="45720" rIns="91440" bIns="45720" rtlCol="0" anchor="ctr">
            <a:normAutofit/>
            <a:scene3d>
              <a:camera prst="orthographicFront"/>
              <a:lightRig rig="threePt" dir="t"/>
            </a:scene3d>
            <a:sp3d extrusionH="57150">
              <a:bevelT w="38100" h="38100" prst="angle"/>
            </a:sp3d>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7EAF463A-BC7C-46EE-9F1E-7F377CCA4891}" type="datetimeFigureOut">
              <a:rPr lang="en-US" smtClean="0"/>
              <a:pPr/>
              <a:t>6/22/2023</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fontAlgn="base" hangingPunct="1">
        <a:spcBef>
          <a:spcPct val="0"/>
        </a:spcBef>
        <a:spcAft>
          <a:spcPct val="0"/>
        </a:spcAft>
        <a:defRPr sz="4400" b="1" kern="120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defRPr>
      </a:lvl1pPr>
      <a:lvl2pPr algn="ctr" rtl="0" eaLnBrk="1" fontAlgn="base" hangingPunct="1">
        <a:spcBef>
          <a:spcPct val="0"/>
        </a:spcBef>
        <a:spcAft>
          <a:spcPct val="0"/>
        </a:spcAft>
        <a:defRPr sz="4400" b="1">
          <a:solidFill>
            <a:schemeClr val="tx1"/>
          </a:solidFill>
          <a:latin typeface="Calibri" pitchFamily="34" charset="0"/>
        </a:defRPr>
      </a:lvl2pPr>
      <a:lvl3pPr algn="ctr" rtl="0" eaLnBrk="1" fontAlgn="base" hangingPunct="1">
        <a:spcBef>
          <a:spcPct val="0"/>
        </a:spcBef>
        <a:spcAft>
          <a:spcPct val="0"/>
        </a:spcAft>
        <a:defRPr sz="4400" b="1">
          <a:solidFill>
            <a:schemeClr val="tx1"/>
          </a:solidFill>
          <a:latin typeface="Calibri" pitchFamily="34" charset="0"/>
        </a:defRPr>
      </a:lvl3pPr>
      <a:lvl4pPr algn="ctr" rtl="0" eaLnBrk="1" fontAlgn="base" hangingPunct="1">
        <a:spcBef>
          <a:spcPct val="0"/>
        </a:spcBef>
        <a:spcAft>
          <a:spcPct val="0"/>
        </a:spcAft>
        <a:defRPr sz="4400" b="1">
          <a:solidFill>
            <a:schemeClr val="tx1"/>
          </a:solidFill>
          <a:latin typeface="Calibri" pitchFamily="34" charset="0"/>
        </a:defRPr>
      </a:lvl4pPr>
      <a:lvl5pPr algn="ctr" rtl="0" eaLnBrk="1" fontAlgn="base" hangingPunct="1">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Blip>
          <a:blip r:embed="rId14"/>
        </a:buBlip>
        <a:defRPr sz="3200" kern="1200">
          <a:solidFill>
            <a:srgbClr val="254061"/>
          </a:solidFill>
          <a:latin typeface="Arial" pitchFamily="34" charset="0"/>
          <a:ea typeface="+mn-ea"/>
          <a:cs typeface="Arial" pitchFamily="34" charset="0"/>
        </a:defRPr>
      </a:lvl1pPr>
      <a:lvl2pPr marL="742950" indent="-285750" algn="l" rtl="0" eaLnBrk="1" fontAlgn="base" hangingPunct="1">
        <a:spcBef>
          <a:spcPct val="20000"/>
        </a:spcBef>
        <a:spcAft>
          <a:spcPct val="0"/>
        </a:spcAft>
        <a:buBlip>
          <a:blip r:embed="rId15"/>
        </a:buBlip>
        <a:defRPr sz="2800" i="1" kern="1200">
          <a:solidFill>
            <a:srgbClr val="25406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25406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25406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25406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diagramDrawing" Target="../diagrams/drawing1.xml"/><Relationship Id="rId4" Type="http://schemas.openxmlformats.org/officeDocument/2006/relationships/diagramData" Target="../diagrams/data1.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pic>
        <p:nvPicPr>
          <p:cNvPr id="4" name="Рисунок 3" descr="https://avatars.mds.yandex.net/get-zen_doc/1222645/pub_5c037358f32a8c043cf41553_5c037708ac21a003fd5d6f22/scale_1200"/>
          <p:cNvPicPr/>
          <p:nvPr/>
        </p:nvPicPr>
        <p:blipFill>
          <a:blip r:embed="rId2"/>
          <a:srcRect/>
          <a:stretch>
            <a:fillRect/>
          </a:stretch>
        </p:blipFill>
        <p:spPr bwMode="auto">
          <a:xfrm>
            <a:off x="785786" y="642918"/>
            <a:ext cx="7500990"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16632"/>
            <a:ext cx="7243738" cy="144655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4400" b="1" cap="none" spc="0" dirty="0" smtClean="0">
                <a:ln/>
                <a:solidFill>
                  <a:srgbClr val="FF0000"/>
                </a:solidFill>
                <a:effectLst>
                  <a:outerShdw blurRad="38100" dist="38100" dir="2700000" algn="tl">
                    <a:srgbClr val="000000">
                      <a:alpha val="43137"/>
                    </a:srgbClr>
                  </a:outerShdw>
                </a:effectLst>
                <a:latin typeface="Cambria" pitchFamily="18" charset="0"/>
              </a:rPr>
              <a:t>Субъекты правовых </a:t>
            </a:r>
          </a:p>
          <a:p>
            <a:pPr algn="ctr"/>
            <a:r>
              <a:rPr lang="ru-RU" sz="4400" b="1" cap="none" spc="0" dirty="0" smtClean="0">
                <a:ln/>
                <a:solidFill>
                  <a:srgbClr val="FF0000"/>
                </a:solidFill>
                <a:effectLst>
                  <a:outerShdw blurRad="38100" dist="38100" dir="2700000" algn="tl">
                    <a:srgbClr val="000000">
                      <a:alpha val="43137"/>
                    </a:srgbClr>
                  </a:outerShdw>
                </a:effectLst>
                <a:latin typeface="Cambria" pitchFamily="18" charset="0"/>
              </a:rPr>
              <a:t>отношений</a:t>
            </a:r>
            <a:endParaRPr lang="ru-RU" sz="4400" b="1" cap="none" spc="0" dirty="0">
              <a:ln/>
              <a:solidFill>
                <a:srgbClr val="FF0000"/>
              </a:solidFill>
              <a:effectLst>
                <a:outerShdw blurRad="38100" dist="38100" dir="2700000" algn="tl">
                  <a:srgbClr val="000000">
                    <a:alpha val="43137"/>
                  </a:srgbClr>
                </a:outerShdw>
              </a:effectLst>
              <a:latin typeface="Cambria" pitchFamily="18" charset="0"/>
            </a:endParaRPr>
          </a:p>
        </p:txBody>
      </p:sp>
      <p:pic>
        <p:nvPicPr>
          <p:cNvPr id="8194" name="Picture 2" descr="C:\Users\T-1000\Desktop\трудовое право\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282" y="1785926"/>
            <a:ext cx="1709409" cy="2286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143108" y="1714488"/>
            <a:ext cx="6818360" cy="2062103"/>
          </a:xfrm>
          <a:prstGeom prst="rect">
            <a:avLst/>
          </a:prstGeom>
          <a:noFill/>
        </p:spPr>
        <p:txBody>
          <a:bodyPr wrap="square" rtlCol="0">
            <a:spAutoFit/>
          </a:bodyPr>
          <a:lstStyle/>
          <a:p>
            <a:r>
              <a:rPr lang="ru-RU" sz="3200" b="1" dirty="0" smtClean="0">
                <a:solidFill>
                  <a:srgbClr val="C00000"/>
                </a:solidFill>
                <a:effectLst>
                  <a:outerShdw blurRad="38100" dist="38100" dir="2700000" algn="tl">
                    <a:srgbClr val="000000">
                      <a:alpha val="43137"/>
                    </a:srgbClr>
                  </a:outerShdw>
                </a:effectLst>
                <a:latin typeface="Cambria" pitchFamily="18" charset="0"/>
              </a:rPr>
              <a:t>РАБОТНИК</a:t>
            </a:r>
            <a:r>
              <a:rPr lang="ru-RU" sz="3200" b="1" dirty="0" smtClean="0">
                <a:solidFill>
                  <a:srgbClr val="002060"/>
                </a:solidFill>
                <a:effectLst>
                  <a:outerShdw blurRad="38100" dist="38100" dir="2700000" algn="tl">
                    <a:srgbClr val="000000">
                      <a:alpha val="43137"/>
                    </a:srgbClr>
                  </a:outerShdw>
                </a:effectLst>
                <a:latin typeface="Cambria" pitchFamily="18" charset="0"/>
              </a:rPr>
              <a:t> – физическое лицо, вступившее в трудовые правоотношения с работодателем </a:t>
            </a:r>
            <a:endParaRPr lang="ru-RU" sz="3200" b="1" dirty="0">
              <a:solidFill>
                <a:srgbClr val="002060"/>
              </a:solidFill>
              <a:effectLst>
                <a:outerShdw blurRad="38100" dist="38100" dir="2700000" algn="tl">
                  <a:srgbClr val="000000">
                    <a:alpha val="43137"/>
                  </a:srgbClr>
                </a:outerShdw>
              </a:effectLst>
              <a:latin typeface="Cambria" pitchFamily="18" charset="0"/>
            </a:endParaRPr>
          </a:p>
        </p:txBody>
      </p:sp>
      <p:sp>
        <p:nvSpPr>
          <p:cNvPr id="5" name="TextBox 4"/>
          <p:cNvSpPr txBox="1"/>
          <p:nvPr/>
        </p:nvSpPr>
        <p:spPr>
          <a:xfrm>
            <a:off x="2143108" y="3929066"/>
            <a:ext cx="6643734" cy="2246769"/>
          </a:xfrm>
          <a:prstGeom prst="rect">
            <a:avLst/>
          </a:prstGeom>
          <a:noFill/>
        </p:spPr>
        <p:txBody>
          <a:bodyPr wrap="square" rtlCol="0">
            <a:spAutoFit/>
          </a:bodyPr>
          <a:lstStyle/>
          <a:p>
            <a:r>
              <a:rPr lang="ru-RU" sz="2800" b="1" dirty="0" smtClean="0">
                <a:solidFill>
                  <a:srgbClr val="C00000"/>
                </a:solidFill>
                <a:effectLst>
                  <a:outerShdw blurRad="38100" dist="38100" dir="2700000" algn="tl">
                    <a:srgbClr val="000000">
                      <a:alpha val="43137"/>
                    </a:srgbClr>
                  </a:outerShdw>
                </a:effectLst>
                <a:latin typeface="Cambria" pitchFamily="18" charset="0"/>
              </a:rPr>
              <a:t>РАБОТОДАТЕЛЬ </a:t>
            </a:r>
            <a:r>
              <a:rPr lang="ru-RU" sz="2800" b="1" dirty="0" smtClean="0">
                <a:solidFill>
                  <a:srgbClr val="002060"/>
                </a:solidFill>
                <a:effectLst>
                  <a:outerShdw blurRad="38100" dist="38100" dir="2700000" algn="tl">
                    <a:srgbClr val="000000">
                      <a:alpha val="43137"/>
                    </a:srgbClr>
                  </a:outerShdw>
                </a:effectLst>
                <a:latin typeface="Cambria" pitchFamily="18" charset="0"/>
              </a:rPr>
              <a:t>– </a:t>
            </a:r>
            <a:r>
              <a:rPr lang="ru-RU" sz="2800" b="1" dirty="0">
                <a:solidFill>
                  <a:srgbClr val="002060"/>
                </a:solidFill>
                <a:effectLst>
                  <a:outerShdw blurRad="38100" dist="38100" dir="2700000" algn="tl">
                    <a:srgbClr val="000000">
                      <a:alpha val="43137"/>
                    </a:srgbClr>
                  </a:outerShdw>
                </a:effectLst>
                <a:latin typeface="Cambria" pitchFamily="18" charset="0"/>
              </a:rPr>
              <a:t>ф</a:t>
            </a:r>
            <a:r>
              <a:rPr lang="ru-RU" sz="2800" b="1" dirty="0" smtClean="0">
                <a:solidFill>
                  <a:srgbClr val="002060"/>
                </a:solidFill>
                <a:effectLst>
                  <a:outerShdw blurRad="38100" dist="38100" dir="2700000" algn="tl">
                    <a:srgbClr val="000000">
                      <a:alpha val="43137"/>
                    </a:srgbClr>
                  </a:outerShdw>
                </a:effectLst>
                <a:latin typeface="Cambria" pitchFamily="18" charset="0"/>
              </a:rPr>
              <a:t>изическое либо юридическое лицо (организация), вступившее в трудовые </a:t>
            </a:r>
          </a:p>
          <a:p>
            <a:r>
              <a:rPr lang="ru-RU" sz="2800" b="1" dirty="0" smtClean="0">
                <a:solidFill>
                  <a:srgbClr val="002060"/>
                </a:solidFill>
                <a:effectLst>
                  <a:outerShdw blurRad="38100" dist="38100" dir="2700000" algn="tl">
                    <a:srgbClr val="000000">
                      <a:alpha val="43137"/>
                    </a:srgbClr>
                  </a:outerShdw>
                </a:effectLst>
                <a:latin typeface="Cambria" pitchFamily="18" charset="0"/>
              </a:rPr>
              <a:t>отношения с </a:t>
            </a:r>
          </a:p>
          <a:p>
            <a:r>
              <a:rPr lang="ru-RU" sz="2800" b="1" dirty="0" smtClean="0">
                <a:solidFill>
                  <a:srgbClr val="002060"/>
                </a:solidFill>
                <a:effectLst>
                  <a:outerShdw blurRad="38100" dist="38100" dir="2700000" algn="tl">
                    <a:srgbClr val="000000">
                      <a:alpha val="43137"/>
                    </a:srgbClr>
                  </a:outerShdw>
                </a:effectLst>
                <a:latin typeface="Cambria" pitchFamily="18" charset="0"/>
              </a:rPr>
              <a:t>работником </a:t>
            </a:r>
            <a:endParaRPr lang="ru-RU" sz="2800" b="1" dirty="0">
              <a:solidFill>
                <a:srgbClr val="002060"/>
              </a:solidFill>
              <a:effectLst>
                <a:outerShdw blurRad="38100" dist="38100" dir="2700000" algn="tl">
                  <a:srgbClr val="000000">
                    <a:alpha val="43137"/>
                  </a:srgbClr>
                </a:outerShdw>
              </a:effectLst>
              <a:latin typeface="Cambria" pitchFamily="18" charset="0"/>
            </a:endParaRPr>
          </a:p>
        </p:txBody>
      </p:sp>
      <p:pic>
        <p:nvPicPr>
          <p:cNvPr id="8195" name="Picture 3" descr="C:\Users\T-1000\Desktop\трудовое право\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9388" y="4929198"/>
            <a:ext cx="2500298" cy="1735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14085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642918"/>
            <a:ext cx="8143932" cy="5078313"/>
          </a:xfrm>
          <a:prstGeom prst="rect">
            <a:avLst/>
          </a:prstGeom>
        </p:spPr>
        <p:txBody>
          <a:bodyPr wrap="square">
            <a:spAutoFit/>
          </a:bodyPr>
          <a:lstStyle/>
          <a:p>
            <a:r>
              <a:rPr lang="ru-RU" sz="3600" dirty="0" smtClean="0"/>
              <a:t>Администрация завода «Борец» при приеме на работу Ивана на должность сторожа потребовала от него предоставить следующие документы: трудовую книжку, паспорт, характеристику с прежнего места работы, справку о жилищных условия.   </a:t>
            </a:r>
          </a:p>
          <a:p>
            <a:r>
              <a:rPr lang="ru-RU" sz="3600" dirty="0" smtClean="0"/>
              <a:t>           Правомерны ли требования </a:t>
            </a:r>
          </a:p>
          <a:p>
            <a:r>
              <a:rPr lang="ru-RU" sz="3600" dirty="0" smtClean="0"/>
              <a:t>              администрации завода?</a:t>
            </a:r>
            <a:endParaRPr lang="ru-RU"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856984"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200" b="1" cap="none" spc="0" dirty="0" smtClean="0">
                <a:ln/>
                <a:solidFill>
                  <a:srgbClr val="C00000"/>
                </a:solidFill>
                <a:effectLst/>
                <a:latin typeface="Cambria" pitchFamily="18" charset="0"/>
              </a:rPr>
              <a:t>Документы, предъявляемые работодателю, при приеме на работу</a:t>
            </a:r>
            <a:endParaRPr lang="ru-RU" sz="3200" b="1" cap="none" spc="0" dirty="0">
              <a:ln/>
              <a:solidFill>
                <a:srgbClr val="C00000"/>
              </a:solidFill>
              <a:effectLst/>
              <a:latin typeface="Cambria" pitchFamily="18" charset="0"/>
            </a:endParaRPr>
          </a:p>
        </p:txBody>
      </p:sp>
      <p:pic>
        <p:nvPicPr>
          <p:cNvPr id="1026" name="Picture 2" descr="H:\ОБЩЕСТВОЗНАНИЕ\Право\Трудовое право\трудовое право\2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870" t="2939" r="5233" b="3655"/>
          <a:stretch/>
        </p:blipFill>
        <p:spPr bwMode="auto">
          <a:xfrm>
            <a:off x="2699791" y="1313235"/>
            <a:ext cx="1701293" cy="23834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841862">
            <a:off x="502608" y="1144614"/>
            <a:ext cx="1703498" cy="2484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716" t="2750" r="9193" b="2635"/>
          <a:stretch/>
        </p:blipFill>
        <p:spPr bwMode="auto">
          <a:xfrm rot="20819834">
            <a:off x="793845" y="3786771"/>
            <a:ext cx="1737125" cy="245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69136" y="1278845"/>
            <a:ext cx="1620405" cy="2372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3048" t="2551" r="1842" b="2703"/>
          <a:stretch/>
        </p:blipFill>
        <p:spPr bwMode="auto">
          <a:xfrm>
            <a:off x="3131840" y="4129230"/>
            <a:ext cx="2880320" cy="1989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descr="H:\ОБЩЕСТВОЗНАНИЕ\Право\Трудовое право\трудовое право\2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917795">
            <a:off x="6868136" y="1227516"/>
            <a:ext cx="1641794" cy="2318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32" name="Picture 8" descr="H:\ОБЩЕСТВОЗНАНИЕ\Право\Трудовое право\трудовое право\23.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984844">
            <a:off x="6476131" y="3780480"/>
            <a:ext cx="1854425" cy="2620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6145642"/>
      </p:ext>
    </p:extLst>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83568" y="1276350"/>
            <a:ext cx="7528237" cy="5465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357158" y="188357"/>
            <a:ext cx="8143932" cy="270843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cap="none" spc="0" dirty="0" smtClean="0">
                <a:ln/>
                <a:solidFill>
                  <a:srgbClr val="C00000"/>
                </a:solidFill>
                <a:effectLst>
                  <a:outerShdw blurRad="38100" dist="38100" dir="2700000" algn="tl">
                    <a:srgbClr val="000000">
                      <a:alpha val="43137"/>
                    </a:srgbClr>
                  </a:outerShdw>
                </a:effectLst>
                <a:latin typeface="Cambria" pitchFamily="18" charset="0"/>
              </a:rPr>
              <a:t>Трудовой договор -    </a:t>
            </a:r>
          </a:p>
          <a:p>
            <a:pPr algn="ctr"/>
            <a:endParaRPr lang="ru-RU" sz="4400" b="1" dirty="0" smtClean="0">
              <a:ln/>
              <a:solidFill>
                <a:srgbClr val="C00000"/>
              </a:solidFill>
              <a:effectLst>
                <a:outerShdw blurRad="38100" dist="38100" dir="2700000" algn="tl">
                  <a:srgbClr val="000000">
                    <a:alpha val="43137"/>
                  </a:srgbClr>
                </a:outerShdw>
              </a:effectLst>
              <a:latin typeface="Cambria" pitchFamily="18" charset="0"/>
            </a:endParaRPr>
          </a:p>
          <a:p>
            <a:pPr algn="ctr"/>
            <a:endParaRPr lang="ru-RU" sz="3600" b="1" cap="none" spc="0" dirty="0" smtClean="0">
              <a:ln/>
              <a:solidFill>
                <a:srgbClr val="C00000"/>
              </a:solidFill>
              <a:effectLst>
                <a:outerShdw blurRad="38100" dist="38100" dir="2700000" algn="tl">
                  <a:srgbClr val="000000">
                    <a:alpha val="43137"/>
                  </a:srgbClr>
                </a:outerShdw>
              </a:effectLst>
              <a:latin typeface="Cambria" pitchFamily="18" charset="0"/>
            </a:endParaRPr>
          </a:p>
          <a:p>
            <a:pPr algn="ctr"/>
            <a:endParaRPr lang="ru-RU" sz="3600" b="1" cap="none" spc="0" dirty="0">
              <a:ln/>
              <a:solidFill>
                <a:srgbClr val="C00000"/>
              </a:solidFill>
              <a:effectLst>
                <a:outerShdw blurRad="38100" dist="38100" dir="2700000" algn="tl">
                  <a:srgbClr val="000000">
                    <a:alpha val="43137"/>
                  </a:srgbClr>
                </a:outerShdw>
              </a:effectLst>
              <a:latin typeface="Cambria" pitchFamily="18" charset="0"/>
            </a:endParaRPr>
          </a:p>
        </p:txBody>
      </p:sp>
      <p:sp>
        <p:nvSpPr>
          <p:cNvPr id="3" name="TextBox 2"/>
          <p:cNvSpPr txBox="1"/>
          <p:nvPr/>
        </p:nvSpPr>
        <p:spPr>
          <a:xfrm>
            <a:off x="0" y="1285860"/>
            <a:ext cx="9144000" cy="3785652"/>
          </a:xfrm>
          <a:prstGeom prst="rect">
            <a:avLst/>
          </a:prstGeom>
          <a:noFill/>
        </p:spPr>
        <p:txBody>
          <a:bodyPr wrap="square" rtlCol="0">
            <a:spAutoFit/>
          </a:bodyPr>
          <a:lstStyle/>
          <a:p>
            <a:pPr algn="ctr"/>
            <a:r>
              <a:rPr lang="ru-RU" sz="4800" b="1" dirty="0" smtClean="0">
                <a:solidFill>
                  <a:srgbClr val="FF0000"/>
                </a:solidFill>
                <a:effectLst>
                  <a:outerShdw blurRad="38100" dist="38100" dir="2700000" algn="tl">
                    <a:srgbClr val="000000">
                      <a:alpha val="43137"/>
                    </a:srgbClr>
                  </a:outerShdw>
                </a:effectLst>
                <a:latin typeface="Cambria" pitchFamily="18" charset="0"/>
              </a:rPr>
              <a:t>это соглашение между работодателем и работником, в котором прописываются все условия трудовых отношений.</a:t>
            </a:r>
            <a:endParaRPr lang="ru-RU" sz="4800" b="1" dirty="0">
              <a:solidFill>
                <a:srgbClr val="FF000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42575310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0"/>
            <a:ext cx="7572375" cy="1143000"/>
          </a:xfrm>
        </p:spPr>
        <p:txBody>
          <a:bodyPr/>
          <a:lstStyle/>
          <a:p>
            <a:r>
              <a:rPr lang="ru-RU" dirty="0" smtClean="0">
                <a:solidFill>
                  <a:srgbClr val="00B050"/>
                </a:solidFill>
              </a:rPr>
              <a:t>Работа с источником</a:t>
            </a:r>
            <a:endParaRPr lang="ru-RU" dirty="0">
              <a:solidFill>
                <a:srgbClr val="00B050"/>
              </a:solidFill>
            </a:endParaRPr>
          </a:p>
        </p:txBody>
      </p:sp>
      <p:sp>
        <p:nvSpPr>
          <p:cNvPr id="3" name="Содержимое 2"/>
          <p:cNvSpPr>
            <a:spLocks noGrp="1"/>
          </p:cNvSpPr>
          <p:nvPr>
            <p:ph idx="1"/>
          </p:nvPr>
        </p:nvSpPr>
        <p:spPr>
          <a:xfrm>
            <a:off x="428596" y="1071546"/>
            <a:ext cx="8229600" cy="4525963"/>
          </a:xfrm>
        </p:spPr>
        <p:txBody>
          <a:bodyPr/>
          <a:lstStyle/>
          <a:p>
            <a:r>
              <a:rPr lang="ru-RU" dirty="0" smtClean="0"/>
              <a:t>Срок трудового договора (ст. 58)</a:t>
            </a:r>
          </a:p>
          <a:p>
            <a:r>
              <a:rPr lang="ru-RU" dirty="0" smtClean="0"/>
              <a:t>Вступление договора в силу (ст.61)</a:t>
            </a:r>
          </a:p>
          <a:p>
            <a:r>
              <a:rPr lang="ru-RU" dirty="0" smtClean="0"/>
              <a:t>Возраст, с которого допускается заключение договора (Ст.63)</a:t>
            </a:r>
          </a:p>
          <a:p>
            <a:r>
              <a:rPr lang="ru-RU" dirty="0" smtClean="0"/>
              <a:t>Форма трудового договора (ст.67)</a:t>
            </a:r>
          </a:p>
          <a:p>
            <a:r>
              <a:rPr lang="ru-RU" dirty="0" smtClean="0"/>
              <a:t>Испытательный срок (ст. 70)</a:t>
            </a:r>
          </a:p>
          <a:p>
            <a:r>
              <a:rPr lang="ru-RU" dirty="0" smtClean="0"/>
              <a:t>  Общие основания    прекращения</a:t>
            </a:r>
          </a:p>
          <a:p>
            <a:r>
              <a:rPr lang="ru-RU" dirty="0" smtClean="0"/>
              <a:t>    договора </a:t>
            </a:r>
            <a:r>
              <a:rPr lang="ru-RU" smtClean="0"/>
              <a:t>(ст.77) </a:t>
            </a:r>
            <a:endParaRPr lang="ru-RU"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2928934"/>
            <a:ext cx="8001024" cy="3416320"/>
          </a:xfrm>
          <a:prstGeom prst="rect">
            <a:avLst/>
          </a:prstGeom>
        </p:spPr>
        <p:txBody>
          <a:bodyPr wrap="square">
            <a:spAutoFit/>
          </a:bodyPr>
          <a:lstStyle/>
          <a:p>
            <a:r>
              <a:rPr lang="ru-RU" sz="2400" b="1" dirty="0" smtClean="0"/>
              <a:t>2. Ниже приведен ряд признаков. Все они, за исключением двух, относятся к трудовому договору.</a:t>
            </a:r>
          </a:p>
          <a:p>
            <a:r>
              <a:rPr lang="ru-RU" sz="2400" b="1" dirty="0" smtClean="0"/>
              <a:t>1) одной из сторон является государство, 2) одной из сторон является работник, 3) определяет права и обязанности работника и работодателя, 4) определяет начало трудовых правоотношений, 5) устанавливает праздничные дни, 6) определяет режим трудовой деятельности.</a:t>
            </a:r>
          </a:p>
          <a:p>
            <a:r>
              <a:rPr lang="ru-RU" sz="2400" b="1" dirty="0" smtClean="0"/>
              <a:t>     Найдите два признака, «выпадающих» из общего ряда.</a:t>
            </a:r>
            <a:endParaRPr lang="ru-RU" sz="2400" b="1" dirty="0"/>
          </a:p>
        </p:txBody>
      </p:sp>
      <p:sp>
        <p:nvSpPr>
          <p:cNvPr id="3" name="Прямоугольник 2"/>
          <p:cNvSpPr/>
          <p:nvPr/>
        </p:nvSpPr>
        <p:spPr>
          <a:xfrm>
            <a:off x="642910" y="214290"/>
            <a:ext cx="8001056" cy="2677656"/>
          </a:xfrm>
          <a:prstGeom prst="rect">
            <a:avLst/>
          </a:prstGeom>
        </p:spPr>
        <p:txBody>
          <a:bodyPr wrap="square">
            <a:spAutoFit/>
          </a:bodyPr>
          <a:lstStyle/>
          <a:p>
            <a:r>
              <a:rPr lang="ru-RU" sz="2400" b="1" dirty="0" smtClean="0"/>
              <a:t>1.  Найдите в приведенном ниже списке ситуации, которые связаны с трудовыми правоотношениями, и запишите цифры, под которыми они указаны.</a:t>
            </a:r>
          </a:p>
          <a:p>
            <a:r>
              <a:rPr lang="ru-RU" sz="2400" b="1" dirty="0" smtClean="0"/>
              <a:t>1) слесарь опоздал на работу   </a:t>
            </a:r>
          </a:p>
          <a:p>
            <a:r>
              <a:rPr lang="ru-RU" sz="2400" b="1" dirty="0" smtClean="0"/>
              <a:t>2) директор театра опоздал на юбилей</a:t>
            </a:r>
          </a:p>
          <a:p>
            <a:r>
              <a:rPr lang="ru-RU" sz="2400" b="1" dirty="0" smtClean="0"/>
              <a:t>3) начальник опоздал на совещание   4) пассажир опоздал на пароход         5) секретарь опоздал на пикник</a:t>
            </a:r>
            <a:endParaRPr lang="ru-RU"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28662" y="1928802"/>
            <a:ext cx="742955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Сегодня на уроке я узнал (а)……</a:t>
            </a:r>
            <a:endParaRPr kumimoji="0" lang="ru-RU" sz="6600" b="1" i="0" u="none" strike="noStrike" cap="none" normalizeH="0" baseline="0" dirty="0" smtClean="0">
              <a:ln>
                <a:noFill/>
              </a:ln>
              <a:solidFill>
                <a:srgbClr val="00B050"/>
              </a:solidFill>
              <a:effectLst/>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857232"/>
            <a:ext cx="7143800" cy="4524315"/>
          </a:xfrm>
          <a:prstGeom prst="rect">
            <a:avLst/>
          </a:prstGeom>
        </p:spPr>
        <p:txBody>
          <a:bodyPr wrap="square">
            <a:spAutoFit/>
          </a:bodyPr>
          <a:lstStyle/>
          <a:p>
            <a:r>
              <a:rPr lang="ru-RU" sz="4800" b="1" dirty="0" smtClean="0">
                <a:solidFill>
                  <a:srgbClr val="FF0000"/>
                </a:solidFill>
              </a:rPr>
              <a:t>Д/З  стр. 133 – 138 (ч), выписать права и обязанности работника и работодателя.</a:t>
            </a:r>
          </a:p>
          <a:p>
            <a:endParaRPr lang="ru-RU" sz="4800" b="1" dirty="0" smtClean="0">
              <a:solidFill>
                <a:srgbClr val="FF0000"/>
              </a:solidFill>
            </a:endParaRPr>
          </a:p>
          <a:p>
            <a:endParaRPr lang="ru-RU" sz="4800" b="1" dirty="0">
              <a:solidFill>
                <a:srgbClr val="FF0000"/>
              </a:solidFill>
            </a:endParaRPr>
          </a:p>
        </p:txBody>
      </p:sp>
      <p:sp>
        <p:nvSpPr>
          <p:cNvPr id="3" name="Прямоугольник 2"/>
          <p:cNvSpPr/>
          <p:nvPr/>
        </p:nvSpPr>
        <p:spPr>
          <a:xfrm>
            <a:off x="1571604" y="4357694"/>
            <a:ext cx="6858048" cy="1077218"/>
          </a:xfrm>
          <a:prstGeom prst="rect">
            <a:avLst/>
          </a:prstGeom>
        </p:spPr>
        <p:txBody>
          <a:bodyPr wrap="square">
            <a:spAutoFit/>
          </a:bodyPr>
          <a:lstStyle/>
          <a:p>
            <a:pPr algn="ctr"/>
            <a:r>
              <a:rPr lang="ru-RU" sz="3200" b="1" dirty="0" smtClean="0">
                <a:solidFill>
                  <a:srgbClr val="FF0000"/>
                </a:solidFill>
              </a:rPr>
              <a:t>*    Мини-сочинение на тему: «Труд – это право или обязанность?»</a:t>
            </a:r>
            <a:endParaRPr lang="ru-RU" sz="32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14375" y="3643313"/>
            <a:ext cx="8429625" cy="1143000"/>
          </a:xfrm>
        </p:spPr>
        <p:txBody>
          <a:bodyPr>
            <a:noAutofit/>
          </a:bodyPr>
          <a:lstStyle/>
          <a:p>
            <a:pPr algn="l"/>
            <a:r>
              <a:rPr lang="ru-RU" sz="3200" b="0" dirty="0" smtClean="0">
                <a:solidFill>
                  <a:schemeClr val="tx1"/>
                </a:solidFill>
                <a:latin typeface="Times New Roman" pitchFamily="18" charset="0"/>
                <a:cs typeface="Times New Roman" pitchFamily="18" charset="0"/>
              </a:rPr>
              <a:t/>
            </a:r>
            <a:br>
              <a:rPr lang="ru-RU" sz="3200" b="0" dirty="0" smtClean="0">
                <a:solidFill>
                  <a:schemeClr val="tx1"/>
                </a:solidFill>
                <a:latin typeface="Times New Roman" pitchFamily="18" charset="0"/>
                <a:cs typeface="Times New Roman" pitchFamily="18" charset="0"/>
              </a:rPr>
            </a:br>
            <a:r>
              <a:rPr lang="ru-RU" sz="3200" b="0" dirty="0" smtClean="0">
                <a:solidFill>
                  <a:schemeClr val="tx1"/>
                </a:solidFill>
                <a:latin typeface="Times New Roman" pitchFamily="18" charset="0"/>
                <a:cs typeface="Times New Roman" pitchFamily="18" charset="0"/>
              </a:rPr>
              <a:t/>
            </a:r>
            <a:br>
              <a:rPr lang="ru-RU" sz="3200" b="0" dirty="0" smtClean="0">
                <a:solidFill>
                  <a:schemeClr val="tx1"/>
                </a:solidFill>
                <a:latin typeface="Times New Roman" pitchFamily="18" charset="0"/>
                <a:cs typeface="Times New Roman" pitchFamily="18" charset="0"/>
              </a:rPr>
            </a:br>
            <a:r>
              <a:rPr lang="ru-RU" sz="3200" b="0" dirty="0" smtClean="0">
                <a:solidFill>
                  <a:schemeClr val="tx1"/>
                </a:solidFill>
                <a:latin typeface="Times New Roman" pitchFamily="18" charset="0"/>
                <a:cs typeface="Times New Roman" pitchFamily="18" charset="0"/>
              </a:rPr>
              <a:t/>
            </a:r>
            <a:br>
              <a:rPr lang="ru-RU" sz="3200" b="0" dirty="0" smtClean="0">
                <a:solidFill>
                  <a:schemeClr val="tx1"/>
                </a:solidFill>
                <a:latin typeface="Times New Roman" pitchFamily="18" charset="0"/>
                <a:cs typeface="Times New Roman" pitchFamily="18" charset="0"/>
              </a:rPr>
            </a:br>
            <a:endParaRPr lang="ru-RU" sz="3200" dirty="0"/>
          </a:p>
        </p:txBody>
      </p:sp>
      <p:sp>
        <p:nvSpPr>
          <p:cNvPr id="3" name="Прямоугольник 2"/>
          <p:cNvSpPr/>
          <p:nvPr/>
        </p:nvSpPr>
        <p:spPr>
          <a:xfrm>
            <a:off x="357158" y="1071546"/>
            <a:ext cx="8429684" cy="2308324"/>
          </a:xfrm>
          <a:prstGeom prst="rect">
            <a:avLst/>
          </a:prstGeom>
        </p:spPr>
        <p:txBody>
          <a:bodyPr wrap="square">
            <a:spAutoFit/>
          </a:bodyPr>
          <a:lstStyle/>
          <a:p>
            <a:r>
              <a:rPr lang="ru-RU" sz="2400" dirty="0" smtClean="0"/>
              <a:t>1. Гражданка Д. устроилась  на работу в частную фирму. При заключении трудового договора владелец фирмы предупредил ее, чтобы она внимательно прочитала трудовой договор, поскольку Трудовой кодекс РФ предоставляет частной фирме ряд возможностей, которые могут не устроить гражданку Д.</a:t>
            </a:r>
            <a:endParaRPr lang="ru-RU" sz="2400" dirty="0"/>
          </a:p>
        </p:txBody>
      </p:sp>
      <p:sp>
        <p:nvSpPr>
          <p:cNvPr id="4" name="Прямоугольник 3"/>
          <p:cNvSpPr/>
          <p:nvPr/>
        </p:nvSpPr>
        <p:spPr>
          <a:xfrm>
            <a:off x="785786" y="3357562"/>
            <a:ext cx="7876979" cy="461665"/>
          </a:xfrm>
          <a:prstGeom prst="rect">
            <a:avLst/>
          </a:prstGeom>
        </p:spPr>
        <p:txBody>
          <a:bodyPr wrap="square">
            <a:spAutoFit/>
          </a:bodyPr>
          <a:lstStyle/>
          <a:p>
            <a:r>
              <a:rPr lang="ru-RU" sz="2400" dirty="0" smtClean="0"/>
              <a:t>2. Игорь работает слесарем на заводе.</a:t>
            </a:r>
            <a:endParaRPr lang="ru-RU" sz="2400" dirty="0"/>
          </a:p>
        </p:txBody>
      </p:sp>
      <p:sp>
        <p:nvSpPr>
          <p:cNvPr id="5" name="TextBox 4"/>
          <p:cNvSpPr txBox="1"/>
          <p:nvPr/>
        </p:nvSpPr>
        <p:spPr>
          <a:xfrm>
            <a:off x="500034" y="3857628"/>
            <a:ext cx="8215370" cy="830997"/>
          </a:xfrm>
          <a:prstGeom prst="rect">
            <a:avLst/>
          </a:prstGeom>
          <a:noFill/>
        </p:spPr>
        <p:txBody>
          <a:bodyPr wrap="square" rtlCol="0">
            <a:spAutoFit/>
          </a:bodyPr>
          <a:lstStyle/>
          <a:p>
            <a:r>
              <a:rPr lang="ru-RU" sz="2400" dirty="0" smtClean="0"/>
              <a:t>3. Гражданка М. в субботу выполняет работу по дому : она  готовит завтрак, моет посуду, стирает. </a:t>
            </a:r>
            <a:endParaRPr lang="ru-RU" sz="2400" dirty="0"/>
          </a:p>
        </p:txBody>
      </p:sp>
      <p:sp>
        <p:nvSpPr>
          <p:cNvPr id="6" name="TextBox 5"/>
          <p:cNvSpPr txBox="1"/>
          <p:nvPr/>
        </p:nvSpPr>
        <p:spPr>
          <a:xfrm>
            <a:off x="857224" y="214290"/>
            <a:ext cx="7786742" cy="954107"/>
          </a:xfrm>
          <a:prstGeom prst="rect">
            <a:avLst/>
          </a:prstGeom>
          <a:noFill/>
        </p:spPr>
        <p:txBody>
          <a:bodyPr wrap="square" rtlCol="0">
            <a:spAutoFit/>
          </a:bodyPr>
          <a:lstStyle/>
          <a:p>
            <a:pPr algn="ctr"/>
            <a:r>
              <a:rPr lang="ru-RU" sz="2800" b="1" dirty="0" smtClean="0">
                <a:solidFill>
                  <a:srgbClr val="00B050"/>
                </a:solidFill>
              </a:rPr>
              <a:t>Что объединяет данные ситуации? Какая является лишней?</a:t>
            </a:r>
            <a:endParaRPr lang="ru-RU" sz="2800" b="1" dirty="0">
              <a:solidFill>
                <a:srgbClr val="00B050"/>
              </a:solidFill>
            </a:endParaRPr>
          </a:p>
        </p:txBody>
      </p:sp>
      <p:sp>
        <p:nvSpPr>
          <p:cNvPr id="7" name="TextBox 6"/>
          <p:cNvSpPr txBox="1"/>
          <p:nvPr/>
        </p:nvSpPr>
        <p:spPr>
          <a:xfrm>
            <a:off x="1142976" y="4500570"/>
            <a:ext cx="7715304" cy="2616101"/>
          </a:xfrm>
          <a:prstGeom prst="rect">
            <a:avLst/>
          </a:prstGeom>
          <a:noFill/>
        </p:spPr>
        <p:txBody>
          <a:bodyPr wrap="square" rtlCol="0">
            <a:spAutoFit/>
          </a:bodyPr>
          <a:lstStyle/>
          <a:p>
            <a:r>
              <a:rPr lang="ru-RU" sz="2800" b="1" dirty="0" smtClean="0">
                <a:solidFill>
                  <a:srgbClr val="00B050"/>
                </a:solidFill>
              </a:rPr>
              <a:t>Какая  отрасль права может регулировать данные ситуации?</a:t>
            </a:r>
          </a:p>
          <a:p>
            <a:r>
              <a:rPr lang="ru-RU" sz="2800" b="1" dirty="0" smtClean="0">
                <a:solidFill>
                  <a:srgbClr val="00B050"/>
                </a:solidFill>
              </a:rPr>
              <a:t>Каковы  особенности трудовых правоотношений вы можете назвать?</a:t>
            </a:r>
          </a:p>
          <a:p>
            <a:endParaRPr lang="ru-RU" sz="2800" b="1" dirty="0" smtClean="0">
              <a:solidFill>
                <a:srgbClr val="00B050"/>
              </a:solidFill>
            </a:endParaRPr>
          </a:p>
          <a:p>
            <a:endParaRPr lang="ru-RU"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0034" y="0"/>
            <a:ext cx="8501122" cy="2868168"/>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oAutofit/>
          </a:bodyPr>
          <a:lstStyle/>
          <a:p>
            <a:pPr eaLnBrk="1" hangingPunct="1">
              <a:defRPr/>
            </a:pPr>
            <a:r>
              <a:rPr lang="ru-RU" sz="8000" i="1" dirty="0" smtClean="0">
                <a:solidFill>
                  <a:srgbClr val="FF0000"/>
                </a:solidFill>
                <a:latin typeface="Times New Roman" pitchFamily="18" charset="0"/>
                <a:cs typeface="Times New Roman" pitchFamily="18" charset="0"/>
              </a:rPr>
              <a:t>Трудовое</a:t>
            </a:r>
            <a:r>
              <a:rPr lang="ru-RU" sz="7200" i="1" dirty="0" smtClean="0">
                <a:solidFill>
                  <a:srgbClr val="FF0000"/>
                </a:solidFill>
                <a:latin typeface="Times New Roman" pitchFamily="18" charset="0"/>
                <a:cs typeface="Times New Roman" pitchFamily="18" charset="0"/>
              </a:rPr>
              <a:t> право</a:t>
            </a:r>
            <a:br>
              <a:rPr lang="ru-RU" sz="7200" i="1" dirty="0" smtClean="0">
                <a:solidFill>
                  <a:srgbClr val="FF0000"/>
                </a:solidFill>
                <a:latin typeface="Times New Roman" pitchFamily="18" charset="0"/>
                <a:cs typeface="Times New Roman" pitchFamily="18" charset="0"/>
              </a:rPr>
            </a:br>
            <a:r>
              <a:rPr lang="ru-RU" sz="3200" i="1" dirty="0" smtClean="0">
                <a:solidFill>
                  <a:srgbClr val="FF0000"/>
                </a:solidFill>
                <a:latin typeface="Times New Roman" pitchFamily="18" charset="0"/>
                <a:cs typeface="Times New Roman" pitchFamily="18" charset="0"/>
              </a:rPr>
              <a:t>1 урок</a:t>
            </a:r>
            <a:endParaRPr lang="ru-RU" sz="7200" i="1" dirty="0" smtClean="0">
              <a:solidFill>
                <a:srgbClr val="FF0000"/>
              </a:solidFill>
              <a:latin typeface="Times New Roman" pitchFamily="18" charset="0"/>
              <a:cs typeface="Times New Roman" pitchFamily="18" charset="0"/>
            </a:endParaRPr>
          </a:p>
        </p:txBody>
      </p:sp>
      <p:pic>
        <p:nvPicPr>
          <p:cNvPr id="3" name="Picture 2" descr="&amp;Pcy;&amp;rcy;&amp;iecy;&amp;dcy;&amp;scy;&amp;tcy;&amp;acy;&amp;vcy;&amp;icy;&amp;tcy;&amp;iecy;&amp;lcy;&amp;icy; &amp;scy;&amp;acy;&amp;mcy;&amp;ycy;&amp;khcy; &amp;vcy;&amp;ocy;&amp;scy;&amp;tcy;&amp;rcy;&amp;iecy;&amp;bcy;&amp;ocy;&amp;vcy;&amp;acy;&amp;ncy;&amp;ncy;&amp;ycy;&amp;khcy; &amp;pcy;&amp;rcy;&amp;ocy;&amp;fcy;&amp;iecy;&amp;scy;&amp;scy;&amp;icy;&amp;jcy; &amp;vcy; &amp;Rcy;&amp;ocy;&amp;scy;&amp;scy;&amp;icy;&amp;icy; &amp;vcy; 2015 &amp;gcy;&amp;ocy;&amp;dcy;&amp;ucy;"/>
          <p:cNvPicPr>
            <a:picLocks noChangeAspect="1" noChangeArrowheads="1"/>
          </p:cNvPicPr>
          <p:nvPr/>
        </p:nvPicPr>
        <p:blipFill>
          <a:blip r:embed="rId2"/>
          <a:srcRect/>
          <a:stretch>
            <a:fillRect/>
          </a:stretch>
        </p:blipFill>
        <p:spPr bwMode="auto">
          <a:xfrm>
            <a:off x="642910" y="2855132"/>
            <a:ext cx="8072494" cy="40028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642918"/>
            <a:ext cx="7572375" cy="1143000"/>
          </a:xfrm>
        </p:spPr>
        <p:txBody>
          <a:bodyPr>
            <a:normAutofit fontScale="90000"/>
          </a:bodyPr>
          <a:lstStyle/>
          <a:p>
            <a:pPr algn="l"/>
            <a:r>
              <a:rPr lang="ru-RU" dirty="0" smtClean="0"/>
              <a:t>                 План урока</a:t>
            </a:r>
            <a:br>
              <a:rPr lang="ru-RU" dirty="0" smtClean="0"/>
            </a:br>
            <a:endParaRPr lang="ru-RU" dirty="0"/>
          </a:p>
        </p:txBody>
      </p:sp>
      <p:sp>
        <p:nvSpPr>
          <p:cNvPr id="3" name="Содержимое 2"/>
          <p:cNvSpPr>
            <a:spLocks noGrp="1"/>
          </p:cNvSpPr>
          <p:nvPr>
            <p:ph idx="1"/>
          </p:nvPr>
        </p:nvSpPr>
        <p:spPr>
          <a:xfrm>
            <a:off x="571472" y="1571612"/>
            <a:ext cx="8229600" cy="4525963"/>
          </a:xfrm>
        </p:spPr>
        <p:txBody>
          <a:bodyPr/>
          <a:lstStyle/>
          <a:p>
            <a:pPr marL="514350" indent="-514350">
              <a:buAutoNum type="arabicPeriod"/>
            </a:pPr>
            <a:r>
              <a:rPr lang="ru-RU" sz="4000" dirty="0" smtClean="0"/>
              <a:t>Понятие.</a:t>
            </a:r>
          </a:p>
          <a:p>
            <a:pPr marL="514350" indent="-514350">
              <a:buAutoNum type="arabicPeriod"/>
            </a:pPr>
            <a:r>
              <a:rPr lang="ru-RU" sz="4000" dirty="0" smtClean="0"/>
              <a:t>Трудовые правоотношения. </a:t>
            </a:r>
          </a:p>
          <a:p>
            <a:pPr>
              <a:buNone/>
            </a:pPr>
            <a:r>
              <a:rPr lang="ru-RU" sz="4000" dirty="0" smtClean="0"/>
              <a:t>3.  Трудовой договор. Работник и работодатель.</a:t>
            </a: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57554" y="1142984"/>
            <a:ext cx="5429288" cy="2168509"/>
          </a:xfrm>
        </p:spPr>
        <p:txBody>
          <a:bodyPr/>
          <a:lstStyle/>
          <a:p>
            <a:pPr algn="ctr">
              <a:buNone/>
            </a:pPr>
            <a:r>
              <a:rPr lang="ru-RU" sz="6600" dirty="0" smtClean="0"/>
              <a:t>Статья 37</a:t>
            </a:r>
            <a:endParaRPr lang="ru-RU" sz="6600" dirty="0"/>
          </a:p>
        </p:txBody>
      </p:sp>
      <p:pic>
        <p:nvPicPr>
          <p:cNvPr id="4" name="Picture 9" descr="http://infra-m.ru/upload/iblock/478/892640.resize1.jpg"/>
          <p:cNvPicPr>
            <a:picLocks noChangeAspect="1" noChangeArrowheads="1"/>
          </p:cNvPicPr>
          <p:nvPr/>
        </p:nvPicPr>
        <p:blipFill>
          <a:blip r:embed="rId2"/>
          <a:srcRect/>
          <a:stretch>
            <a:fillRect/>
          </a:stretch>
        </p:blipFill>
        <p:spPr bwMode="auto">
          <a:xfrm>
            <a:off x="714348" y="571480"/>
            <a:ext cx="2928958" cy="4393436"/>
          </a:xfrm>
          <a:prstGeom prst="rect">
            <a:avLst/>
          </a:prstGeom>
          <a:noFill/>
          <a:ln w="9525">
            <a:solidFill>
              <a:schemeClr val="accent1"/>
            </a:solidFill>
            <a:miter lim="800000"/>
            <a:headEnd/>
            <a:tailEnd/>
          </a:ln>
        </p:spPr>
      </p:pic>
      <p:sp>
        <p:nvSpPr>
          <p:cNvPr id="5" name="TextBox 4"/>
          <p:cNvSpPr txBox="1"/>
          <p:nvPr/>
        </p:nvSpPr>
        <p:spPr>
          <a:xfrm>
            <a:off x="3714744" y="3500438"/>
            <a:ext cx="5143536" cy="1938992"/>
          </a:xfrm>
          <a:prstGeom prst="rect">
            <a:avLst/>
          </a:prstGeom>
          <a:noFill/>
        </p:spPr>
        <p:txBody>
          <a:bodyPr wrap="square" rtlCol="0">
            <a:spAutoFit/>
          </a:bodyPr>
          <a:lstStyle/>
          <a:p>
            <a:r>
              <a:rPr lang="ru-RU" sz="3200" b="1" dirty="0" smtClean="0">
                <a:solidFill>
                  <a:srgbClr val="00B050"/>
                </a:solidFill>
              </a:rPr>
              <a:t>Какие возможности  в сфере труда предоставляет основной закон?</a:t>
            </a:r>
          </a:p>
          <a:p>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5720" y="980728"/>
            <a:ext cx="8501122" cy="5184576"/>
          </a:xfrm>
          <a:ln>
            <a:solidFill>
              <a:srgbClr val="FFFF00"/>
            </a:solidFill>
          </a:ln>
        </p:spPr>
        <p:txBody>
          <a:bodyPr>
            <a:normAutofit lnSpcReduction="10000"/>
          </a:bodyPr>
          <a:lstStyle/>
          <a:p>
            <a:pPr marL="457200" indent="-457200">
              <a:lnSpc>
                <a:spcPct val="115000"/>
              </a:lnSpc>
              <a:spcAft>
                <a:spcPts val="1000"/>
              </a:spcAft>
              <a:buAutoNum type="arabicPeriod"/>
            </a:pPr>
            <a:r>
              <a:rPr lang="ru-RU" sz="2400" i="1" dirty="0" smtClean="0">
                <a:solidFill>
                  <a:srgbClr val="990033"/>
                </a:solidFill>
                <a:ea typeface="Calibri"/>
                <a:cs typeface="Times New Roman"/>
              </a:rPr>
              <a:t>Труд </a:t>
            </a:r>
            <a:r>
              <a:rPr lang="ru-RU" sz="2400" i="1" dirty="0">
                <a:solidFill>
                  <a:srgbClr val="990033"/>
                </a:solidFill>
                <a:ea typeface="Calibri"/>
                <a:cs typeface="Times New Roman"/>
              </a:rPr>
              <a:t>свободен. Каждый имеет право свободно распоряжаться своими способностями к труду, выбирать род деятельности и </a:t>
            </a:r>
            <a:r>
              <a:rPr lang="ru-RU" sz="2400" i="1" dirty="0" smtClean="0">
                <a:solidFill>
                  <a:srgbClr val="990033"/>
                </a:solidFill>
                <a:ea typeface="Calibri"/>
                <a:cs typeface="Times New Roman"/>
              </a:rPr>
              <a:t>профессию.</a:t>
            </a:r>
          </a:p>
          <a:p>
            <a:pPr marL="457200" indent="-457200">
              <a:lnSpc>
                <a:spcPct val="115000"/>
              </a:lnSpc>
              <a:spcAft>
                <a:spcPts val="1000"/>
              </a:spcAft>
              <a:buNone/>
            </a:pPr>
            <a:r>
              <a:rPr lang="ru-RU" sz="2400" i="1" dirty="0" smtClean="0">
                <a:solidFill>
                  <a:srgbClr val="990033"/>
                </a:solidFill>
                <a:ea typeface="Calibri"/>
                <a:cs typeface="Times New Roman"/>
              </a:rPr>
              <a:t>2</a:t>
            </a:r>
            <a:r>
              <a:rPr lang="ru-RU" sz="2400" i="1" dirty="0">
                <a:solidFill>
                  <a:srgbClr val="990033"/>
                </a:solidFill>
                <a:ea typeface="Calibri"/>
                <a:cs typeface="Times New Roman"/>
              </a:rPr>
              <a:t>. Принудительный труд </a:t>
            </a:r>
            <a:r>
              <a:rPr lang="ru-RU" sz="2400" i="1" dirty="0" smtClean="0">
                <a:solidFill>
                  <a:srgbClr val="990033"/>
                </a:solidFill>
                <a:ea typeface="Calibri"/>
                <a:cs typeface="Times New Roman"/>
              </a:rPr>
              <a:t>запрещен.</a:t>
            </a:r>
          </a:p>
          <a:p>
            <a:pPr marL="457200" indent="-457200">
              <a:lnSpc>
                <a:spcPct val="115000"/>
              </a:lnSpc>
              <a:spcAft>
                <a:spcPts val="1000"/>
              </a:spcAft>
              <a:buNone/>
            </a:pPr>
            <a:r>
              <a:rPr lang="ru-RU" sz="2400" i="1" dirty="0" smtClean="0">
                <a:solidFill>
                  <a:srgbClr val="990033"/>
                </a:solidFill>
                <a:ea typeface="Calibri"/>
                <a:cs typeface="Times New Roman"/>
              </a:rPr>
              <a:t>3</a:t>
            </a:r>
            <a:r>
              <a:rPr lang="ru-RU" sz="2400" i="1" dirty="0">
                <a:solidFill>
                  <a:srgbClr val="990033"/>
                </a:solidFill>
                <a:ea typeface="Calibri"/>
                <a:cs typeface="Times New Roman"/>
              </a:rPr>
              <a:t>. Каждый имеет право на труд в условиях, отвечающих требованиям безопасности и гигиены, на вознаграждение за труд без какой бы то ни было дискриминации и не ниже установленного федеральным законом минимального размера оплаты труда, а также право на защиту от безработицы.</a:t>
            </a:r>
          </a:p>
          <a:p>
            <a:endParaRPr lang="ru-RU" dirty="0"/>
          </a:p>
        </p:txBody>
      </p:sp>
      <p:sp>
        <p:nvSpPr>
          <p:cNvPr id="2" name="Заголовок 1"/>
          <p:cNvSpPr>
            <a:spLocks noGrp="1"/>
          </p:cNvSpPr>
          <p:nvPr>
            <p:ph type="title"/>
          </p:nvPr>
        </p:nvSpPr>
        <p:spPr>
          <a:xfrm>
            <a:off x="785786" y="0"/>
            <a:ext cx="7572375" cy="1143000"/>
          </a:xfrm>
        </p:spPr>
        <p:txBody>
          <a:bodyPr/>
          <a:lstStyle/>
          <a:p>
            <a:r>
              <a:rPr lang="ru-RU" b="1" i="1" dirty="0" smtClean="0">
                <a:solidFill>
                  <a:srgbClr val="00FF00"/>
                </a:solidFill>
              </a:rPr>
              <a:t>Статья 37</a:t>
            </a:r>
            <a:endParaRPr lang="ru-RU" b="1" i="1" dirty="0">
              <a:solidFill>
                <a:srgbClr val="00FF00"/>
              </a:solidFill>
            </a:endParaRPr>
          </a:p>
        </p:txBody>
      </p:sp>
    </p:spTree>
    <p:extLst>
      <p:ext uri="{BB962C8B-B14F-4D97-AF65-F5344CB8AC3E}">
        <p14:creationId xmlns:p14="http://schemas.microsoft.com/office/powerpoint/2010/main" xmlns="" val="297985896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0" y="357166"/>
            <a:ext cx="9144000" cy="6123080"/>
          </a:xfrm>
        </p:spPr>
        <p:txBody>
          <a:bodyPr/>
          <a:lstStyle/>
          <a:p>
            <a:pPr algn="ctr" eaLnBrk="1" hangingPunct="1">
              <a:buFont typeface="Wingdings" pitchFamily="2" charset="2"/>
              <a:buNone/>
            </a:pPr>
            <a:r>
              <a:rPr lang="ru-RU" sz="3600" b="1" dirty="0" smtClean="0">
                <a:solidFill>
                  <a:srgbClr val="FF0000"/>
                </a:solidFill>
              </a:rPr>
              <a:t>   </a:t>
            </a:r>
            <a:r>
              <a:rPr lang="ru-RU" sz="11500" b="1" dirty="0" smtClean="0">
                <a:solidFill>
                  <a:srgbClr val="FF0000"/>
                </a:solidFill>
              </a:rPr>
              <a:t>Трудовое право </a:t>
            </a:r>
          </a:p>
          <a:p>
            <a:pPr algn="ctr" eaLnBrk="1" hangingPunct="1">
              <a:buFont typeface="Wingdings" pitchFamily="2" charset="2"/>
              <a:buNone/>
            </a:pPr>
            <a:r>
              <a:rPr lang="ru-RU" sz="11500" b="1" dirty="0" smtClean="0">
                <a:solidFill>
                  <a:srgbClr val="FF0000"/>
                </a:solidFill>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0" y="357166"/>
            <a:ext cx="9144000" cy="6123080"/>
          </a:xfrm>
        </p:spPr>
        <p:txBody>
          <a:bodyPr/>
          <a:lstStyle/>
          <a:p>
            <a:pPr algn="ctr" eaLnBrk="1" hangingPunct="1">
              <a:buFont typeface="Wingdings" pitchFamily="2" charset="2"/>
              <a:buNone/>
            </a:pPr>
            <a:r>
              <a:rPr lang="ru-RU" sz="3600" b="1" dirty="0" smtClean="0">
                <a:solidFill>
                  <a:srgbClr val="FF0000"/>
                </a:solidFill>
              </a:rPr>
              <a:t>   </a:t>
            </a:r>
            <a:r>
              <a:rPr lang="ru-RU" sz="6000" b="1" dirty="0" smtClean="0">
                <a:solidFill>
                  <a:srgbClr val="FF0000"/>
                </a:solidFill>
              </a:rPr>
              <a:t>Трудовое право – </a:t>
            </a:r>
          </a:p>
          <a:p>
            <a:pPr algn="ctr" eaLnBrk="1" hangingPunct="1">
              <a:buFont typeface="Wingdings" pitchFamily="2" charset="2"/>
              <a:buNone/>
            </a:pPr>
            <a:r>
              <a:rPr lang="ru-RU" sz="6000" b="1" dirty="0" smtClean="0">
                <a:solidFill>
                  <a:srgbClr val="FF0000"/>
                </a:solidFill>
              </a:rPr>
              <a:t>   это отрасль права, которая регулирует отношения в сфере наемного труда.</a:t>
            </a:r>
            <a:endParaRPr lang="ru-RU" sz="6600" b="1" dirty="0" smtClean="0">
              <a:solidFill>
                <a:srgbClr val="FF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1928794" y="428604"/>
            <a:ext cx="6929454" cy="156966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4800" b="1" cap="none" spc="0" dirty="0" smtClean="0">
                <a:ln/>
                <a:solidFill>
                  <a:srgbClr val="FF0000"/>
                </a:solidFill>
                <a:effectLst/>
                <a:latin typeface="Times New Roman" pitchFamily="18" charset="0"/>
                <a:cs typeface="Times New Roman" pitchFamily="18" charset="0"/>
              </a:rPr>
              <a:t>Источники трудового права</a:t>
            </a:r>
            <a:endParaRPr lang="ru-RU" sz="4800" b="1" cap="none" spc="0" dirty="0">
              <a:ln/>
              <a:solidFill>
                <a:srgbClr val="FF0000"/>
              </a:solidFill>
              <a:effectLst/>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xmlns="" val="458938942"/>
              </p:ext>
            </p:extLst>
          </p:nvPr>
        </p:nvGraphicFramePr>
        <p:xfrm>
          <a:off x="292940" y="2132856"/>
          <a:ext cx="842493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9" descr="http://infra-m.ru/upload/iblock/478/892640.resize1.jpg"/>
          <p:cNvPicPr>
            <a:picLocks noChangeAspect="1" noChangeArrowheads="1"/>
          </p:cNvPicPr>
          <p:nvPr/>
        </p:nvPicPr>
        <p:blipFill>
          <a:blip r:embed="rId8"/>
          <a:srcRect/>
          <a:stretch>
            <a:fillRect/>
          </a:stretch>
        </p:blipFill>
        <p:spPr bwMode="auto">
          <a:xfrm>
            <a:off x="214282" y="0"/>
            <a:ext cx="1714480" cy="2571721"/>
          </a:xfrm>
          <a:prstGeom prst="rect">
            <a:avLst/>
          </a:prstGeom>
          <a:noFill/>
          <a:ln w="9525">
            <a:solidFill>
              <a:schemeClr val="accent1"/>
            </a:solidFill>
            <a:miter lim="800000"/>
            <a:headEnd/>
            <a:tailEnd/>
          </a:ln>
        </p:spPr>
      </p:pic>
      <p:pic>
        <p:nvPicPr>
          <p:cNvPr id="7" name="Picture 2" descr="http://sovetclub.ru/tim/fdd457ff8b21c4d718948cef308fade3.jpg"/>
          <p:cNvPicPr>
            <a:picLocks noChangeAspect="1" noChangeArrowheads="1"/>
          </p:cNvPicPr>
          <p:nvPr/>
        </p:nvPicPr>
        <p:blipFill>
          <a:blip r:embed="rId9" cstate="print"/>
          <a:srcRect l="20985" r="20842"/>
          <a:stretch>
            <a:fillRect/>
          </a:stretch>
        </p:blipFill>
        <p:spPr bwMode="auto">
          <a:xfrm>
            <a:off x="6858016" y="1785926"/>
            <a:ext cx="2036101" cy="2786082"/>
          </a:xfrm>
          <a:prstGeom prst="rect">
            <a:avLst/>
          </a:prstGeom>
          <a:noFill/>
          <a:ln w="9525">
            <a:noFill/>
            <a:miter lim="800000"/>
            <a:headEnd/>
            <a:tailEnd/>
          </a:ln>
        </p:spPr>
      </p:pic>
    </p:spTree>
    <p:extLst>
      <p:ext uri="{BB962C8B-B14F-4D97-AF65-F5344CB8AC3E}">
        <p14:creationId xmlns:p14="http://schemas.microsoft.com/office/powerpoint/2010/main" xmlns="" val="1753300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Презентация c кнопками">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ЛИСТ НА КНОПКАХ</Template>
  <TotalTime>701</TotalTime>
  <Words>555</Words>
  <Application>Microsoft Office PowerPoint</Application>
  <PresentationFormat>Экран (4:3)</PresentationFormat>
  <Paragraphs>58</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Презентация c кнопками</vt:lpstr>
      <vt:lpstr>Слайд 1</vt:lpstr>
      <vt:lpstr>   </vt:lpstr>
      <vt:lpstr>Трудовое право 1 урок</vt:lpstr>
      <vt:lpstr>                 План урока </vt:lpstr>
      <vt:lpstr>Слайд 5</vt:lpstr>
      <vt:lpstr>Статья 37</vt:lpstr>
      <vt:lpstr>Слайд 7</vt:lpstr>
      <vt:lpstr>Слайд 8</vt:lpstr>
      <vt:lpstr>Слайд 9</vt:lpstr>
      <vt:lpstr>Слайд 10</vt:lpstr>
      <vt:lpstr>Слайд 11</vt:lpstr>
      <vt:lpstr>Слайд 12</vt:lpstr>
      <vt:lpstr>Слайд 13</vt:lpstr>
      <vt:lpstr>Работа с источником</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«Трудовое право»</dc:title>
  <dc:creator>Admin</dc:creator>
  <cp:lastModifiedBy>1</cp:lastModifiedBy>
  <cp:revision>69</cp:revision>
  <dcterms:created xsi:type="dcterms:W3CDTF">2015-04-06T05:02:24Z</dcterms:created>
  <dcterms:modified xsi:type="dcterms:W3CDTF">2023-06-22T09:42:44Z</dcterms:modified>
</cp:coreProperties>
</file>