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1" r:id="rId22"/>
    <p:sldId id="277" r:id="rId23"/>
    <p:sldId id="278" r:id="rId24"/>
    <p:sldId id="279" r:id="rId25"/>
    <p:sldId id="280" r:id="rId26"/>
    <p:sldId id="25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23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23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5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70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76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1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1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1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3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3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1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13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BD6CA-A016-4155-A447-FAD9310978A1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0DB2A-67CF-4844-80B0-3C9F9FDFD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0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etafi.com/mebel/parta/kak-pravilno-sidet-za-partoj/" TargetMode="External"/><Relationship Id="rId7" Type="http://schemas.openxmlformats.org/officeDocument/2006/relationships/hyperlink" Target="https://triptonkosti.ru/4-kartinki/smajliki-svetofor-kartinki-dlya-raspechatki.html" TargetMode="External"/><Relationship Id="rId2" Type="http://schemas.openxmlformats.org/officeDocument/2006/relationships/hyperlink" Target="https://templates.petr-panda.ru/40-fonov-dlja-shkolnikov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pd.yaroslavl.ru/shdo/mod/book/view.php?id=17848" TargetMode="External"/><Relationship Id="rId5" Type="http://schemas.openxmlformats.org/officeDocument/2006/relationships/hyperlink" Target="https://ru.pngtree.com/freepng/pencil-clipart-free-vector-and-png_7266416.html" TargetMode="External"/><Relationship Id="rId4" Type="http://schemas.openxmlformats.org/officeDocument/2006/relationships/hyperlink" Target="https://ru.freepik.com/free-vector/brown-horse-cartoon-isolated_53273959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latin typeface="Monotype Corsiva" panose="03010101010201010101" pitchFamily="66" charset="0"/>
              </a:rPr>
              <a:t>Математика 3 класс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Выполнила: учитель начальных классов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Осина Екатерина Сергеевна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Стороны прямоугольника 5 и 8 см. Найдите площадь прямоугольника.</a:t>
            </a:r>
            <a:endParaRPr lang="ru-RU" sz="4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107021" y="4545139"/>
            <a:ext cx="7617806" cy="2460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 smtClean="0"/>
              <a:t>Решение</a:t>
            </a:r>
          </a:p>
          <a:p>
            <a:pPr marL="914400" indent="-914400" algn="ctr">
              <a:buFont typeface="Arial" panose="020B0604020202020204" pitchFamily="34" charset="0"/>
              <a:buAutoNum type="arabicParenR"/>
            </a:pPr>
            <a:r>
              <a:rPr lang="ru-RU" sz="4800" dirty="0" smtClean="0"/>
              <a:t>5*8 = 40 (см) – площадь прямоугольника</a:t>
            </a:r>
          </a:p>
          <a:p>
            <a:pPr marL="0" indent="0" algn="ctr">
              <a:buNone/>
            </a:pPr>
            <a:r>
              <a:rPr lang="ru-RU" sz="4800" dirty="0" smtClean="0"/>
              <a:t>Ответ: 40 см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50663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Булка хлеба стоит 20 рублей. Сколько стоит половина булки?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7" b="94428" l="4888" r="9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32" y="2461518"/>
            <a:ext cx="4907925" cy="49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Булка хлеба стоит 20 рублей. Сколько стоит половина булки?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7" b="94428" l="4888" r="9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32" y="2461518"/>
            <a:ext cx="4907925" cy="490792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04784" y="4390153"/>
            <a:ext cx="7617806" cy="2460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 smtClean="0"/>
              <a:t>Решение</a:t>
            </a:r>
          </a:p>
          <a:p>
            <a:pPr marL="914400" indent="-914400" algn="ctr">
              <a:buFont typeface="Arial" panose="020B0604020202020204" pitchFamily="34" charset="0"/>
              <a:buAutoNum type="arabicParenR"/>
            </a:pPr>
            <a:r>
              <a:rPr lang="ru-RU" sz="4800" dirty="0" smtClean="0"/>
              <a:t>20:2 = 10 (</a:t>
            </a:r>
            <a:r>
              <a:rPr lang="ru-RU" sz="4800" dirty="0" err="1" smtClean="0"/>
              <a:t>руб</a:t>
            </a:r>
            <a:r>
              <a:rPr lang="ru-RU" sz="4800" dirty="0" smtClean="0"/>
              <a:t>) – стоимость половины</a:t>
            </a:r>
          </a:p>
          <a:p>
            <a:pPr marL="0" indent="0" algn="ctr">
              <a:buNone/>
            </a:pPr>
            <a:r>
              <a:rPr lang="ru-RU" sz="4800" dirty="0" smtClean="0"/>
              <a:t>Ответ: 10 </a:t>
            </a:r>
            <a:r>
              <a:rPr lang="ru-RU" sz="4800" dirty="0" err="1" smtClean="0"/>
              <a:t>руб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7135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примеры и расшифруйте слово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1690688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60:10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2619535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42*1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7400" y="3548382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17:17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4477229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40:5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13120" y="1690688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6*7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13120" y="2619535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90*0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13120" y="3548382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7*8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13120" y="4477229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45:45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48800" y="1339692"/>
            <a:ext cx="1371600" cy="793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42=А</a:t>
            </a:r>
            <a:endParaRPr lang="ru-RU" sz="3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448800" y="2251554"/>
            <a:ext cx="1371600" cy="793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4=Д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448800" y="3167461"/>
            <a:ext cx="1371600" cy="793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56=И</a:t>
            </a:r>
            <a:endParaRPr lang="ru-RU" sz="3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433560" y="4083368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6=М</a:t>
            </a:r>
            <a:endParaRPr lang="ru-RU" sz="3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448800" y="4995230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1=Н</a:t>
            </a:r>
            <a:endParaRPr lang="ru-RU" sz="3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433560" y="5915182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0=Р</a:t>
            </a:r>
            <a:endParaRPr lang="ru-RU" sz="3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448800" y="1337670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42=А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448800" y="2249532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4=Д</a:t>
            </a:r>
            <a:endParaRPr lang="ru-RU" sz="3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448800" y="3165439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56=И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6815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примеры и расшифруйте слово. Проверка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1690688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60:10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2619535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42*1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7400" y="3548382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17:17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4477229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40:5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13120" y="1690688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6*7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13120" y="2619535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90*0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13120" y="3548382"/>
            <a:ext cx="1356360" cy="7934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7*8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13120" y="4477229"/>
            <a:ext cx="1356360" cy="793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45:45</a:t>
            </a:r>
            <a:endParaRPr lang="ru-RU" sz="3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51860" y="1690688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6=М</a:t>
            </a:r>
            <a:endParaRPr lang="ru-RU" sz="3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51860" y="3548382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1=Н</a:t>
            </a:r>
            <a:endParaRPr lang="ru-RU" sz="3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353300" y="2619535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0=Р</a:t>
            </a:r>
            <a:endParaRPr lang="ru-RU" sz="3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451860" y="2646248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42=А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51860" y="4477229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4=Д</a:t>
            </a:r>
            <a:endParaRPr lang="ru-RU" sz="3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353300" y="3531635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56=И</a:t>
            </a:r>
            <a:endParaRPr lang="ru-RU" sz="3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322820" y="1690688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42=А</a:t>
            </a:r>
            <a:endParaRPr lang="ru-RU" sz="3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353300" y="4477229"/>
            <a:ext cx="137160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1=Н</a:t>
            </a:r>
            <a:endParaRPr lang="ru-RU" sz="3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370070" y="5786600"/>
            <a:ext cx="4118610" cy="7934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МАНДАРИН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2947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98436" l="18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5760720" cy="576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914400"/>
            <a:ext cx="537972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447800"/>
            <a:ext cx="5516880" cy="5516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0" b="98242" l="0" r="97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17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Тема урока: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7945"/>
            <a:ext cx="10515600" cy="978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Доли</a:t>
            </a:r>
            <a:endParaRPr lang="ru-RU" sz="5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019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Цель урока: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3006167"/>
            <a:ext cx="10515600" cy="1335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400" dirty="0" smtClean="0"/>
              <a:t>Узнать, как образуются, называются и записываются доли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7889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124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ВОПРОСЫ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111240" cy="4351338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sz="3600" dirty="0" smtClean="0"/>
              <a:t>На сколько равных частей разрезали яблоко?</a:t>
            </a:r>
          </a:p>
          <a:p>
            <a:pPr marL="514350" indent="-514350">
              <a:buAutoNum type="arabicParenR"/>
            </a:pPr>
            <a:r>
              <a:rPr lang="ru-RU" sz="3600" dirty="0" smtClean="0"/>
              <a:t>Как по другому можно назвать половину яблока?</a:t>
            </a:r>
          </a:p>
          <a:p>
            <a:pPr marL="514350" indent="-514350">
              <a:buAutoNum type="arabicParenR"/>
            </a:pPr>
            <a:r>
              <a:rPr lang="ru-RU" sz="3600" dirty="0" smtClean="0"/>
              <a:t>Что больше одна вторая для яблока или одна четвертая?</a:t>
            </a:r>
            <a:endParaRPr lang="ru-RU" sz="3600" dirty="0"/>
          </a:p>
        </p:txBody>
      </p:sp>
      <p:pic>
        <p:nvPicPr>
          <p:cNvPr id="1026" name="Picture 2" descr="https://sun9-22.userapi.com/impf/5uSpRwV03IjighYFF05sTV1ckT15epNbAL93XA/04DUWl2G5zo.jpg?size=488x1080&amp;quality=95&amp;sign=7f00bf245eb0932e53e71285f4d1f56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8104" r="5970" b="19221"/>
          <a:stretch/>
        </p:blipFill>
        <p:spPr bwMode="auto">
          <a:xfrm>
            <a:off x="7061309" y="0"/>
            <a:ext cx="5130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0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059680" y="624840"/>
                <a:ext cx="1935480" cy="57332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99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9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99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199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80" y="624840"/>
                <a:ext cx="1935480" cy="57332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трелка вправо 5"/>
          <p:cNvSpPr/>
          <p:nvPr/>
        </p:nvSpPr>
        <p:spPr>
          <a:xfrm rot="10800000">
            <a:off x="6766560" y="3445738"/>
            <a:ext cx="1539240" cy="8686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10600" y="3307080"/>
            <a:ext cx="2682240" cy="10073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Дробная черта</a:t>
            </a:r>
            <a:endParaRPr lang="ru-RU" sz="28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520440" y="5076418"/>
            <a:ext cx="1539240" cy="8686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3880" y="5007088"/>
            <a:ext cx="2682240" cy="122607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На сколько частей разделили</a:t>
            </a:r>
            <a:endParaRPr lang="ru-RU" sz="2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8200" y="1395958"/>
            <a:ext cx="2682240" cy="10073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Сколько частей взяли</a:t>
            </a:r>
            <a:endParaRPr lang="ru-RU" sz="280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741420" y="1534616"/>
            <a:ext cx="1539240" cy="8686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1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Правильная посадка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941988"/>
            <a:ext cx="5695950" cy="4746625"/>
          </a:xfrm>
        </p:spPr>
      </p:pic>
    </p:spTree>
    <p:extLst>
      <p:ext uri="{BB962C8B-B14F-4D97-AF65-F5344CB8AC3E}">
        <p14:creationId xmlns:p14="http://schemas.microsoft.com/office/powerpoint/2010/main" val="38772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2.userapi.com/impf/5uSpRwV03IjighYFF05sTV1ckT15epNbAL93XA/04DUWl2G5zo.jpg?size=488x1080&amp;quality=95&amp;sign=7f00bf245eb0932e53e71285f4d1f56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46317" r="5970" b="40589"/>
          <a:stretch/>
        </p:blipFill>
        <p:spPr bwMode="auto">
          <a:xfrm>
            <a:off x="846488" y="903919"/>
            <a:ext cx="9080215" cy="301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88071" y="241138"/>
            <a:ext cx="61112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Учебник: с.92 №1 (1)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292872" y="4042784"/>
                <a:ext cx="2395005" cy="2544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88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8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8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sz="8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8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872" y="4042784"/>
                <a:ext cx="2395005" cy="2544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618494" y="4042784"/>
                <a:ext cx="2395005" cy="2544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88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8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8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ru-RU" sz="8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494" y="4042784"/>
                <a:ext cx="2395005" cy="2544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2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72.userapi.com/c852020/v852020802/1494d0/GN8mqMx9p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-38101"/>
            <a:ext cx="97536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2.userapi.com/impf/5uSpRwV03IjighYFF05sTV1ckT15epNbAL93XA/04DUWl2G5zo.jpg?size=488x1080&amp;quality=95&amp;sign=7f00bf245eb0932e53e71285f4d1f56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59230" r="6343" b="22429"/>
          <a:stretch/>
        </p:blipFill>
        <p:spPr bwMode="auto">
          <a:xfrm>
            <a:off x="214016" y="903919"/>
            <a:ext cx="8808956" cy="42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88071" y="241138"/>
            <a:ext cx="61112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Учебник: с.92 №2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727433" y="4937453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433" y="4937453"/>
                <a:ext cx="2395005" cy="1734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053055" y="4937453"/>
                <a:ext cx="2395005" cy="1728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055" y="4937453"/>
                <a:ext cx="2395005" cy="17286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240850" y="4960720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850" y="4960720"/>
                <a:ext cx="2395005" cy="17346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538013" y="4943480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013" y="4943480"/>
                <a:ext cx="2395005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588071" y="241138"/>
            <a:ext cx="61112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Учебник: с.92 №2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420181" y="2072267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81" y="2072267"/>
                <a:ext cx="2395005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184968" y="2024330"/>
                <a:ext cx="2395005" cy="1728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968" y="2024330"/>
                <a:ext cx="2395005" cy="17286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230389" y="2072267"/>
                <a:ext cx="2715363" cy="1746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80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8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80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ru-RU" sz="80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ru-RU" sz="8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8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8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8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389" y="2072267"/>
                <a:ext cx="2715363" cy="17460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90894" y="4214200"/>
                <a:ext cx="2395005" cy="1728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6000" b="0" i="0" smtClean="0">
                          <a:latin typeface="Cambria Math" panose="02040503050406030204" pitchFamily="18" charset="0"/>
                        </a:rPr>
                        <m:t>?</m:t>
                      </m:r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894" y="4214200"/>
                <a:ext cx="2395005" cy="17286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Заголовок 1"/>
          <p:cNvSpPr txBox="1">
            <a:spLocks/>
          </p:cNvSpPr>
          <p:nvPr/>
        </p:nvSpPr>
        <p:spPr>
          <a:xfrm>
            <a:off x="-1207577" y="6987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Сравни(</a:t>
            </a:r>
            <a:r>
              <a:rPr lang="en-US" dirty="0" smtClean="0">
                <a:latin typeface="Monotype Corsiva" panose="03010101010201010101" pitchFamily="66" charset="0"/>
              </a:rPr>
              <a:t>&gt;,&lt;,=</a:t>
            </a:r>
            <a:r>
              <a:rPr lang="ru-RU" dirty="0" smtClean="0">
                <a:latin typeface="Monotype Corsiva" panose="03010101010201010101" pitchFamily="66" charset="0"/>
              </a:rPr>
              <a:t>):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202341" y="4155148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341" y="4155148"/>
                <a:ext cx="2395005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0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588071" y="241138"/>
            <a:ext cx="61112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Учебник: с.92 №2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420181" y="2072267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81" y="2072267"/>
                <a:ext cx="2395005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318151" y="2024330"/>
                <a:ext cx="2395005" cy="1728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151" y="2024330"/>
                <a:ext cx="2395005" cy="17286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230389" y="2072267"/>
                <a:ext cx="2715363" cy="1746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80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8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80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80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ru-RU" sz="8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8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8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8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389" y="2072267"/>
                <a:ext cx="2715363" cy="17460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90894" y="4214200"/>
                <a:ext cx="2395005" cy="1728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894" y="4214200"/>
                <a:ext cx="2395005" cy="17286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Заголовок 1"/>
          <p:cNvSpPr txBox="1">
            <a:spLocks/>
          </p:cNvSpPr>
          <p:nvPr/>
        </p:nvSpPr>
        <p:spPr>
          <a:xfrm>
            <a:off x="-1207577" y="6987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Сравни(</a:t>
            </a:r>
            <a:r>
              <a:rPr lang="en-US" dirty="0" smtClean="0">
                <a:latin typeface="Monotype Corsiva" panose="03010101010201010101" pitchFamily="66" charset="0"/>
              </a:rPr>
              <a:t>&gt;,&lt;,=</a:t>
            </a:r>
            <a:r>
              <a:rPr lang="ru-RU" dirty="0" smtClean="0">
                <a:latin typeface="Monotype Corsiva" panose="03010101010201010101" pitchFamily="66" charset="0"/>
              </a:rPr>
              <a:t>).Проверка</a:t>
            </a:r>
            <a:endParaRPr lang="ru-RU" dirty="0"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105405" y="4203696"/>
                <a:ext cx="2395005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05" y="4203696"/>
                <a:ext cx="2395005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1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Рефлексия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cdn1.coreapp.ai/uploads/image/160667501812888346815fc3ea4a72998-dTr6EXG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270" y1="19294" x2="27790" y2="20398"/>
                        <a14:foregroundMark x1="43245" y1="9359" x2="52652" y2="24262"/>
                        <a14:foregroundMark x1="41589" y1="15983" x2="56515" y2="15431"/>
                        <a14:foregroundMark x1="43245" y1="43605" x2="44348" y2="51332"/>
                        <a14:foregroundMark x1="42333" y1="12959" x2="42981" y2="18479"/>
                        <a14:foregroundMark x1="43629" y1="70602" x2="50804" y2="87521"/>
                        <a14:foregroundMark x1="67411" y1="77754" x2="70986" y2="91097"/>
                        <a14:foregroundMark x1="41349" y1="76770" x2="55364" y2="76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3" y="1027906"/>
            <a:ext cx="5689417" cy="56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6723" y="1725857"/>
            <a:ext cx="5627077" cy="7359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ничего не понял. Было трудно</a:t>
            </a: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4167554" y="1690688"/>
            <a:ext cx="1213338" cy="8063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26723" y="1702534"/>
            <a:ext cx="5627077" cy="7359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ничего не понял. Было трудно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4167554" y="1667365"/>
            <a:ext cx="1213338" cy="8063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26723" y="3424240"/>
            <a:ext cx="5627077" cy="7359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Понял. Но остались вопросы</a:t>
            </a: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4167554" y="3389071"/>
            <a:ext cx="1213338" cy="80632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26723" y="5192961"/>
            <a:ext cx="5627077" cy="7359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все понял. Было легко</a:t>
            </a:r>
            <a:endParaRPr lang="ru-RU" dirty="0"/>
          </a:p>
        </p:txBody>
      </p:sp>
      <p:sp>
        <p:nvSpPr>
          <p:cNvPr id="14" name="Стрелка влево 13"/>
          <p:cNvSpPr/>
          <p:nvPr/>
        </p:nvSpPr>
        <p:spPr>
          <a:xfrm>
            <a:off x="4167554" y="5157792"/>
            <a:ext cx="1213338" cy="80632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9368" y="501445"/>
            <a:ext cx="9807677" cy="55748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Используемые источники</a:t>
            </a:r>
          </a:p>
          <a:p>
            <a:pPr marL="342900" indent="-342900" algn="ctr">
              <a:buAutoNum type="arabicPeriod"/>
            </a:pPr>
            <a:r>
              <a:rPr lang="ru-RU" dirty="0" smtClean="0"/>
              <a:t>Фон презентации - </a:t>
            </a:r>
            <a:r>
              <a:rPr lang="en-US" dirty="0" smtClean="0">
                <a:hlinkClick r:id="rId2"/>
              </a:rPr>
              <a:t>https://templates.petr-panda.ru/40-fonov-dlja-shkolnikov/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Плакат правильная посадка - </a:t>
            </a:r>
            <a:r>
              <a:rPr lang="en-US" dirty="0" smtClean="0">
                <a:hlinkClick r:id="rId3"/>
              </a:rPr>
              <a:t>https://setafi.com/mebel/parta/kak-pravilno-sidet-za-partoj/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Изображение лошади - </a:t>
            </a:r>
            <a:r>
              <a:rPr lang="en-US" dirty="0" smtClean="0">
                <a:hlinkClick r:id="rId4"/>
              </a:rPr>
              <a:t>https://ru.freepik.com/free-vector/brown-horse-cartoon-isolated_53273959.htm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Изображение карандаша - </a:t>
            </a:r>
            <a:r>
              <a:rPr lang="ru-RU" dirty="0" smtClean="0">
                <a:hlinkClick r:id="rId5"/>
              </a:rPr>
              <a:t>https://ru.pngtree.com/freepng/pencil-clipart-free-vector-and-png_7266416.html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Тренажер «Гимнастика для глаз» - </a:t>
            </a:r>
            <a:r>
              <a:rPr lang="en-US" dirty="0" smtClean="0">
                <a:hlinkClick r:id="rId6"/>
              </a:rPr>
              <a:t>http://cpd.yaroslavl.ru/shdo/mod/book/view.php?id=17848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Смайлики - </a:t>
            </a:r>
            <a:r>
              <a:rPr lang="en-US" dirty="0" smtClean="0">
                <a:hlinkClick r:id="rId7"/>
              </a:rPr>
              <a:t>https://triptonkosti.ru/4-kartinki/smajliki-svetofor-kartinki-dlya-raspechatki.html</a:t>
            </a:r>
            <a:endParaRPr lang="ru-RU" dirty="0" smtClean="0"/>
          </a:p>
          <a:p>
            <a:pPr marL="342900" indent="-342900" algn="ctr">
              <a:buAutoNum type="arabicPeriod"/>
            </a:pPr>
            <a:r>
              <a:rPr lang="ru-RU" dirty="0" smtClean="0"/>
              <a:t>Остальные картинки взяты из сети Интернет</a:t>
            </a:r>
          </a:p>
          <a:p>
            <a:pPr marL="342900" indent="-342900" algn="ctr">
              <a:buAutoNum type="arabicPeriod"/>
            </a:pPr>
            <a:endParaRPr lang="ru-RU" dirty="0" smtClean="0"/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2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Посчитайте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40" y="1993264"/>
            <a:ext cx="2209800" cy="327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6*3 =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5</a:t>
            </a:r>
            <a:r>
              <a:rPr lang="ru-RU" sz="4800" dirty="0" smtClean="0"/>
              <a:t>*6 =</a:t>
            </a:r>
          </a:p>
          <a:p>
            <a:pPr marL="0" indent="0">
              <a:buNone/>
            </a:pPr>
            <a:r>
              <a:rPr lang="ru-RU" sz="4800" dirty="0"/>
              <a:t>7</a:t>
            </a:r>
            <a:r>
              <a:rPr lang="ru-RU" sz="4800" dirty="0" smtClean="0"/>
              <a:t>*7 =</a:t>
            </a:r>
          </a:p>
          <a:p>
            <a:pPr marL="0" indent="0">
              <a:buNone/>
            </a:pPr>
            <a:r>
              <a:rPr lang="ru-RU" sz="4800" dirty="0"/>
              <a:t>4</a:t>
            </a:r>
            <a:r>
              <a:rPr lang="ru-RU" sz="4800" dirty="0" smtClean="0"/>
              <a:t>*5 =</a:t>
            </a:r>
            <a:endParaRPr lang="ru-RU" sz="4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286000" y="1993265"/>
            <a:ext cx="2209800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2*4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4*6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2*7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3*5 =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0805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Посчитайте. Проверка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40" y="1993264"/>
            <a:ext cx="2636520" cy="3615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6*3 =18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5</a:t>
            </a:r>
            <a:r>
              <a:rPr lang="ru-RU" sz="4800" dirty="0" smtClean="0"/>
              <a:t>*6 =30</a:t>
            </a:r>
          </a:p>
          <a:p>
            <a:pPr marL="0" indent="0">
              <a:buNone/>
            </a:pPr>
            <a:r>
              <a:rPr lang="ru-RU" sz="4800" dirty="0"/>
              <a:t>7</a:t>
            </a:r>
            <a:r>
              <a:rPr lang="ru-RU" sz="4800" dirty="0" smtClean="0"/>
              <a:t>*7 =49</a:t>
            </a:r>
          </a:p>
          <a:p>
            <a:pPr marL="0" indent="0">
              <a:buNone/>
            </a:pPr>
            <a:r>
              <a:rPr lang="ru-RU" sz="4800" dirty="0"/>
              <a:t>4</a:t>
            </a:r>
            <a:r>
              <a:rPr lang="ru-RU" sz="4800" dirty="0" smtClean="0"/>
              <a:t>*5 =20</a:t>
            </a:r>
            <a:endParaRPr lang="ru-RU" sz="4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286000" y="1993265"/>
            <a:ext cx="2377440" cy="3477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2*4 =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4*6 =24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2*7 =14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/>
              <a:t>3*5 =15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9073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Лошадь рысью проходит за 1 час – 13 км. Сколько она пройдет за 3 часа?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492"/>
            <a:ext cx="378296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Лошадь рысью проходит за 1 час – 13 км. Сколько она пройдет за 3 часа?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492"/>
            <a:ext cx="3782965" cy="39624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107021" y="4545139"/>
            <a:ext cx="6452978" cy="2460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 smtClean="0"/>
              <a:t>Решение</a:t>
            </a:r>
          </a:p>
          <a:p>
            <a:pPr marL="914400" indent="-914400" algn="ctr">
              <a:buFont typeface="Arial" panose="020B0604020202020204" pitchFamily="34" charset="0"/>
              <a:buAutoNum type="arabicParenR"/>
            </a:pPr>
            <a:r>
              <a:rPr lang="ru-RU" sz="4800" dirty="0" smtClean="0"/>
              <a:t>13*3 = 39 (км) – пройдет за 3 часа</a:t>
            </a:r>
          </a:p>
          <a:p>
            <a:pPr marL="0" indent="0" algn="ctr">
              <a:buNone/>
            </a:pPr>
            <a:r>
              <a:rPr lang="ru-RU" sz="4800" dirty="0" smtClean="0"/>
              <a:t>Ответ: 39 км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266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Карандаш стоит 2 рубля. Сколько стоит 30 таких карандашей?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" y="2880360"/>
            <a:ext cx="429768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5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Карандаш стоит 2 рубля. Сколько стоит 30 таких карандашей?</a:t>
            </a:r>
            <a:endParaRPr lang="ru-RU" sz="4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107021" y="4545139"/>
            <a:ext cx="6452978" cy="2460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 smtClean="0"/>
              <a:t>Решение</a:t>
            </a:r>
          </a:p>
          <a:p>
            <a:pPr marL="914400" indent="-914400" algn="ctr">
              <a:buFont typeface="Arial" panose="020B0604020202020204" pitchFamily="34" charset="0"/>
              <a:buAutoNum type="arabicParenR"/>
            </a:pPr>
            <a:r>
              <a:rPr lang="ru-RU" sz="4800" dirty="0" smtClean="0"/>
              <a:t>30*2 = 60 (</a:t>
            </a:r>
            <a:r>
              <a:rPr lang="ru-RU" sz="4800" dirty="0" err="1" smtClean="0"/>
              <a:t>руб</a:t>
            </a:r>
            <a:r>
              <a:rPr lang="ru-RU" sz="4800" dirty="0" smtClean="0"/>
              <a:t>) – стоит 30 карандашей</a:t>
            </a:r>
          </a:p>
          <a:p>
            <a:pPr marL="0" indent="0" algn="ctr">
              <a:buNone/>
            </a:pPr>
            <a:r>
              <a:rPr lang="ru-RU" sz="4800" dirty="0" smtClean="0"/>
              <a:t>Ответ: 60 </a:t>
            </a:r>
            <a:r>
              <a:rPr lang="ru-RU" sz="4800" dirty="0" err="1" smtClean="0"/>
              <a:t>руб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" y="2880360"/>
            <a:ext cx="429768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15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Решите задачи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1673224"/>
            <a:ext cx="9616440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Стороны прямоугольника 5 и 8 см. Найдите площадь прямоугольника.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42102" y="3667973"/>
            <a:ext cx="5532895" cy="3022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30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441</Words>
  <Application>Microsoft Office PowerPoint</Application>
  <PresentationFormat>Широкоэкранный</PresentationFormat>
  <Paragraphs>133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Monotype Corsiva</vt:lpstr>
      <vt:lpstr>Тема Office</vt:lpstr>
      <vt:lpstr>Математика 3 класс</vt:lpstr>
      <vt:lpstr>Правильная посадка</vt:lpstr>
      <vt:lpstr>Посчитайте</vt:lpstr>
      <vt:lpstr>Посчитайте. Проверка</vt:lpstr>
      <vt:lpstr>Решите задачи</vt:lpstr>
      <vt:lpstr>Решите задачи</vt:lpstr>
      <vt:lpstr>Решите задачи</vt:lpstr>
      <vt:lpstr>Решите задачи</vt:lpstr>
      <vt:lpstr>Решите задачи</vt:lpstr>
      <vt:lpstr>Решите задачи</vt:lpstr>
      <vt:lpstr>Решите задачи</vt:lpstr>
      <vt:lpstr>Решите задачи</vt:lpstr>
      <vt:lpstr>Решите примеры и расшифруйте слово</vt:lpstr>
      <vt:lpstr>Решите примеры и расшифруйте слово. Проверка</vt:lpstr>
      <vt:lpstr>Презентация PowerPoint</vt:lpstr>
      <vt:lpstr>Презентация PowerPoint</vt:lpstr>
      <vt:lpstr>Тема урока:</vt:lpstr>
      <vt:lpstr>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3 класс</dc:title>
  <dc:creator>Windows User</dc:creator>
  <cp:lastModifiedBy>Windows User</cp:lastModifiedBy>
  <cp:revision>12</cp:revision>
  <dcterms:created xsi:type="dcterms:W3CDTF">2024-01-06T11:28:21Z</dcterms:created>
  <dcterms:modified xsi:type="dcterms:W3CDTF">2024-01-06T14:06:07Z</dcterms:modified>
</cp:coreProperties>
</file>