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7" r:id="rId3"/>
    <p:sldId id="256" r:id="rId4"/>
    <p:sldId id="265" r:id="rId5"/>
    <p:sldId id="266" r:id="rId6"/>
    <p:sldId id="286" r:id="rId7"/>
    <p:sldId id="284" r:id="rId8"/>
    <p:sldId id="263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BC964-2AF3-4A27-8AB4-EFB7F279D6F8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2CB5-8451-46CF-A8CC-CEE5DD3AB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7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B2C8-672A-4294-974D-F158003A4D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4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2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5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C07ED-72BC-4C4D-90BC-8779108B7EA3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16BD8-1872-49B6-AF2A-571704CC8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895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A2F50-53F8-4BEF-88B3-F3A9225B6E45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96D22-E9B3-4380-A96B-4F8437CBF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353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1B6B6-8BF7-401C-BE47-0CC09EB93AF7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34203-1E22-43E6-9AE6-FF66A3574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7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5ED98-BBA3-4B3E-9F5C-305C1377D576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7FD5B-67D0-4D19-83B8-56CDAECB4B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645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ABD64-3FA4-443C-AC3A-946418387622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EC57B-9CAB-4D95-BA6D-A29E2D48D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3886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CAFF1-516F-41C6-B691-3409B26DEC12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66D7F-90EE-404D-85C4-0622270C89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866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BD414-12CE-4B5B-AE4C-ED2B47968EEC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A5636-D8B4-473C-AAA3-A125E52A95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46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AE4B0-7113-4E4D-9822-B96ED41E5123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B48C3-481C-4C85-961A-6D90B5DE2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054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67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C0098-A1F5-4A35-AF56-E4BA3321B4E8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5B3BF-B86C-433B-BA74-2E2CC03A9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025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DECF3-E082-4D24-AB7F-26857B865F02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9F982-330A-47AB-B6C5-EB54572FED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122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6FE2A-84F8-458B-BE07-02B566CD9028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414D5-B49C-43F4-AA8F-0CE0AA1E99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296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9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3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9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4410-A3A4-40CC-829B-56F1EFC92BF3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25C0-8A6D-4A87-81C4-2B4DE0D93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4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A6AC8-2392-4C1B-BBF0-CEF2AB8DE3B6}" type="datetimeFigureOut">
              <a:rPr lang="ru-RU" smtClean="0"/>
              <a:pPr>
                <a:defRPr/>
              </a:pPr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8611FA-DEAF-4F54-97A2-D7AC1C445C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3;&#1103;%20&#1075;&#1080;&#1084;&#1085;%20&#1076;&#1083;&#1103;%20&#1075;&#1083;&#1072;&#1079;.mp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93" y="-1"/>
            <a:ext cx="121632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Добро пожаловать</a:t>
            </a:r>
            <a:b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урок чтения!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0" y="486412"/>
            <a:ext cx="2640661" cy="21917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791" y="-1"/>
            <a:ext cx="1409700" cy="30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91" y="2804384"/>
            <a:ext cx="4336472" cy="3252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9045" y="2067954"/>
            <a:ext cx="4508186" cy="4692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87" y="2308323"/>
            <a:ext cx="4470686" cy="33530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3491" y="1470228"/>
            <a:ext cx="4508186" cy="50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014" y="5301208"/>
            <a:ext cx="10757386" cy="1520846"/>
          </a:xfrm>
        </p:spPr>
        <p:txBody>
          <a:bodyPr>
            <a:normAutofit fontScale="90000"/>
          </a:bodyPr>
          <a:lstStyle/>
          <a:p>
            <a:r>
              <a:rPr lang="ru-RU" sz="3840" dirty="0"/>
              <a:t>«-А это значит, что если кто поступает нечестно, все равно про него это узнают, и будет ему очень стыдно, и он понесет наказание.»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78554" y="116632"/>
            <a:ext cx="4103846" cy="504056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ru-RU" sz="576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576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5760" dirty="0">
                <a:latin typeface="Arial" pitchFamily="34" charset="0"/>
                <a:cs typeface="Arial" pitchFamily="34" charset="0"/>
              </a:rPr>
              <a:t>тайна</a:t>
            </a:r>
          </a:p>
          <a:p>
            <a:pPr marL="0" indent="0">
              <a:buNone/>
            </a:pPr>
            <a:r>
              <a:rPr lang="ru-RU" sz="5760" dirty="0">
                <a:latin typeface="Arial" pitchFamily="34" charset="0"/>
                <a:cs typeface="Arial" pitchFamily="34" charset="0"/>
              </a:rPr>
              <a:t>наказание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Desktop\Открытый урок. Драгунский\i_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476674"/>
            <a:ext cx="5929651" cy="40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53" y="260649"/>
            <a:ext cx="9875520" cy="4198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часть: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605" y="620688"/>
            <a:ext cx="10843795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Сначала я съел яйцо. Это было еще терпимо, потому что я выел один желток, а белок раскромсал со скорлупой так, чтобы его не было видно. Но потом мама принесла целую тарелку манной каши.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- Ешь! - сказала мама. - Безо всяких разговоров!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Я сказал: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- Видеть не могу манную кашу!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Но мама закричала: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- Посмотри, на кого ты стал похож! Вылитый Кощей! Ешь. Ты должен поправиться.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Я сказал:	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- Я ею давлюсь!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Тогда мама села со мной рядом, обняла меня за плечи и ласково спросила: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- Хочешь, пойдем с тобой в Кремль?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Ну еще бы... Я не знаю ничего красивее Кремля. Я там был в </a:t>
            </a:r>
            <a:r>
              <a:rPr lang="ru-RU" sz="2160" dirty="0" err="1"/>
              <a:t>Грановитой</a:t>
            </a:r>
            <a:r>
              <a:rPr lang="ru-RU" sz="2160" dirty="0"/>
              <a:t> палате и в Оружейной, стоял возле царь-пушки и знаю, где сидел Иван Грозный. И еще там очень много интересного. Поэтому я быстро ответил маме: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- Конечно, хочу в Кремль! Даже очень!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Тогда мама улыбнулась:</a:t>
            </a:r>
          </a:p>
          <a:p>
            <a:pPr marL="0" indent="0">
              <a:lnSpc>
                <a:spcPts val="2592"/>
              </a:lnSpc>
              <a:buNone/>
            </a:pPr>
            <a:r>
              <a:rPr lang="ru-RU" sz="2160" dirty="0"/>
              <a:t>- Ну вот, съешь всю кашу, и пойдем. А я пока посуду вымою. Только помни - ты должен съесть все до дна!</a:t>
            </a:r>
          </a:p>
          <a:p>
            <a:pPr marL="0" indent="0">
              <a:lnSpc>
                <a:spcPts val="2592"/>
              </a:lnSpc>
              <a:buNone/>
            </a:pPr>
            <a:endParaRPr lang="ru-RU" sz="2160" dirty="0"/>
          </a:p>
        </p:txBody>
      </p:sp>
    </p:spTree>
    <p:extLst>
      <p:ext uri="{BB962C8B-B14F-4D97-AF65-F5344CB8AC3E}">
        <p14:creationId xmlns:p14="http://schemas.microsoft.com/office/powerpoint/2010/main" val="28098706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66" y="5229201"/>
            <a:ext cx="11146838" cy="11521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«-Видеть не могу манную кашу!»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Открытый урок. Драгунский\0_7d22f_d24ebafe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4" y="1124745"/>
            <a:ext cx="581588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229" y="188640"/>
            <a:ext cx="5011757" cy="4824535"/>
          </a:xfrm>
        </p:spPr>
        <p:txBody>
          <a:bodyPr/>
          <a:lstStyle/>
          <a:p>
            <a:pPr marL="0" indent="0">
              <a:buNone/>
            </a:pPr>
            <a:endParaRPr lang="ru-RU" sz="5760" dirty="0"/>
          </a:p>
          <a:p>
            <a:pPr marL="0" indent="0">
              <a:buNone/>
            </a:pPr>
            <a:r>
              <a:rPr lang="ru-RU" sz="5760" dirty="0"/>
              <a:t>каша</a:t>
            </a:r>
          </a:p>
          <a:p>
            <a:pPr marL="0" indent="0">
              <a:buNone/>
            </a:pPr>
            <a:r>
              <a:rPr lang="ru-RU" sz="5760" dirty="0"/>
              <a:t>Кощей</a:t>
            </a:r>
          </a:p>
          <a:p>
            <a:pPr marL="0" indent="0">
              <a:buNone/>
            </a:pPr>
            <a:r>
              <a:rPr lang="ru-RU" sz="5760" dirty="0"/>
              <a:t>Кремль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Улыбающееся лицо 4">
            <a:hlinkClick r:id="rId3" action="ppaction://hlinkfile"/>
          </p:cNvPr>
          <p:cNvSpPr/>
          <p:nvPr/>
        </p:nvSpPr>
        <p:spPr>
          <a:xfrm>
            <a:off x="11021347" y="6066055"/>
            <a:ext cx="432048" cy="518458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</p:spTree>
    <p:extLst>
      <p:ext uri="{BB962C8B-B14F-4D97-AF65-F5344CB8AC3E}">
        <p14:creationId xmlns:p14="http://schemas.microsoft.com/office/powerpoint/2010/main" val="25015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88641"/>
            <a:ext cx="987552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часть: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760" dirty="0"/>
              <a:t>И мама ушла на кухню. А я остался с кашей наедине. Я пошлепал ее ложкой. Потом посолил. Попробовал - ну, невозможно есть! Тогда я подумал, что, может быть, сахару не хватает? Посыпал песку, попробовал... Еще хуже стало. Я не люблю кашу, я же говорю.</a:t>
            </a:r>
          </a:p>
          <a:p>
            <a:pPr marL="0" indent="0">
              <a:buNone/>
            </a:pPr>
            <a:r>
              <a:rPr lang="ru-RU" sz="2760" dirty="0"/>
              <a:t>А она к тому же была очень густая. Если бы она была жидкая, тогда другое дело, я бы зажмурился и выпил ее. Тут я взял и долил в кашу кипятку. Все равно было скользко, липко и противно. </a:t>
            </a:r>
          </a:p>
          <a:p>
            <a:pPr marL="0" indent="0">
              <a:buNone/>
            </a:pPr>
            <a:r>
              <a:rPr lang="ru-RU" sz="2760" dirty="0"/>
              <a:t>Главное, когда я глотаю, у меня горло само сжимается и выталкивает эту кашу обратно. Ужасно обидно! Ведь в Кремль-то хочется! И тут я вспомнил, что у нас есть хрен. С хреном, кажется, все можно съесть! Я взял и вылил в кашу всю баночку, а когда немножко попробовал, у меня сразу глаза на лоб полезли и остановилось дыхание, и я, наверно, потерял сознание, потому что взял тарелку, быстро подбежал к окну и выплеснул кашу на улицу. Потом сразу вернулся и сел за стол</a:t>
            </a:r>
          </a:p>
          <a:p>
            <a:pPr marL="0" indent="0">
              <a:buNone/>
            </a:pPr>
            <a:endParaRPr lang="ru-RU" sz="2760" dirty="0"/>
          </a:p>
        </p:txBody>
      </p:sp>
    </p:spTree>
    <p:extLst>
      <p:ext uri="{BB962C8B-B14F-4D97-AF65-F5344CB8AC3E}">
        <p14:creationId xmlns:p14="http://schemas.microsoft.com/office/powerpoint/2010/main" val="22547607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014" y="4869161"/>
            <a:ext cx="10628381" cy="11141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«А я остался с кашей наедине.»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Открытый урок. Драгунский\0_7d223_8b63cb1b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5" y="37003"/>
            <a:ext cx="5011757" cy="4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3181" y="188640"/>
            <a:ext cx="4846320" cy="4434840"/>
          </a:xfrm>
        </p:spPr>
        <p:txBody>
          <a:bodyPr/>
          <a:lstStyle/>
          <a:p>
            <a:pPr marL="0" indent="0">
              <a:buNone/>
            </a:pPr>
            <a:endParaRPr lang="ru-RU" sz="5280" dirty="0"/>
          </a:p>
          <a:p>
            <a:pPr marL="0" indent="0">
              <a:buNone/>
            </a:pPr>
            <a:r>
              <a:rPr lang="ru-RU" sz="5760" dirty="0"/>
              <a:t>хрен</a:t>
            </a:r>
          </a:p>
          <a:p>
            <a:pPr marL="0" indent="0">
              <a:buNone/>
            </a:pPr>
            <a:r>
              <a:rPr lang="ru-RU" sz="5760" dirty="0"/>
              <a:t>кипяток</a:t>
            </a:r>
          </a:p>
          <a:p>
            <a:pPr marL="0" indent="0">
              <a:buNone/>
            </a:pPr>
            <a:r>
              <a:rPr lang="ru-RU" sz="5760" dirty="0"/>
              <a:t>окно</a:t>
            </a:r>
          </a:p>
        </p:txBody>
      </p:sp>
    </p:spTree>
    <p:extLst>
      <p:ext uri="{BB962C8B-B14F-4D97-AF65-F5344CB8AC3E}">
        <p14:creationId xmlns:p14="http://schemas.microsoft.com/office/powerpoint/2010/main" val="33940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43" y="188640"/>
            <a:ext cx="9875520" cy="4919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часть: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605" y="548681"/>
            <a:ext cx="10714790" cy="63093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60" dirty="0"/>
              <a:t>В это время вошла мама. Она сразу посмотрела на тарелку и обрадовалась:</a:t>
            </a:r>
          </a:p>
          <a:p>
            <a:pPr marL="0" indent="0">
              <a:buNone/>
            </a:pPr>
            <a:r>
              <a:rPr lang="ru-RU" sz="1860" dirty="0"/>
              <a:t>- Ну что за Дениска, что за парень-молодец! Съел всю кашу до дна! Ну, вставай, одевайся, рабочий народ, идем на прогулку в Кремль! - И она меня поцеловала.</a:t>
            </a:r>
          </a:p>
          <a:p>
            <a:pPr marL="0" indent="0">
              <a:buNone/>
            </a:pPr>
            <a:r>
              <a:rPr lang="ru-RU" sz="1860" dirty="0"/>
              <a:t>В эту же минуту дверь открылась, и в комнату вошел милиционер. Он сказал:</a:t>
            </a:r>
          </a:p>
          <a:p>
            <a:pPr marL="0" indent="0">
              <a:buNone/>
            </a:pPr>
            <a:r>
              <a:rPr lang="ru-RU" sz="1860" dirty="0"/>
              <a:t>- Здравствуйте! - и подбежал к окну, и поглядел вниз. - А еще интеллигентный человек.</a:t>
            </a:r>
          </a:p>
          <a:p>
            <a:pPr marL="0" indent="0">
              <a:buNone/>
            </a:pPr>
            <a:r>
              <a:rPr lang="ru-RU" sz="1860" dirty="0"/>
              <a:t>- Что вам нужно? - строго спросила мама.</a:t>
            </a:r>
          </a:p>
          <a:p>
            <a:pPr marL="0" indent="0">
              <a:buNone/>
            </a:pPr>
            <a:r>
              <a:rPr lang="ru-RU" sz="1860" dirty="0"/>
              <a:t>- Как не стыдно! - Милиционер даже стал по стойке «смирно». - Государство предоставляет вам новое жилье, со всеми удобствами и, между прочим, с мусоропроводом, а вы выливаете разную гадость за окно!</a:t>
            </a:r>
          </a:p>
          <a:p>
            <a:pPr marL="0" indent="0">
              <a:buNone/>
            </a:pPr>
            <a:r>
              <a:rPr lang="ru-RU" sz="1860" dirty="0"/>
              <a:t>- Не клевещите. Ничего я не выливаю!</a:t>
            </a:r>
          </a:p>
          <a:p>
            <a:pPr marL="0" indent="0">
              <a:buNone/>
            </a:pPr>
            <a:r>
              <a:rPr lang="ru-RU" sz="1860" dirty="0"/>
              <a:t>- Ах не выливаете?! - язвительно рассмеялся милиционер. И, открыв дверь в коридор, крикнул: - Пострадавший!</a:t>
            </a:r>
          </a:p>
          <a:p>
            <a:pPr marL="0" indent="0">
              <a:buNone/>
            </a:pPr>
            <a:r>
              <a:rPr lang="ru-RU" sz="1860" dirty="0"/>
              <a:t>И вот к нам вошел какой-то дяденька.</a:t>
            </a:r>
          </a:p>
          <a:p>
            <a:pPr marL="0" indent="0">
              <a:buNone/>
            </a:pPr>
            <a:r>
              <a:rPr lang="ru-RU" sz="1860" dirty="0"/>
              <a:t>Я как на него взглянул, так сразу понял, что в Кремль я не пойду.</a:t>
            </a:r>
          </a:p>
          <a:p>
            <a:pPr marL="0" indent="0">
              <a:buNone/>
            </a:pPr>
            <a:r>
              <a:rPr lang="ru-RU" sz="1860" dirty="0"/>
              <a:t>На голове у этого дяденьки была шляпа. А на шляпе наша каша. Она лежала почти в середине шляпы, в ямочке, и немножко по краям, где лента, и немножко за воротником, и на плечах, и на левой брючине. Он как вошел, сразу стал мекать:</a:t>
            </a:r>
          </a:p>
          <a:p>
            <a:pPr marL="0" indent="0">
              <a:buNone/>
            </a:pPr>
            <a:r>
              <a:rPr lang="ru-RU" sz="1860" dirty="0"/>
              <a:t>- Главное, я иду фотографироваться... И вдруг такая история... Каша... мм... манная... Горячая, между прочим, сквозь шляпу и то... жжет... Как же я пошлю свое... мм... фото, когда я весь в каше?!</a:t>
            </a:r>
          </a:p>
          <a:p>
            <a:pPr marL="0" indent="0">
              <a:buNone/>
            </a:pPr>
            <a:r>
              <a:rPr lang="ru-RU" sz="1860" dirty="0"/>
              <a:t>Тут мама посмотрела на меня, и глаза у нее стали зеленые, как крыжовник, а уж это верная примета, что мама ужасно рассердилась.</a:t>
            </a:r>
          </a:p>
          <a:p>
            <a:pPr marL="0" indent="0">
              <a:buNone/>
            </a:pPr>
            <a:r>
              <a:rPr lang="ru-RU" sz="1860" dirty="0"/>
              <a:t>- Извините, пожалуйста, - сказала она тихо, - разрешите, я вас почищу, пройдите сюда!</a:t>
            </a:r>
          </a:p>
          <a:p>
            <a:pPr marL="0" indent="0">
              <a:buNone/>
            </a:pPr>
            <a:r>
              <a:rPr lang="ru-RU" sz="1860" dirty="0"/>
              <a:t>И они все трое вышли в коридор</a:t>
            </a:r>
          </a:p>
          <a:p>
            <a:pPr marL="0" indent="0">
              <a:buNone/>
            </a:pPr>
            <a:endParaRPr lang="ru-RU" sz="1860" dirty="0"/>
          </a:p>
        </p:txBody>
      </p:sp>
    </p:spTree>
    <p:extLst>
      <p:ext uri="{BB962C8B-B14F-4D97-AF65-F5344CB8AC3E}">
        <p14:creationId xmlns:p14="http://schemas.microsoft.com/office/powerpoint/2010/main" val="41992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014" y="5157192"/>
            <a:ext cx="10757386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«…вы выливаете всякую гадость за окно!»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Открытый урок. Драгунский\Драгунский_В._Рассказ._Тайное_становится_явны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43" y="33339"/>
            <a:ext cx="4752528" cy="51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7277" y="35350"/>
            <a:ext cx="4406890" cy="443484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dirty="0"/>
              <a:t>пострадавший</a:t>
            </a:r>
          </a:p>
          <a:p>
            <a:pPr marL="0" indent="0">
              <a:buNone/>
            </a:pPr>
            <a:r>
              <a:rPr lang="ru-RU" sz="4800" dirty="0"/>
              <a:t>шляпа</a:t>
            </a:r>
          </a:p>
          <a:p>
            <a:pPr marL="0" indent="0">
              <a:buNone/>
            </a:pPr>
            <a:r>
              <a:rPr lang="ru-RU" sz="4800" dirty="0"/>
              <a:t>рассердилась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834" y="260648"/>
            <a:ext cx="987552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5 часть: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605" y="1052737"/>
            <a:ext cx="10295155" cy="5271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840" dirty="0"/>
              <a:t>А когда мама вернулась, мне даже страшно было на нее взглянуть. Но я себя пересилил, подошел к ней и сказал:</a:t>
            </a:r>
          </a:p>
          <a:p>
            <a:pPr marL="0" indent="0">
              <a:buNone/>
            </a:pPr>
            <a:r>
              <a:rPr lang="ru-RU" sz="3840" dirty="0"/>
              <a:t>- Да, мама, ты вчера сказала правильно. Тайное всегда становится явным!</a:t>
            </a:r>
          </a:p>
          <a:p>
            <a:pPr marL="0" indent="0">
              <a:buNone/>
            </a:pPr>
            <a:r>
              <a:rPr lang="ru-RU" sz="3840" dirty="0"/>
              <a:t>Мама посмотрела мне в глаза. Она смотрела долго-долго и потом спросила:</a:t>
            </a:r>
          </a:p>
          <a:p>
            <a:pPr marL="0" indent="0">
              <a:buNone/>
            </a:pPr>
            <a:r>
              <a:rPr lang="ru-RU" sz="3840" dirty="0"/>
              <a:t>- Ты это запомнил на всю жизнь? И я ответил:</a:t>
            </a:r>
          </a:p>
          <a:p>
            <a:pPr marL="0" indent="0">
              <a:buNone/>
            </a:pPr>
            <a:r>
              <a:rPr lang="ru-RU" sz="3840" dirty="0"/>
              <a:t>- 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5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5445225"/>
            <a:ext cx="10670976" cy="12150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«-Ты это запомнил на всю жизнь?»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Открытый урок. Драгунский\0_7d229_b0895663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53" y="1"/>
            <a:ext cx="432048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7542" y="188640"/>
            <a:ext cx="6004858" cy="4434840"/>
          </a:xfrm>
        </p:spPr>
        <p:txBody>
          <a:bodyPr/>
          <a:lstStyle/>
          <a:p>
            <a:pPr marL="0" indent="0">
              <a:buNone/>
            </a:pPr>
            <a:endParaRPr lang="ru-RU" sz="5280" dirty="0"/>
          </a:p>
          <a:p>
            <a:pPr marL="0" indent="0">
              <a:buNone/>
            </a:pPr>
            <a:r>
              <a:rPr lang="ru-RU" sz="5280" dirty="0"/>
              <a:t>страшно взглянуть</a:t>
            </a:r>
          </a:p>
          <a:p>
            <a:pPr marL="0" indent="0">
              <a:buNone/>
            </a:pPr>
            <a:r>
              <a:rPr lang="ru-RU" sz="5280" dirty="0"/>
              <a:t>запомнил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4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044" y="544769"/>
            <a:ext cx="1060617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Мальчик Дениска</a:t>
            </a:r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5400" b="0" u="sng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завтрак, 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желток,</a:t>
            </a:r>
          </a:p>
          <a:p>
            <a:pPr algn="ctr"/>
            <a:r>
              <a:rPr lang="ru-RU" sz="54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Манная каша</a:t>
            </a:r>
            <a:r>
              <a:rPr lang="ru-RU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тарелка, песок.</a:t>
            </a:r>
          </a:p>
          <a:p>
            <a:pPr algn="ctr"/>
            <a:r>
              <a:rPr lang="ru-RU" sz="5400" b="0" u="sng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Кремль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Царь-пушка,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Прогулка и дрожь</a:t>
            </a:r>
          </a:p>
          <a:p>
            <a:pPr algn="ctr"/>
            <a:r>
              <a:rPr lang="ru-RU" sz="5400" b="0" u="sng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Тайное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,явное,правда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ru-RU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ложь.</a:t>
            </a:r>
            <a:endParaRPr lang="ru-RU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1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>
            <a:off x="1108362" y="612138"/>
            <a:ext cx="10349345" cy="185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320" b="1" dirty="0" smtClean="0">
                <a:solidFill>
                  <a:srgbClr val="C00000"/>
                </a:solidFill>
              </a:rPr>
              <a:t>Виктор Юзефович  Драгунский</a:t>
            </a:r>
          </a:p>
          <a:p>
            <a:pPr algn="ctr"/>
            <a:r>
              <a:rPr lang="ru-RU" sz="4320" b="1" dirty="0" smtClean="0">
                <a:solidFill>
                  <a:srgbClr val="C00000"/>
                </a:solidFill>
              </a:rPr>
              <a:t> </a:t>
            </a:r>
            <a:r>
              <a:rPr lang="ru-RU" sz="4320" b="1" dirty="0">
                <a:solidFill>
                  <a:srgbClr val="C00000"/>
                </a:solidFill>
              </a:rPr>
              <a:t>«Тайное становится явным». </a:t>
            </a:r>
          </a:p>
        </p:txBody>
      </p:sp>
      <p:pic>
        <p:nvPicPr>
          <p:cNvPr id="4" name="Picture 2" descr="C:\Users\User\Desktop\e6c4353b112137f5168c825bec52080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08" y="2711058"/>
            <a:ext cx="5655247" cy="36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860" y="57129"/>
            <a:ext cx="9875520" cy="777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48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648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055" y="1067448"/>
            <a:ext cx="10843795" cy="6307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Учиться </a:t>
            </a:r>
            <a:r>
              <a:rPr lang="ru-RU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восстанавливать 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последовательность </a:t>
            </a:r>
            <a:r>
              <a:rPr lang="ru-RU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событий в рассказе</a:t>
            </a: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2940" y="1481451"/>
            <a:ext cx="4866052" cy="2433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30602" y="2147951"/>
            <a:ext cx="5837866" cy="24685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684015" y="2138826"/>
            <a:ext cx="2532992" cy="202074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9332554" y="2118855"/>
            <a:ext cx="543144" cy="245054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30602" y="2839168"/>
            <a:ext cx="2705753" cy="370284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11" name="Прямоугольник 10"/>
          <p:cNvSpPr/>
          <p:nvPr/>
        </p:nvSpPr>
        <p:spPr>
          <a:xfrm>
            <a:off x="1246563" y="2967335"/>
            <a:ext cx="9698874" cy="1107996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>
                <a:rot lat="0" lon="5400000" rev="0"/>
              </a:camera>
              <a:lightRig rig="threePt" dir="t"/>
            </a:scene3d>
          </a:bodyPr>
          <a:lstStyle/>
          <a:p>
            <a:pPr algn="ctr"/>
            <a:r>
              <a:rPr lang="ru-RU" sz="648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Поместите здесь ваш текст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4486" y="1485051"/>
            <a:ext cx="2381482" cy="191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1" name="Прямоугольник 20"/>
          <p:cNvSpPr/>
          <p:nvPr/>
        </p:nvSpPr>
        <p:spPr>
          <a:xfrm>
            <a:off x="3649535" y="4062909"/>
            <a:ext cx="388843" cy="50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57633" y="4057975"/>
            <a:ext cx="388843" cy="35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22406" y="4107818"/>
            <a:ext cx="308880" cy="30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66310" y="4878698"/>
            <a:ext cx="454848" cy="35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79248" flipH="1">
            <a:off x="3594724" y="4855317"/>
            <a:ext cx="641708" cy="352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95051" y="5080554"/>
            <a:ext cx="401570" cy="1493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83892" y="5533611"/>
            <a:ext cx="388843" cy="561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54345" y="5555268"/>
            <a:ext cx="469511" cy="472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48110" y="5334345"/>
            <a:ext cx="388843" cy="35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3" grpId="0"/>
      <p:bldP spid="31" grpId="0"/>
      <p:bldP spid="34" grpId="0"/>
      <p:bldP spid="37" grpId="0"/>
      <p:bldP spid="44" grpId="0"/>
      <p:bldP spid="46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0628" y="1262743"/>
            <a:ext cx="12061371" cy="128475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ь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вг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ж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но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бо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ть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 в  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ру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пп</a:t>
            </a:r>
            <a:r>
              <a:rPr lang="ru-RU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8000" dirty="0" err="1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30289" y="267585"/>
            <a:ext cx="9875520" cy="77768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648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754" y="3468349"/>
            <a:ext cx="10907046" cy="6858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Учиться дружно работать в группе.</a:t>
            </a:r>
            <a:endParaRPr lang="ru-RU" sz="216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754" y="486620"/>
            <a:ext cx="9875520" cy="77768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648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7888" y="2525486"/>
            <a:ext cx="9875520" cy="77768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48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6480" dirty="0" err="1" smtClean="0">
                <a:latin typeface="Arial" pitchFamily="34" charset="0"/>
                <a:cs typeface="Arial" pitchFamily="34" charset="0"/>
              </a:rPr>
              <a:t>ьчер</a:t>
            </a:r>
            <a:r>
              <a:rPr lang="ru-RU" sz="648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6480" dirty="0" err="1" smtClean="0">
                <a:latin typeface="Arial" pitchFamily="34" charset="0"/>
                <a:cs typeface="Arial" pitchFamily="34" charset="0"/>
              </a:rPr>
              <a:t>ьтямап</a:t>
            </a:r>
            <a:r>
              <a:rPr lang="ru-RU" sz="648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6480" dirty="0" err="1" smtClean="0">
                <a:latin typeface="Arial" pitchFamily="34" charset="0"/>
                <a:cs typeface="Arial" pitchFamily="34" charset="0"/>
              </a:rPr>
              <a:t>ьтавивзаР</a:t>
            </a:r>
            <a:endParaRPr lang="ru-RU" sz="64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754" y="3468349"/>
            <a:ext cx="10104626" cy="6858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РАЗВИВАТЬ ПАМЯТЬ И РЕЧЬ.</a:t>
            </a:r>
            <a:endParaRPr lang="ru-RU" sz="216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014" y="535919"/>
            <a:ext cx="104241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Тема:  В.Ю. Драгунский  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«Тайное становится явным». Восстановление последовательности событий в тексте.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2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5160" dirty="0"/>
              <a:t>Проверьте последовательность частей: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280" dirty="0"/>
              <a:t>1. Я услышал…</a:t>
            </a:r>
          </a:p>
          <a:p>
            <a:pPr marL="0" indent="0">
              <a:buNone/>
            </a:pPr>
            <a:r>
              <a:rPr lang="ru-RU" sz="5280" dirty="0"/>
              <a:t>2. Сначала…</a:t>
            </a:r>
          </a:p>
          <a:p>
            <a:pPr marL="0" indent="0">
              <a:buNone/>
            </a:pPr>
            <a:r>
              <a:rPr lang="ru-RU" sz="5280" dirty="0"/>
              <a:t>3. И мама…</a:t>
            </a:r>
          </a:p>
          <a:p>
            <a:pPr marL="0" indent="0">
              <a:buNone/>
            </a:pPr>
            <a:r>
              <a:rPr lang="ru-RU" sz="5280" dirty="0"/>
              <a:t>4. В это время…</a:t>
            </a:r>
          </a:p>
          <a:p>
            <a:pPr marL="0" indent="0">
              <a:buNone/>
            </a:pPr>
            <a:r>
              <a:rPr lang="ru-RU" sz="5280" dirty="0"/>
              <a:t>5. А когда мама…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0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53" y="188640"/>
            <a:ext cx="9875520" cy="4919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часть: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692698"/>
            <a:ext cx="987552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 услышал, как мама в коридоре сказала кому-то:</a:t>
            </a:r>
          </a:p>
          <a:p>
            <a:pPr marL="0" indent="0">
              <a:buNone/>
            </a:pPr>
            <a:r>
              <a:rPr lang="ru-RU" dirty="0"/>
              <a:t>- ...Тайное всегда становится явным.</a:t>
            </a:r>
          </a:p>
          <a:p>
            <a:pPr marL="0" indent="0">
              <a:buNone/>
            </a:pPr>
            <a:r>
              <a:rPr lang="ru-RU" dirty="0"/>
              <a:t>И когда она вошла в комнату, я спросил:</a:t>
            </a:r>
          </a:p>
          <a:p>
            <a:pPr marL="0" indent="0">
              <a:buNone/>
            </a:pPr>
            <a:r>
              <a:rPr lang="ru-RU" dirty="0"/>
              <a:t>- Что это значит, мама: «Тайное становится явным»?</a:t>
            </a:r>
          </a:p>
          <a:p>
            <a:pPr marL="0" indent="0">
              <a:buNone/>
            </a:pPr>
            <a:r>
              <a:rPr lang="ru-RU" dirty="0"/>
              <a:t>- А это значит, что если кто поступает нечестно, все равно про него это узнают, и будет ему очень стыдно, и он понесет наказание, - сказала мама. - Понял?.. Ложись-ка спать!</a:t>
            </a:r>
          </a:p>
          <a:p>
            <a:pPr marL="0" indent="0">
              <a:buNone/>
            </a:pPr>
            <a:r>
              <a:rPr lang="ru-RU" dirty="0"/>
              <a:t>Я вычистил зубы, лег спать, но не спал, а все время думал: как же так получается, что тайное становится явным? И я долго не спал, а когда проснулся, было утро, папа был уже на работе, и мы с мамой были одни. Я опять почистил зубы и стал завтракать.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2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1049</Words>
  <Application>Microsoft Office PowerPoint</Application>
  <PresentationFormat>Широкоэкранный</PresentationFormat>
  <Paragraphs>97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Цель урока:</vt:lpstr>
      <vt:lpstr>Презентация PowerPoint</vt:lpstr>
      <vt:lpstr>Презентация PowerPoint</vt:lpstr>
      <vt:lpstr>Презентация PowerPoint</vt:lpstr>
      <vt:lpstr>Проверьте последовательность частей:</vt:lpstr>
      <vt:lpstr>1 часть:</vt:lpstr>
      <vt:lpstr>«-А это значит, что если кто поступает нечестно, все равно про него это узнают, и будет ему очень стыдно, и он понесет наказание.»</vt:lpstr>
      <vt:lpstr>2 часть:</vt:lpstr>
      <vt:lpstr>«-Видеть не могу манную кашу!»</vt:lpstr>
      <vt:lpstr>3 часть:</vt:lpstr>
      <vt:lpstr>«А я остался с кашей наедине.»</vt:lpstr>
      <vt:lpstr>4 часть:</vt:lpstr>
      <vt:lpstr>«…вы выливаете всякую гадость за окно!»</vt:lpstr>
      <vt:lpstr>5 часть:</vt:lpstr>
      <vt:lpstr>«-Ты это запомнил на всю жизнь?»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2021-04-17T15:45:30Z</dcterms:created>
  <dcterms:modified xsi:type="dcterms:W3CDTF">2021-12-04T19:07:51Z</dcterms:modified>
</cp:coreProperties>
</file>