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9" r:id="rId2"/>
    <p:sldId id="276" r:id="rId3"/>
    <p:sldId id="257" r:id="rId4"/>
    <p:sldId id="272" r:id="rId5"/>
    <p:sldId id="258" r:id="rId6"/>
    <p:sldId id="277" r:id="rId7"/>
    <p:sldId id="271" r:id="rId8"/>
    <p:sldId id="273" r:id="rId9"/>
    <p:sldId id="274" r:id="rId10"/>
    <p:sldId id="275" r:id="rId11"/>
    <p:sldId id="262" r:id="rId12"/>
    <p:sldId id="268" r:id="rId13"/>
    <p:sldId id="264" r:id="rId14"/>
    <p:sldId id="266" r:id="rId15"/>
    <p:sldId id="281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9F0C6-E300-45C7-8A86-22E00B946BCC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7AAB-243F-48BD-8C75-90CA15D04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9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07AAB-243F-48BD-8C75-90CA15D04E5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9" y="0"/>
            <a:ext cx="91610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8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128792" cy="792088"/>
          </a:xfrm>
        </p:spPr>
        <p:txBody>
          <a:bodyPr>
            <a:normAutofit/>
          </a:bodyPr>
          <a:lstStyle/>
          <a:p>
            <a:r>
              <a:rPr lang="ru-RU" b="1" dirty="0" smtClean="0"/>
              <a:t>Верхняя одежда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124744"/>
            <a:ext cx="3642924" cy="523321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Практичность, износостойкость, плотность, способность хорошо сохранять тепло –Как правило, такие вещи используются не один сезон, и необходимо, чтобы выглядели они при этом опрятно даже после многочисленных стирок.</a:t>
            </a:r>
          </a:p>
          <a:p>
            <a:r>
              <a:rPr lang="ru-RU" b="1" dirty="0" smtClean="0"/>
              <a:t>Для  пошива курток  используются плотные и влагонепроницаемые ткани различных расцветок.</a:t>
            </a:r>
          </a:p>
          <a:p>
            <a:endParaRPr lang="ru-RU" dirty="0"/>
          </a:p>
        </p:txBody>
      </p:sp>
      <p:pic>
        <p:nvPicPr>
          <p:cNvPr id="4" name="Picture 4" descr="Женская верхняя одежда — купить по низкой цене на Яндекс Марк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48880"/>
            <a:ext cx="1970036" cy="4056674"/>
          </a:xfrm>
          <a:prstGeom prst="rect">
            <a:avLst/>
          </a:prstGeom>
          <a:noFill/>
        </p:spPr>
      </p:pic>
      <p:pic>
        <p:nvPicPr>
          <p:cNvPr id="5" name="Picture 2" descr="Женская верхняя одежда - купить в интернет-магазине CALISTA, цена от 1990  руб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2676" y="861990"/>
            <a:ext cx="2627336" cy="3503114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00392" y="6021288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08712" cy="1080120"/>
          </a:xfrm>
        </p:spPr>
        <p:txBody>
          <a:bodyPr/>
          <a:lstStyle/>
          <a:p>
            <a:r>
              <a:rPr lang="ru-RU" b="1" i="1" dirty="0" smtClean="0"/>
              <a:t>ДЕТСКАЯ ОДЕЖДА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3" y="4874465"/>
            <a:ext cx="2664297" cy="1578870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smtClean="0"/>
              <a:t>СИТЕЦ</a:t>
            </a:r>
          </a:p>
          <a:p>
            <a:pPr marL="6858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ФЛАНЕЛЬ</a:t>
            </a:r>
          </a:p>
          <a:p>
            <a:pPr marL="68580" indent="0">
              <a:buNone/>
            </a:pPr>
            <a:r>
              <a:rPr lang="ru-RU" b="1" dirty="0" smtClean="0"/>
              <a:t>	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812360" cy="360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357694"/>
            <a:ext cx="2297832" cy="207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214818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38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28682" cy="864096"/>
          </a:xfrm>
        </p:spPr>
        <p:txBody>
          <a:bodyPr/>
          <a:lstStyle/>
          <a:p>
            <a:r>
              <a:rPr lang="ru-RU" b="1" i="1" dirty="0" smtClean="0"/>
              <a:t>СПОРТИВНАЯ ОДЕЖДА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5649223"/>
            <a:ext cx="4032449" cy="774719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 smtClean="0"/>
              <a:t>БИФЛЕКС</a:t>
            </a:r>
          </a:p>
          <a:p>
            <a:pPr marL="6858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СТРЕЙЧ-КОТОН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6"/>
          <a:stretch/>
        </p:blipFill>
        <p:spPr bwMode="auto">
          <a:xfrm>
            <a:off x="827584" y="1472760"/>
            <a:ext cx="731266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657872" cy="177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2607622" cy="176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61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72808" cy="792088"/>
          </a:xfrm>
        </p:spPr>
        <p:txBody>
          <a:bodyPr/>
          <a:lstStyle/>
          <a:p>
            <a:r>
              <a:rPr lang="ru-RU" b="1" i="1" dirty="0" smtClean="0"/>
              <a:t>КУРТКИ, ПЛАЩИ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7425" y="5733256"/>
            <a:ext cx="4038871" cy="69726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 smtClean="0"/>
              <a:t>ДЮСПО</a:t>
            </a:r>
          </a:p>
          <a:p>
            <a:pPr marL="6858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	ТАСЛАН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5" y="1052736"/>
            <a:ext cx="7488832" cy="463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657872" cy="19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83422"/>
            <a:ext cx="2076822" cy="20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615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12658" cy="864096"/>
          </a:xfrm>
        </p:spPr>
        <p:txBody>
          <a:bodyPr/>
          <a:lstStyle/>
          <a:p>
            <a:r>
              <a:rPr lang="ru-RU" b="1" i="1" dirty="0" smtClean="0"/>
              <a:t>ПАЛЬТО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3" y="5606198"/>
            <a:ext cx="3456383" cy="991153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 smtClean="0"/>
              <a:t>ГАБАРДИН </a:t>
            </a:r>
          </a:p>
          <a:p>
            <a:pPr marL="6858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	 	 	      КАШЕМИР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827584" y="1124744"/>
            <a:ext cx="7488832" cy="4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9280"/>
            <a:ext cx="2304255" cy="17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50" y="4718473"/>
            <a:ext cx="2560687" cy="168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012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4392488" cy="30243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/>
              <a:t>научиться подбирать текстильные материалы для различных швейных изделий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3702628"/>
            <a:ext cx="5256583" cy="27507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r>
              <a:rPr lang="ru-RU" sz="2000" b="1" dirty="0" smtClean="0"/>
              <a:t>Узнать какие есть современные текстильные материалы</a:t>
            </a:r>
          </a:p>
          <a:p>
            <a:r>
              <a:rPr lang="ru-RU" sz="2000" b="1" dirty="0" smtClean="0"/>
              <a:t>Как и из чего их производят</a:t>
            </a:r>
          </a:p>
          <a:p>
            <a:r>
              <a:rPr lang="ru-RU" sz="2000" b="1" dirty="0" smtClean="0"/>
              <a:t>Какие свойства имеют современные текстильные материалы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68316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5 самых вредных для здоровья тканей — и это не только синтетика | Журнал  W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076227" cy="2424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415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3950"/>
            <a:ext cx="7800867" cy="58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480619"/>
            <a:ext cx="831641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033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0" y="2143116"/>
            <a:ext cx="3214710" cy="17859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Современные текстильные материалы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3929066"/>
            <a:ext cx="3143272" cy="207170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/>
              <a:t>Раздел: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Материаловедение</a:t>
            </a:r>
          </a:p>
          <a:p>
            <a:pPr algn="ctr"/>
            <a:r>
              <a:rPr lang="en-US" sz="2000" b="1" dirty="0" smtClean="0"/>
              <a:t>https://www.dom-i-dvor.info/waste/odezhda-iz-vtorsyhrya-plastikovyhkh-butyhlok-steblej-risa-i-listev-ananasov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357166"/>
            <a:ext cx="2571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Xxi 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4214842" cy="326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Ткань времени"/>
          <p:cNvPicPr>
            <a:picLocks noChangeAspect="1" noChangeArrowheads="1"/>
          </p:cNvPicPr>
          <p:nvPr/>
        </p:nvPicPr>
        <p:blipFill>
          <a:blip r:embed="rId4"/>
          <a:srcRect l="16667" r="16666"/>
          <a:stretch>
            <a:fillRect/>
          </a:stretch>
        </p:blipFill>
        <p:spPr bwMode="auto">
          <a:xfrm rot="5400000">
            <a:off x="5643569" y="1428739"/>
            <a:ext cx="1500198" cy="3357586"/>
          </a:xfrm>
          <a:prstGeom prst="rect">
            <a:avLst/>
          </a:prstGeom>
          <a:noFill/>
        </p:spPr>
      </p:pic>
      <p:pic>
        <p:nvPicPr>
          <p:cNvPr id="3076" name="Picture 4" descr="Ламе блестящая синтетическая ткань с металлической нитью. Купить ламе можно  у нас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857628"/>
            <a:ext cx="4071966" cy="23544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885964" cy="1681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/>
              <a:t>научиться подбирать текстильные материалы для различных швейных изделий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3702628"/>
            <a:ext cx="5256583" cy="27507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r>
              <a:rPr lang="ru-RU" sz="2000" b="1" dirty="0" smtClean="0"/>
              <a:t>Узнать какие есть современные текстильные материалы</a:t>
            </a:r>
          </a:p>
          <a:p>
            <a:r>
              <a:rPr lang="ru-RU" sz="2000" b="1" dirty="0" smtClean="0"/>
              <a:t>Как и из чего их производят</a:t>
            </a:r>
          </a:p>
          <a:p>
            <a:r>
              <a:rPr lang="ru-RU" sz="2000" b="1" dirty="0" smtClean="0"/>
              <a:t>Какие свойства имеют современные текстильные материалы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68316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5 самых вредных для здоровья тканей — и это не только синтетика | Журнал  W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5286412" cy="3176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2743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8"/>
          <a:stretch/>
        </p:blipFill>
        <p:spPr bwMode="auto">
          <a:xfrm>
            <a:off x="638779" y="836712"/>
            <a:ext cx="796566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572396" y="6072206"/>
            <a:ext cx="714380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9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Производство текстильных материалов. Волокна растительного происхождения -  презентация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92696"/>
            <a:ext cx="7509511" cy="56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2924944"/>
            <a:ext cx="115212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869160"/>
            <a:ext cx="100811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924944"/>
            <a:ext cx="130648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725144"/>
            <a:ext cx="1162466" cy="159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2492896"/>
            <a:ext cx="1512168" cy="126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2492896"/>
            <a:ext cx="1512168" cy="126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43504" y="557214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Вискоза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Ацетат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5103674"/>
            <a:ext cx="1460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  <a:hlinkClick r:id="rId3" action="ppaction://hlinksldjump"/>
              </a:rPr>
              <a:t>Лайкра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</a:rPr>
              <a:t>Эластан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Акрил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</a:rPr>
              <a:t>Полиэстр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28600"/>
            <a:ext cx="8143932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i="1" dirty="0" smtClean="0"/>
              <a:t>Свойства волокон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стр.127-128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3571868" y="2143116"/>
            <a:ext cx="2374900" cy="1203325"/>
          </a:xfrm>
          <a:prstGeom prst="downArrowCallout">
            <a:avLst>
              <a:gd name="adj1" fmla="val 49340"/>
              <a:gd name="adj2" fmla="val 49340"/>
              <a:gd name="adj3" fmla="val 16667"/>
              <a:gd name="adj4" fmla="val 66667"/>
            </a:avLst>
          </a:prstGeom>
          <a:solidFill>
            <a:srgbClr val="0080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Физические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323850" y="1341438"/>
            <a:ext cx="2374900" cy="1203325"/>
          </a:xfrm>
          <a:prstGeom prst="downArrowCallout">
            <a:avLst>
              <a:gd name="adj1" fmla="val 49340"/>
              <a:gd name="adj2" fmla="val 4934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Эргономические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6443663" y="1341438"/>
            <a:ext cx="2374900" cy="1203325"/>
          </a:xfrm>
          <a:prstGeom prst="downArrowCallout">
            <a:avLst>
              <a:gd name="adj1" fmla="val 49340"/>
              <a:gd name="adj2" fmla="val 49340"/>
              <a:gd name="adj3" fmla="val 16667"/>
              <a:gd name="adj4" fmla="val 66667"/>
            </a:avLst>
          </a:prstGeom>
          <a:solidFill>
            <a:srgbClr val="CC99FF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Georgia" pitchFamily="18" charset="0"/>
              </a:rPr>
              <a:t> </a:t>
            </a:r>
            <a:r>
              <a:rPr lang="ru-RU" b="1">
                <a:latin typeface="Georgia" pitchFamily="18" charset="0"/>
              </a:rPr>
              <a:t>Технологические</a:t>
            </a: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3643306" y="3429000"/>
            <a:ext cx="2305050" cy="304800"/>
          </a:xfrm>
          <a:prstGeom prst="flowChartTerminator">
            <a:avLst/>
          </a:prstGeom>
          <a:solidFill>
            <a:srgbClr val="00FF00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Georgia" pitchFamily="18" charset="0"/>
              </a:rPr>
              <a:t> прочность</a:t>
            </a: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3643306" y="3857628"/>
            <a:ext cx="2305050" cy="304800"/>
          </a:xfrm>
          <a:prstGeom prst="flowChartTerminator">
            <a:avLst/>
          </a:prstGeom>
          <a:solidFill>
            <a:srgbClr val="00FF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сминаемость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3786182" y="5572140"/>
            <a:ext cx="2305050" cy="304800"/>
          </a:xfrm>
          <a:prstGeom prst="flowChartTerminator">
            <a:avLst/>
          </a:prstGeom>
          <a:solidFill>
            <a:srgbClr val="00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драпируемость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323850" y="4868863"/>
            <a:ext cx="230505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теплопроводность</a:t>
            </a:r>
          </a:p>
        </p:txBody>
      </p:sp>
      <p:sp>
        <p:nvSpPr>
          <p:cNvPr id="73740" name="AutoShape 12"/>
          <p:cNvSpPr>
            <a:spLocks noChangeArrowheads="1"/>
          </p:cNvSpPr>
          <p:nvPr/>
        </p:nvSpPr>
        <p:spPr bwMode="auto">
          <a:xfrm>
            <a:off x="323850" y="4149725"/>
            <a:ext cx="2305050" cy="287338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Georgia" pitchFamily="18" charset="0"/>
              </a:rPr>
              <a:t> </a:t>
            </a:r>
            <a:r>
              <a:rPr lang="ru-RU">
                <a:solidFill>
                  <a:schemeClr val="bg1"/>
                </a:solidFill>
                <a:latin typeface="Georgia" pitchFamily="18" charset="0"/>
              </a:rPr>
              <a:t>намокаемость</a:t>
            </a:r>
          </a:p>
        </p:txBody>
      </p:sp>
      <p:sp>
        <p:nvSpPr>
          <p:cNvPr id="73741" name="AutoShape 13"/>
          <p:cNvSpPr>
            <a:spLocks noChangeArrowheads="1"/>
          </p:cNvSpPr>
          <p:nvPr/>
        </p:nvSpPr>
        <p:spPr bwMode="auto">
          <a:xfrm>
            <a:off x="323850" y="3500438"/>
            <a:ext cx="230505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гигроскопичность</a:t>
            </a: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323850" y="2852738"/>
            <a:ext cx="230505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Georgia" pitchFamily="18" charset="0"/>
              </a:rPr>
              <a:t>воздухопроницаемость</a:t>
            </a:r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6516688" y="4724400"/>
            <a:ext cx="2305050" cy="304800"/>
          </a:xfrm>
          <a:prstGeom prst="flowChartTerminator">
            <a:avLst/>
          </a:prstGeom>
          <a:solidFill>
            <a:srgbClr val="CC99FF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Georgia" pitchFamily="18" charset="0"/>
              </a:rPr>
              <a:t> растяжимость</a:t>
            </a:r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>
            <a:off x="6516688" y="4005263"/>
            <a:ext cx="2305050" cy="304800"/>
          </a:xfrm>
          <a:prstGeom prst="flowChartTerminator">
            <a:avLst/>
          </a:prstGeom>
          <a:solidFill>
            <a:srgbClr val="CC99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Georgia" pitchFamily="18" charset="0"/>
              </a:rPr>
              <a:t> усадка</a:t>
            </a:r>
          </a:p>
        </p:txBody>
      </p:sp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6516688" y="3357563"/>
            <a:ext cx="2305050" cy="304800"/>
          </a:xfrm>
          <a:prstGeom prst="flowChartTerminator">
            <a:avLst/>
          </a:prstGeom>
          <a:solidFill>
            <a:srgbClr val="CC99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Georgia" pitchFamily="18" charset="0"/>
              </a:rPr>
              <a:t> раздвижка нитей</a:t>
            </a:r>
          </a:p>
        </p:txBody>
      </p:sp>
      <p:sp>
        <p:nvSpPr>
          <p:cNvPr id="73746" name="AutoShape 18"/>
          <p:cNvSpPr>
            <a:spLocks noChangeArrowheads="1"/>
          </p:cNvSpPr>
          <p:nvPr/>
        </p:nvSpPr>
        <p:spPr bwMode="auto">
          <a:xfrm>
            <a:off x="6516688" y="2781300"/>
            <a:ext cx="2305050" cy="304800"/>
          </a:xfrm>
          <a:prstGeom prst="flowChartTerminator">
            <a:avLst/>
          </a:prstGeom>
          <a:solidFill>
            <a:srgbClr val="CC99FF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Georgia" pitchFamily="18" charset="0"/>
              </a:rPr>
              <a:t> осыпаемость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68312" y="5173663"/>
            <a:ext cx="2735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Свойства, направленные на сохранение здоровья человека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300192" y="5029200"/>
            <a:ext cx="244852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Свойства, проявляющиеся в процессе изготовления изделия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916238" y="1196975"/>
            <a:ext cx="3600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Свойства, определяющие отношение материала к воздействию на него из вне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643306" y="4286256"/>
            <a:ext cx="2374900" cy="1203325"/>
          </a:xfrm>
          <a:prstGeom prst="downArrowCallout">
            <a:avLst>
              <a:gd name="adj1" fmla="val 49340"/>
              <a:gd name="adj2" fmla="val 49340"/>
              <a:gd name="adj3" fmla="val 16667"/>
              <a:gd name="adj4" fmla="val 66667"/>
            </a:avLst>
          </a:prstGeom>
          <a:solidFill>
            <a:srgbClr val="FF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Эстетические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3786182" y="6000768"/>
            <a:ext cx="2305050" cy="304800"/>
          </a:xfrm>
          <a:prstGeom prst="flowChartTerminator">
            <a:avLst/>
          </a:prstGeom>
          <a:solidFill>
            <a:srgbClr val="00FF00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фактура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2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2" grpId="0" animBg="1"/>
      <p:bldP spid="73733" grpId="0" animBg="1"/>
      <p:bldP spid="73734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2" grpId="0" animBg="1"/>
      <p:bldP spid="73743" grpId="0" animBg="1"/>
      <p:bldP spid="73744" grpId="0" animBg="1"/>
      <p:bldP spid="73745" grpId="0" animBg="1"/>
      <p:bldP spid="73746" grpId="0" animBg="1"/>
      <p:bldP spid="24593" grpId="0"/>
      <p:bldP spid="24595" grpId="0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5976782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Практическая работа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7704856" cy="47078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Распределить 8 видов тканей к 4м изделиям разного назначения (по 2 на каждое)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32" name="AutoShape 8" descr="Спортивный костюм ФОКС спорт — купить в интернет-магазине OZON с быстрой  достав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Спортивный костюм ФОКС спорт — купить в интернет-магазине OZON с быстрой  достав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Спортивный костюм ФОКС спорт — купить в интернет-магазине OZON с быстрой  доставк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Мужская спортивная одежда Hugo Boss - купить в Москве по цене от 26 460  рублей | Интернет-магазин Bestell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2600320"/>
            <a:ext cx="2434688" cy="3643338"/>
          </a:xfrm>
          <a:prstGeom prst="rect">
            <a:avLst/>
          </a:prstGeom>
          <a:noFill/>
        </p:spPr>
      </p:pic>
      <p:pic>
        <p:nvPicPr>
          <p:cNvPr id="10242" name="Picture 2" descr="Женская верхняя одежда - купить в интернет-магазине CALISTA, цена от 1990  руб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714752"/>
            <a:ext cx="2085993" cy="2781324"/>
          </a:xfrm>
          <a:prstGeom prst="rect">
            <a:avLst/>
          </a:prstGeom>
          <a:noFill/>
        </p:spPr>
      </p:pic>
      <p:pic>
        <p:nvPicPr>
          <p:cNvPr id="10244" name="Picture 4" descr="Женская верхняя одежда — купить по низкой цене на Яндекс Маркет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0424" y="1869285"/>
            <a:ext cx="1970036" cy="3690934"/>
          </a:xfrm>
          <a:prstGeom prst="rect">
            <a:avLst/>
          </a:prstGeom>
          <a:noFill/>
        </p:spPr>
      </p:pic>
      <p:pic>
        <p:nvPicPr>
          <p:cNvPr id="10246" name="Picture 6" descr="Детская одежда купить — цена на Детская одежда в интернет-магазине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857628"/>
            <a:ext cx="2143140" cy="2592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Требования к материалам, из которых изготавливается детская одежда -  презентация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6" name="Picture 4" descr="Так, например, для одежды бельевой группы, прежде всего, важны гигиенические показатели. Ткань и трикотаж, используемые для"/>
          <p:cNvPicPr>
            <a:picLocks noChangeAspect="1" noChangeArrowheads="1"/>
          </p:cNvPicPr>
          <p:nvPr/>
        </p:nvPicPr>
        <p:blipFill>
          <a:blip r:embed="rId2"/>
          <a:srcRect l="10811" t="10825" r="9009"/>
          <a:stretch>
            <a:fillRect/>
          </a:stretch>
        </p:blipFill>
        <p:spPr bwMode="auto">
          <a:xfrm>
            <a:off x="1928794" y="785794"/>
            <a:ext cx="6357982" cy="5296528"/>
          </a:xfrm>
          <a:prstGeom prst="rect">
            <a:avLst/>
          </a:prstGeom>
          <a:noFill/>
        </p:spPr>
      </p:pic>
      <p:pic>
        <p:nvPicPr>
          <p:cNvPr id="6" name="Picture 6" descr="Детская одежда купить — цена на Детская одежда в интернет-магази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2143140" cy="2592508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286776" y="6082322"/>
            <a:ext cx="533696" cy="587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Гигиена спортивной одежды и обуви - презентация онлайн"/>
          <p:cNvPicPr>
            <a:picLocks noChangeAspect="1" noChangeArrowheads="1"/>
          </p:cNvPicPr>
          <p:nvPr/>
        </p:nvPicPr>
        <p:blipFill>
          <a:blip r:embed="rId2"/>
          <a:srcRect t="5513" r="11607" b="25350"/>
          <a:stretch>
            <a:fillRect/>
          </a:stretch>
        </p:blipFill>
        <p:spPr bwMode="auto">
          <a:xfrm>
            <a:off x="1643042" y="785794"/>
            <a:ext cx="6929486" cy="4143404"/>
          </a:xfrm>
          <a:prstGeom prst="rect">
            <a:avLst/>
          </a:prstGeom>
          <a:noFill/>
        </p:spPr>
      </p:pic>
      <p:pic>
        <p:nvPicPr>
          <p:cNvPr id="5" name="Picture 14" descr="Мужская спортивная одежда Hugo Boss - купить в Москве по цене от 26 460  рублей | Интернет-магазин Bestelle"/>
          <p:cNvPicPr>
            <a:picLocks noChangeAspect="1" noChangeArrowheads="1"/>
          </p:cNvPicPr>
          <p:nvPr/>
        </p:nvPicPr>
        <p:blipFill>
          <a:blip r:embed="rId3"/>
          <a:srcRect l="20539" r="20777"/>
          <a:stretch>
            <a:fillRect/>
          </a:stretch>
        </p:blipFill>
        <p:spPr bwMode="auto">
          <a:xfrm>
            <a:off x="571472" y="2643182"/>
            <a:ext cx="1428760" cy="3643338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028384" y="5949280"/>
            <a:ext cx="54414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1365</TotalTime>
  <Words>200</Words>
  <Application>Microsoft Office PowerPoint</Application>
  <PresentationFormat>Экран (4:3)</PresentationFormat>
  <Paragraphs>60</Paragraphs>
  <Slides>16</Slides>
  <Notes>1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Современные текстильные материалы</vt:lpstr>
      <vt:lpstr>  ЦЕЛЬ:  научиться подбирать текстильные материалы для различных швейных изделий</vt:lpstr>
      <vt:lpstr>Презентация PowerPoint</vt:lpstr>
      <vt:lpstr>Презентация PowerPoint</vt:lpstr>
      <vt:lpstr>Свойства волокон   стр.127-128</vt:lpstr>
      <vt:lpstr>Практическая работа</vt:lpstr>
      <vt:lpstr>Презентация PowerPoint</vt:lpstr>
      <vt:lpstr>Презентация PowerPoint</vt:lpstr>
      <vt:lpstr>Верхняя одежда</vt:lpstr>
      <vt:lpstr>ДЕТСКАЯ ОДЕЖДА</vt:lpstr>
      <vt:lpstr>СПОРТИВНАЯ ОДЕЖДА</vt:lpstr>
      <vt:lpstr>КУРТКИ, ПЛАЩИ</vt:lpstr>
      <vt:lpstr>ПАЛЬТО</vt:lpstr>
      <vt:lpstr>  ЦЕЛЬ:  научиться подбирать текстильные материалы для различных швейных изделий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</dc:creator>
  <cp:lastModifiedBy>OV</cp:lastModifiedBy>
  <cp:revision>42</cp:revision>
  <dcterms:created xsi:type="dcterms:W3CDTF">2022-11-05T14:55:06Z</dcterms:created>
  <dcterms:modified xsi:type="dcterms:W3CDTF">2022-11-27T13:57:53Z</dcterms:modified>
</cp:coreProperties>
</file>