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72" r:id="rId4"/>
    <p:sldId id="273" r:id="rId5"/>
    <p:sldId id="257" r:id="rId6"/>
    <p:sldId id="258" r:id="rId7"/>
    <p:sldId id="259" r:id="rId8"/>
    <p:sldId id="260" r:id="rId9"/>
    <p:sldId id="261" r:id="rId10"/>
    <p:sldId id="274" r:id="rId11"/>
    <p:sldId id="266" r:id="rId12"/>
    <p:sldId id="275" r:id="rId13"/>
    <p:sldId id="276" r:id="rId14"/>
    <p:sldId id="262" r:id="rId15"/>
    <p:sldId id="263" r:id="rId16"/>
    <p:sldId id="264" r:id="rId17"/>
    <p:sldId id="265" r:id="rId18"/>
    <p:sldId id="267" r:id="rId19"/>
    <p:sldId id="268" r:id="rId20"/>
    <p:sldId id="277" r:id="rId21"/>
    <p:sldId id="270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Знатоки биологии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270A7A"/>
                </a:solidFill>
              </a:rPr>
              <a:t>Внеклассное мероприятие по биологии</a:t>
            </a:r>
            <a:endParaRPr lang="ru-RU" sz="2400" b="1" dirty="0">
              <a:solidFill>
                <a:srgbClr val="270A7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2285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128910" cy="1295988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 «Основы систематики»</a:t>
            </a:r>
            <a:r>
              <a:rPr lang="ru-RU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7"/>
            <a:ext cx="6777317" cy="158417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Соотнести полученный список организмов с ц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арствами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Растений,  Животных, Грибов.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194" t="53150"/>
          <a:stretch/>
        </p:blipFill>
        <p:spPr>
          <a:xfrm>
            <a:off x="1403292" y="3068805"/>
            <a:ext cx="6768752" cy="31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4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657">
            <a:off x="2987824" y="5246067"/>
            <a:ext cx="1613069" cy="907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5143"/>
            <a:ext cx="2746009" cy="1949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571285"/>
              </p:ext>
            </p:extLst>
          </p:nvPr>
        </p:nvGraphicFramePr>
        <p:xfrm>
          <a:off x="899592" y="476672"/>
          <a:ext cx="7488831" cy="406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771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Эукариоты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1">
                <a:tc>
                  <a:txBody>
                    <a:bodyPr/>
                    <a:lstStyle/>
                    <a:p>
                      <a:r>
                        <a:rPr lang="ru-RU" dirty="0" smtClean="0"/>
                        <a:t>Царство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Царство</a:t>
                      </a:r>
                      <a:r>
                        <a:rPr lang="ru-RU" baseline="0" dirty="0" smtClean="0"/>
                        <a:t> Животные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Царство Грибы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8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Сфагнум, ель,</a:t>
                      </a:r>
                      <a:r>
                        <a:rPr lang="ru-RU" b="1" baseline="0" dirty="0" smtClean="0"/>
                        <a:t> пшеница, пырей,  повилика, хламидомонада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Гидра, аскарида, жираф, медоед, утконос, свиной цепень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Мукор</a:t>
                      </a:r>
                      <a:r>
                        <a:rPr lang="ru-RU" b="1" dirty="0" smtClean="0"/>
                        <a:t>, дрожжи, опёнок, мухомор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7606">
            <a:off x="107504" y="3007956"/>
            <a:ext cx="1862128" cy="191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443">
            <a:off x="1074797" y="3114244"/>
            <a:ext cx="2564904" cy="2564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16" y="3248019"/>
            <a:ext cx="1681920" cy="21251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4" y="5361327"/>
            <a:ext cx="1544343" cy="1158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48019"/>
            <a:ext cx="1574446" cy="12687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145">
            <a:off x="6650824" y="4516779"/>
            <a:ext cx="2231784" cy="1673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92" y="4725142"/>
            <a:ext cx="1346595" cy="20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490" y="764704"/>
            <a:ext cx="7222900" cy="54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Конкурс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чём речь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775945" cy="3384377"/>
          </a:xfrm>
        </p:spPr>
        <p:txBody>
          <a:bodyPr>
            <a:normAutofit/>
          </a:bodyPr>
          <a:lstStyle/>
          <a:p>
            <a:pPr indent="450215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одним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словом объяснить,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что за явление или процесс зашифрован 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картинками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 Команда, которая первая догадалась, поднимает сигнальную карточку и отвечает. Если же ответ неверный право ответить предоставляется другой команде. </a:t>
            </a:r>
            <a:endParaRPr lang="ru-RU" b="1" dirty="0">
              <a:solidFill>
                <a:srgbClr val="002060"/>
              </a:solidFill>
            </a:endParaRPr>
          </a:p>
          <a:p>
            <a:pPr indent="450215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За каждый правильный ответ команда получает 2 балла.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697" y="4221088"/>
            <a:ext cx="223132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6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/>
              <a:t>О чём речь?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2335">
            <a:off x="373359" y="1737647"/>
            <a:ext cx="3097907" cy="16806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18" y="1412776"/>
            <a:ext cx="2304256" cy="2216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55" y="4112313"/>
            <a:ext cx="3377891" cy="2036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52" y="620688"/>
            <a:ext cx="2600956" cy="2600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92" y="3861048"/>
            <a:ext cx="2543944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903" y="476672"/>
            <a:ext cx="7024744" cy="1143000"/>
          </a:xfrm>
        </p:spPr>
        <p:txBody>
          <a:bodyPr/>
          <a:lstStyle/>
          <a:p>
            <a:r>
              <a:rPr lang="ru-RU" dirty="0" smtClean="0"/>
              <a:t>О чём речь?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19672"/>
            <a:ext cx="2550043" cy="23182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74015"/>
            <a:ext cx="2304256" cy="2308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56" y="4149080"/>
            <a:ext cx="3779912" cy="2126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48" y="3501008"/>
            <a:ext cx="2399928" cy="30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232656" cy="1143000"/>
          </a:xfrm>
        </p:spPr>
        <p:txBody>
          <a:bodyPr/>
          <a:lstStyle/>
          <a:p>
            <a:r>
              <a:rPr lang="ru-RU" dirty="0" smtClean="0"/>
              <a:t>О чём речь?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44280"/>
            <a:ext cx="4173000" cy="1596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92" y="1412776"/>
            <a:ext cx="3419872" cy="1545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63" y="3830960"/>
            <a:ext cx="3931929" cy="2211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92" y="3642953"/>
            <a:ext cx="2195736" cy="26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125152" cy="1143000"/>
          </a:xfrm>
        </p:spPr>
        <p:txBody>
          <a:bodyPr/>
          <a:lstStyle/>
          <a:p>
            <a:r>
              <a:rPr lang="ru-RU" dirty="0" smtClean="0"/>
              <a:t>О чём речь?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8933"/>
            <a:ext cx="3396654" cy="25474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52" y="4324536"/>
            <a:ext cx="3960440" cy="2093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1909" r="10656" b="21715"/>
          <a:stretch/>
        </p:blipFill>
        <p:spPr>
          <a:xfrm>
            <a:off x="1115616" y="1402548"/>
            <a:ext cx="2640447" cy="2832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2327920" cy="27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925">
            <a:off x="5895765" y="2304246"/>
            <a:ext cx="2780928" cy="2780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19"/>
            <a:ext cx="7024744" cy="1208365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«Песенная Анатомия»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5688748" cy="427583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Назовите как можно больше песен, в которых присутствуют органы человеческого тела: сердце, нога, ухо и т.д.  </a:t>
            </a:r>
          </a:p>
          <a:p>
            <a:pPr marL="6858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Например:</a:t>
            </a:r>
          </a:p>
          <a:p>
            <a:pPr marL="68580" indent="0">
              <a:buNone/>
            </a:pPr>
            <a:endParaRPr lang="ru-RU" b="1" dirty="0" smtClean="0">
              <a:solidFill>
                <a:srgbClr val="7030A0"/>
              </a:solidFill>
              <a:latin typeface="Trebuchet MS"/>
            </a:endParaRPr>
          </a:p>
          <a:p>
            <a:pPr marL="68580" indent="0">
              <a:buNone/>
            </a:pPr>
            <a:endParaRPr lang="ru-RU" b="1" dirty="0">
              <a:solidFill>
                <a:srgbClr val="7030A0"/>
              </a:solidFill>
              <a:latin typeface="Trebuchet MS"/>
            </a:endParaRPr>
          </a:p>
          <a:p>
            <a:pPr marL="68580" indent="0">
              <a:buNone/>
            </a:pPr>
            <a:endParaRPr lang="ru-RU" b="1" dirty="0" smtClean="0">
              <a:solidFill>
                <a:srgbClr val="7030A0"/>
              </a:solidFill>
              <a:latin typeface="Trebuchet MS"/>
            </a:endParaRPr>
          </a:p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rebuchet MS"/>
              </a:rPr>
              <a:t>Он </a:t>
            </a:r>
            <a:r>
              <a:rPr lang="ru-RU" b="1" dirty="0">
                <a:solidFill>
                  <a:srgbClr val="7030A0"/>
                </a:solidFill>
                <a:latin typeface="Trebuchet MS"/>
              </a:rPr>
              <a:t>слова тебе красиво говорит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rebuchet MS"/>
              </a:rPr>
              <a:t>Только каменное сердце не болит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rebuchet MS"/>
              </a:rPr>
              <a:t/>
            </a:r>
            <a:br>
              <a:rPr lang="ru-RU" b="1" dirty="0">
                <a:solidFill>
                  <a:srgbClr val="7030A0"/>
                </a:solidFill>
                <a:latin typeface="Trebuchet MS"/>
              </a:rPr>
            </a:br>
            <a:r>
              <a:rPr lang="ru-RU" b="1" dirty="0">
                <a:solidFill>
                  <a:srgbClr val="7030A0"/>
                </a:solidFill>
                <a:latin typeface="Trebuchet MS"/>
              </a:rPr>
              <a:t/>
            </a:r>
            <a:br>
              <a:rPr lang="ru-RU" b="1" dirty="0">
                <a:solidFill>
                  <a:srgbClr val="7030A0"/>
                </a:solidFill>
                <a:latin typeface="Trebuchet MS"/>
              </a:rPr>
            </a:br>
            <a:r>
              <a:rPr lang="ru-RU" b="1" dirty="0" smtClean="0">
                <a:solidFill>
                  <a:srgbClr val="7030A0"/>
                </a:solidFill>
                <a:latin typeface="Trebuchet MS"/>
              </a:rPr>
              <a:t>(</a:t>
            </a:r>
            <a:r>
              <a:rPr lang="ru-RU" b="1" i="1" dirty="0" smtClean="0">
                <a:solidFill>
                  <a:srgbClr val="7030A0"/>
                </a:solidFill>
                <a:latin typeface="Trebuchet MS"/>
              </a:rPr>
              <a:t>Божья </a:t>
            </a:r>
            <a:r>
              <a:rPr lang="ru-RU" b="1" i="1" dirty="0">
                <a:solidFill>
                  <a:srgbClr val="7030A0"/>
                </a:solidFill>
                <a:latin typeface="Trebuchet MS"/>
              </a:rPr>
              <a:t>коровка - Гранитный </a:t>
            </a:r>
            <a:r>
              <a:rPr lang="ru-RU" b="1" i="1" dirty="0" smtClean="0">
                <a:solidFill>
                  <a:srgbClr val="7030A0"/>
                </a:solidFill>
                <a:latin typeface="Trebuchet MS"/>
              </a:rPr>
              <a:t>камушек</a:t>
            </a:r>
            <a:r>
              <a:rPr lang="ru-RU" b="1" dirty="0" smtClean="0">
                <a:solidFill>
                  <a:srgbClr val="7030A0"/>
                </a:solidFill>
                <a:latin typeface="Trebuchet MS"/>
              </a:rPr>
              <a:t>)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2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0519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6849209" cy="4131821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rgbClr val="2B2B2B"/>
                </a:solidFill>
                <a:latin typeface="calibri"/>
              </a:rPr>
              <a:t>        </a:t>
            </a:r>
            <a:r>
              <a:rPr lang="ru-RU" b="1" dirty="0" smtClean="0">
                <a:solidFill>
                  <a:srgbClr val="7030A0"/>
                </a:solidFill>
                <a:latin typeface="calibri"/>
              </a:rPr>
              <a:t>Синквейн</a:t>
            </a:r>
            <a:r>
              <a:rPr lang="ru-RU" b="1" dirty="0">
                <a:solidFill>
                  <a:srgbClr val="7030A0"/>
                </a:solidFill>
                <a:latin typeface="calibri"/>
              </a:rPr>
              <a:t> – это не простое стихотворение, а стихотворение, написанное по следующим правилам:</a:t>
            </a:r>
          </a:p>
          <a:p>
            <a:r>
              <a:rPr lang="ru-RU" b="1" dirty="0">
                <a:solidFill>
                  <a:srgbClr val="7030A0"/>
                </a:solidFill>
                <a:latin typeface="calibri"/>
              </a:rPr>
              <a:t>1 строка – одно существительное, выражающее главную тему </a:t>
            </a:r>
            <a:r>
              <a:rPr lang="ru-RU" b="1" dirty="0" err="1">
                <a:solidFill>
                  <a:srgbClr val="7030A0"/>
                </a:solidFill>
                <a:latin typeface="calibri"/>
              </a:rPr>
              <a:t>cинквейна</a:t>
            </a:r>
            <a:r>
              <a:rPr lang="ru-RU" b="1" dirty="0">
                <a:solidFill>
                  <a:srgbClr val="7030A0"/>
                </a:solidFill>
                <a:latin typeface="calibri"/>
              </a:rPr>
              <a:t>.</a:t>
            </a:r>
          </a:p>
          <a:p>
            <a:r>
              <a:rPr lang="ru-RU" b="1" dirty="0">
                <a:solidFill>
                  <a:srgbClr val="7030A0"/>
                </a:solidFill>
                <a:latin typeface="calibri"/>
              </a:rPr>
              <a:t>2 строка – два прилагательных, выражающих главную мысль.</a:t>
            </a:r>
          </a:p>
          <a:p>
            <a:r>
              <a:rPr lang="ru-RU" b="1" dirty="0">
                <a:solidFill>
                  <a:srgbClr val="7030A0"/>
                </a:solidFill>
                <a:latin typeface="calibri"/>
              </a:rPr>
              <a:t>3 строка – три глагола, описывающие действия в рамках темы.</a:t>
            </a:r>
          </a:p>
          <a:p>
            <a:r>
              <a:rPr lang="ru-RU" b="1" dirty="0">
                <a:solidFill>
                  <a:srgbClr val="7030A0"/>
                </a:solidFill>
                <a:latin typeface="calibri"/>
              </a:rPr>
              <a:t>4 строка – фраза, несущая определенный смысл.</a:t>
            </a:r>
          </a:p>
          <a:p>
            <a:r>
              <a:rPr lang="ru-RU" b="1" dirty="0">
                <a:solidFill>
                  <a:srgbClr val="7030A0"/>
                </a:solidFill>
                <a:latin typeface="calibri"/>
              </a:rPr>
              <a:t>5 строка – заключение в форме существительного (ассоциация с первым словом).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42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027664"/>
            <a:ext cx="6088522" cy="1105192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«ВИЗИТКА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pPr indent="450215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Каждая команда представляет себя: название, девиз, эмблема. Учитывается оригинальность, соответствие биологической тематике.  </a:t>
            </a:r>
            <a:endParaRPr lang="ru-RU" b="1" dirty="0">
              <a:solidFill>
                <a:srgbClr val="002060"/>
              </a:solidFill>
            </a:endParaRPr>
          </a:p>
          <a:p>
            <a:pPr indent="450215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Максимальное количество баллов -  5.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marL="6858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0152" b="13702"/>
          <a:stretch/>
        </p:blipFill>
        <p:spPr>
          <a:xfrm>
            <a:off x="2339752" y="3789040"/>
            <a:ext cx="461301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442" t="23422" r="7180" b="16532"/>
          <a:stretch/>
        </p:blipFill>
        <p:spPr>
          <a:xfrm>
            <a:off x="683568" y="836712"/>
            <a:ext cx="6120680" cy="319112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295" t="27602" b="22753"/>
          <a:stretch/>
        </p:blipFill>
        <p:spPr>
          <a:xfrm>
            <a:off x="3059832" y="3429000"/>
            <a:ext cx="5366775" cy="26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5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/>
              <a:t>ПОДСНЕЖНИК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59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8645" y="1196753"/>
            <a:ext cx="6637468" cy="180019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До новых встреч</a:t>
            </a:r>
            <a:r>
              <a:rPr lang="ru-RU" sz="5400" b="1" dirty="0" smtClean="0">
                <a:solidFill>
                  <a:srgbClr val="7030A0"/>
                </a:solidFill>
              </a:rPr>
              <a:t>!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1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Конкурс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«Разминка»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Каждой команде задаются по 5 вопросов подряд по разделам живая и неживая природа. За каждый правильный ответ команда получает 1 балл.</a:t>
            </a:r>
            <a:endParaRPr lang="ru-RU" sz="1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602" y="3645024"/>
            <a:ext cx="4680520" cy="263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0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«Четвертый лишний»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312658" cy="3960441"/>
          </a:xfrm>
        </p:spPr>
        <p:txBody>
          <a:bodyPr>
            <a:normAutofit/>
          </a:bodyPr>
          <a:lstStyle/>
          <a:p>
            <a:pPr indent="450215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экране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вы увидите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слайды, на которых изображены по 4 картинки. Необходимо угадать какая из картинок лишняя и объяснить почему. Команда, которая первая догадалась, поднимает сигнальную карточку и отвечает. Если же ответ неверный право ответить предоставляется другой команде. За каждый правильный ответ команда получает 1 балл.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184282"/>
            <a:ext cx="2233854" cy="22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1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44" y="1508294"/>
            <a:ext cx="2952328" cy="22795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1329"/>
            <a:ext cx="2879968" cy="2243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47102"/>
            <a:ext cx="3024336" cy="22682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86" y="4347101"/>
            <a:ext cx="3018153" cy="2263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64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024744" cy="1403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Четвёртый лишний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1"/>
            <a:ext cx="3245070" cy="216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240040" cy="216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4" y="4293096"/>
            <a:ext cx="3368374" cy="2088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66" y="4293096"/>
            <a:ext cx="3366004" cy="22440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45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" y="116632"/>
            <a:ext cx="7024744" cy="1143000"/>
          </a:xfrm>
        </p:spPr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2407"/>
            <a:ext cx="3456384" cy="1944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64804"/>
            <a:ext cx="3096344" cy="2009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4464"/>
            <a:ext cx="3528392" cy="2374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44" y="4281277"/>
            <a:ext cx="3228172" cy="2421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39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24744" cy="1143000"/>
          </a:xfrm>
        </p:spPr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2852936" cy="20823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66" y="4437112"/>
            <a:ext cx="3504450" cy="2160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49080"/>
            <a:ext cx="2492896" cy="2492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69" y="1556792"/>
            <a:ext cx="3328369" cy="2304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93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00" y="188640"/>
            <a:ext cx="7024744" cy="1143000"/>
          </a:xfrm>
        </p:spPr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2417953" cy="2232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08999"/>
            <a:ext cx="2469201" cy="21039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2815513" cy="28155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06" y="3789040"/>
            <a:ext cx="3240956" cy="26471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16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FF0000"/>
      </a:accent1>
      <a:accent2>
        <a:srgbClr val="C000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296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 Black</vt:lpstr>
      <vt:lpstr>Calibri</vt:lpstr>
      <vt:lpstr>Calibri</vt:lpstr>
      <vt:lpstr>Century Gothic</vt:lpstr>
      <vt:lpstr>Times New Roman</vt:lpstr>
      <vt:lpstr>Trebuchet MS</vt:lpstr>
      <vt:lpstr>Wingdings 2</vt:lpstr>
      <vt:lpstr>Остин</vt:lpstr>
      <vt:lpstr>Знатоки биологии</vt:lpstr>
      <vt:lpstr>Конкурс «ВИЗИТКА» </vt:lpstr>
      <vt:lpstr>            Конкурс «Разминка» </vt:lpstr>
      <vt:lpstr>Конкурс «Четвертый лишний»  </vt:lpstr>
      <vt:lpstr>Четвертый лишний</vt:lpstr>
      <vt:lpstr>  Четвёртый лишний </vt:lpstr>
      <vt:lpstr>Четвёртый лишний</vt:lpstr>
      <vt:lpstr>Четвёртый лишний</vt:lpstr>
      <vt:lpstr>Четвёртый лишний</vt:lpstr>
      <vt:lpstr>Конкурс  «Основы систематики» </vt:lpstr>
      <vt:lpstr>пр</vt:lpstr>
      <vt:lpstr>Презентация PowerPoint</vt:lpstr>
      <vt:lpstr>        Конкурс «О чём речь?» </vt:lpstr>
      <vt:lpstr>О чём речь?</vt:lpstr>
      <vt:lpstr>О чём речь?</vt:lpstr>
      <vt:lpstr>О чём речь?</vt:lpstr>
      <vt:lpstr>О чём речь?</vt:lpstr>
      <vt:lpstr>    Конкурс «Песенная Анатомия» </vt:lpstr>
      <vt:lpstr>Конкурс «Синквейн» </vt:lpstr>
      <vt:lpstr>Презентация PowerPoint</vt:lpstr>
      <vt:lpstr>ПОДСНЕЖНИК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Olga</cp:lastModifiedBy>
  <cp:revision>23</cp:revision>
  <dcterms:created xsi:type="dcterms:W3CDTF">2016-04-06T14:18:30Z</dcterms:created>
  <dcterms:modified xsi:type="dcterms:W3CDTF">2018-11-26T19:43:10Z</dcterms:modified>
</cp:coreProperties>
</file>