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8303743-DECD-4FDD-9659-FCDEB7C42C22}" type="datetimeFigureOut">
              <a:rPr lang="ru-RU" smtClean="0"/>
              <a:pPr/>
              <a:t>23.02.2024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CB473AF-8063-4F18-89FB-867553442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03743-DECD-4FDD-9659-FCDEB7C42C22}" type="datetimeFigureOut">
              <a:rPr lang="ru-RU" smtClean="0"/>
              <a:pPr/>
              <a:t>23.02.2024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473AF-8063-4F18-89FB-867553442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03743-DECD-4FDD-9659-FCDEB7C42C22}" type="datetimeFigureOut">
              <a:rPr lang="ru-RU" smtClean="0"/>
              <a:pPr/>
              <a:t>23.02.2024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473AF-8063-4F18-89FB-867553442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8303743-DECD-4FDD-9659-FCDEB7C42C22}" type="datetimeFigureOut">
              <a:rPr lang="ru-RU" smtClean="0"/>
              <a:pPr/>
              <a:t>23.02.2024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CB473AF-8063-4F18-89FB-8675534423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8303743-DECD-4FDD-9659-FCDEB7C42C22}" type="datetimeFigureOut">
              <a:rPr lang="ru-RU" smtClean="0"/>
              <a:pPr/>
              <a:t>23.02.2024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CB473AF-8063-4F18-89FB-867553442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03743-DECD-4FDD-9659-FCDEB7C42C22}" type="datetimeFigureOut">
              <a:rPr lang="ru-RU" smtClean="0"/>
              <a:pPr/>
              <a:t>23.02.2024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473AF-8063-4F18-89FB-8675534423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03743-DECD-4FDD-9659-FCDEB7C42C22}" type="datetimeFigureOut">
              <a:rPr lang="ru-RU" smtClean="0"/>
              <a:pPr/>
              <a:t>23.02.2024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473AF-8063-4F18-89FB-8675534423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8303743-DECD-4FDD-9659-FCDEB7C42C22}" type="datetimeFigureOut">
              <a:rPr lang="ru-RU" smtClean="0"/>
              <a:pPr/>
              <a:t>23.02.2024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CB473AF-8063-4F18-89FB-8675534423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03743-DECD-4FDD-9659-FCDEB7C42C22}" type="datetimeFigureOut">
              <a:rPr lang="ru-RU" smtClean="0"/>
              <a:pPr/>
              <a:t>23.02.2024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473AF-8063-4F18-89FB-867553442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8303743-DECD-4FDD-9659-FCDEB7C42C22}" type="datetimeFigureOut">
              <a:rPr lang="ru-RU" smtClean="0"/>
              <a:pPr/>
              <a:t>23.02.2024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CB473AF-8063-4F18-89FB-8675534423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8303743-DECD-4FDD-9659-FCDEB7C42C22}" type="datetimeFigureOut">
              <a:rPr lang="ru-RU" smtClean="0"/>
              <a:pPr/>
              <a:t>23.02.2024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CB473AF-8063-4F18-89FB-8675534423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8303743-DECD-4FDD-9659-FCDEB7C42C22}" type="datetimeFigureOut">
              <a:rPr lang="ru-RU" smtClean="0"/>
              <a:pPr/>
              <a:t>23.02.2024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CB473AF-8063-4F18-89FB-867553442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1"/>
          <p:cNvSpPr>
            <a:spLocks noChangeArrowheads="1"/>
          </p:cNvSpPr>
          <p:nvPr/>
        </p:nvSpPr>
        <p:spPr bwMode="auto">
          <a:xfrm>
            <a:off x="0" y="692696"/>
            <a:ext cx="9144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Проектная работа </a:t>
            </a:r>
            <a:endParaRPr kumimoji="0" lang="ru-RU" sz="4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 теме «Математика в играх».</a:t>
            </a:r>
            <a:endParaRPr kumimoji="0" lang="ru-RU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Воображарий</a:t>
            </a:r>
            <a:r>
              <a:rPr kumimoji="0" lang="ru-RU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фанты»</a:t>
            </a:r>
            <a:endParaRPr kumimoji="0" lang="ru-RU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Выполнила 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учениц 4а класса 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МБОУ Гимназия №1 им.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А.Н.Барсукова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Ерова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Алиса.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6196" name="Picture 4" descr="C:\Users\Александр\Desktop\7741b6f7815350bfe5946d17a697b2ada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74" y="-12228"/>
            <a:ext cx="9144000" cy="6870228"/>
          </a:xfrm>
          <a:prstGeom prst="rect">
            <a:avLst/>
          </a:prstGeom>
          <a:noFill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52400" y="1060539"/>
            <a:ext cx="914400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«Математика в играх».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«Математические фанты»</a:t>
            </a:r>
            <a:endParaRPr kumimoji="0" lang="ru-RU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Косинец Елена Николаевна,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учитель начальных классов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МБОУ Гимназия №1 им.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А.Н.Барсукова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Г.Ковров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/>
        </p:nvSpPr>
        <p:spPr>
          <a:xfrm>
            <a:off x="858416" y="2859931"/>
            <a:ext cx="7427168" cy="1138138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/>
        </p:nvSpPr>
        <p:spPr>
          <a:xfrm>
            <a:off x="1010816" y="3012331"/>
            <a:ext cx="7427168" cy="1138138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/>
        </p:nvSpPr>
        <p:spPr>
          <a:xfrm>
            <a:off x="1163216" y="3164731"/>
            <a:ext cx="7427168" cy="1138138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1026" name="Picture 2" descr="C:\Users\Александр\Desktop\kisspng-trophy-gold-medal-award-5afbee6ca76df5.25442987152646001268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8748464" cy="5334000"/>
          </a:xfrm>
          <a:prstGeom prst="rect">
            <a:avLst/>
          </a:prstGeom>
          <a:noFill/>
        </p:spPr>
      </p:pic>
      <p:pic>
        <p:nvPicPr>
          <p:cNvPr id="1027" name="Picture 3" descr="C:\Users\Александр\Desktop\image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60648"/>
            <a:ext cx="3168352" cy="122413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71600" y="908720"/>
            <a:ext cx="7498080" cy="55557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/>
              <a:t>Цель:</a:t>
            </a:r>
            <a:r>
              <a:rPr lang="ru-RU" dirty="0"/>
              <a:t>  </a:t>
            </a:r>
          </a:p>
          <a:p>
            <a:r>
              <a:rPr lang="ru-RU" dirty="0"/>
              <a:t>Закрепление и повторение математических формул в решениях задач.</a:t>
            </a:r>
          </a:p>
          <a:p>
            <a:endParaRPr lang="ru-RU" dirty="0"/>
          </a:p>
          <a:p>
            <a:pPr algn="ctr">
              <a:buNone/>
            </a:pPr>
            <a:r>
              <a:rPr lang="ru-RU" sz="4000" dirty="0"/>
              <a:t>Задачи:</a:t>
            </a:r>
          </a:p>
          <a:p>
            <a:pPr>
              <a:buNone/>
            </a:pPr>
            <a:r>
              <a:rPr lang="ru-RU" dirty="0"/>
              <a:t>1.	Совершенствовать  умение решать задачи с величинами, работать в команде.</a:t>
            </a:r>
          </a:p>
          <a:p>
            <a:pPr>
              <a:buNone/>
            </a:pPr>
            <a:r>
              <a:rPr lang="ru-RU" dirty="0"/>
              <a:t>2.	Развивать математическое воображение, повышать интерес  к предмету.</a:t>
            </a:r>
          </a:p>
          <a:p>
            <a:pPr>
              <a:buNone/>
            </a:pPr>
            <a:r>
              <a:rPr lang="ru-RU" dirty="0"/>
              <a:t>3.	Соблюдать правила игры.</a:t>
            </a:r>
          </a:p>
        </p:txBody>
      </p:sp>
      <p:pic>
        <p:nvPicPr>
          <p:cNvPr id="137218" name="Picture 2" descr="C:\Users\Александр\Desktop\123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5085184"/>
            <a:ext cx="2367721" cy="1772816"/>
          </a:xfrm>
          <a:prstGeom prst="rect">
            <a:avLst/>
          </a:prstGeom>
          <a:noFill/>
        </p:spPr>
      </p:pic>
      <p:sp>
        <p:nvSpPr>
          <p:cNvPr id="137220" name="AutoShape 4" descr="https://top-fon.com/uploads/posts/2023-01/1674784279_top-fon-com-p-fon-dlya-prezentatsii-triz-18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 descr="C:\Users\Александр\Desktop\image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437112"/>
            <a:ext cx="4083645" cy="1939462"/>
          </a:xfrm>
          <a:prstGeom prst="rect">
            <a:avLst/>
          </a:prstGeom>
          <a:noFill/>
        </p:spPr>
      </p:pic>
      <p:pic>
        <p:nvPicPr>
          <p:cNvPr id="150535" name="Picture 7" descr="C:\Users\Александр\Desktop\1670192803_grizly-club-p-shablon-matematika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0"/>
            <a:ext cx="8858250" cy="6648450"/>
          </a:xfrm>
          <a:prstGeom prst="rect">
            <a:avLst/>
          </a:prstGeom>
          <a:noFill/>
        </p:spPr>
      </p:pic>
      <p:pic>
        <p:nvPicPr>
          <p:cNvPr id="10" name="Picture 2" descr="C:\Users\Александр\Desktop\image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005064"/>
            <a:ext cx="4548505" cy="2160240"/>
          </a:xfrm>
          <a:prstGeom prst="rect">
            <a:avLst/>
          </a:prstGeom>
          <a:noFill/>
        </p:spPr>
      </p:pic>
      <p:pic>
        <p:nvPicPr>
          <p:cNvPr id="150536" name="Picture 8" descr="C:\Users\Александр\Desktop\males-3d-model-isolated-3d-model-full-body-white-3d-man-3d-mod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692696"/>
            <a:ext cx="3168352" cy="316835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    </a:t>
            </a:r>
            <a:r>
              <a:rPr lang="en-US" sz="7800" b="1" dirty="0">
                <a:solidFill>
                  <a:srgbClr val="FF0000"/>
                </a:solidFill>
              </a:rPr>
              <a:t>S</a:t>
            </a:r>
          </a:p>
          <a:p>
            <a:endParaRPr lang="en-US" sz="60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6000" b="1" dirty="0">
                <a:solidFill>
                  <a:srgbClr val="FF0000"/>
                </a:solidFill>
              </a:rPr>
              <a:t>             </a:t>
            </a:r>
            <a:r>
              <a:rPr lang="ru-RU" sz="6000" b="1" dirty="0">
                <a:solidFill>
                  <a:srgbClr val="FF0000"/>
                </a:solidFill>
              </a:rPr>
              <a:t>     </a:t>
            </a:r>
            <a:r>
              <a:rPr lang="ru-RU" sz="10400" b="1" dirty="0"/>
              <a:t>?</a:t>
            </a:r>
            <a:r>
              <a:rPr lang="en-US" sz="10400" b="1" dirty="0"/>
              <a:t> </a:t>
            </a:r>
            <a:r>
              <a:rPr lang="en-US" sz="6000" b="1" dirty="0">
                <a:solidFill>
                  <a:srgbClr val="FF0000"/>
                </a:solidFill>
              </a:rPr>
              <a:t>             </a:t>
            </a:r>
            <a:r>
              <a:rPr lang="en-US" sz="7800" b="1" dirty="0">
                <a:solidFill>
                  <a:srgbClr val="FF0000"/>
                </a:solidFill>
              </a:rPr>
              <a:t>V</a:t>
            </a:r>
          </a:p>
          <a:p>
            <a:pPr>
              <a:buNone/>
            </a:pPr>
            <a:r>
              <a:rPr lang="ru-RU" sz="6000" b="1" dirty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endParaRPr lang="en-US" sz="6000" b="1" dirty="0">
              <a:solidFill>
                <a:srgbClr val="FF0000"/>
              </a:solidFill>
            </a:endParaRPr>
          </a:p>
          <a:p>
            <a:r>
              <a:rPr lang="en-US" sz="6000" b="1" dirty="0">
                <a:solidFill>
                  <a:srgbClr val="FF0000"/>
                </a:solidFill>
              </a:rPr>
              <a:t>   </a:t>
            </a:r>
            <a:r>
              <a:rPr lang="en-US" sz="7800" b="1" dirty="0">
                <a:solidFill>
                  <a:srgbClr val="FF0000"/>
                </a:solidFill>
              </a:rPr>
              <a:t> </a:t>
            </a:r>
            <a:r>
              <a:rPr lang="ru-RU" sz="7800" b="1" dirty="0">
                <a:solidFill>
                  <a:srgbClr val="FF0000"/>
                </a:solidFill>
              </a:rPr>
              <a:t>   </a:t>
            </a:r>
            <a:r>
              <a:rPr lang="en-US" sz="7800" b="1" dirty="0">
                <a:solidFill>
                  <a:srgbClr val="FF0000"/>
                </a:solidFill>
              </a:rPr>
              <a:t>T</a:t>
            </a:r>
            <a:endParaRPr lang="ru-RU" sz="7800" b="1" dirty="0">
              <a:solidFill>
                <a:srgbClr val="FF0000"/>
              </a:solidFill>
            </a:endParaRPr>
          </a:p>
        </p:txBody>
      </p:sp>
      <p:pic>
        <p:nvPicPr>
          <p:cNvPr id="151554" name="Picture 2" descr="C:\Users\Александр\Desktop\image_5a89d67202c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09600" y="764704"/>
            <a:ext cx="7467600" cy="5861648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60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6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</a:t>
            </a:r>
            <a:r>
              <a:rPr kumimoji="0" lang="ru-RU" sz="60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r>
              <a:rPr kumimoji="0" lang="en-US" sz="40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sz="60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sz="7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7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ru-RU" sz="7800" b="1" noProof="0" dirty="0">
                <a:solidFill>
                  <a:srgbClr val="FF0000"/>
                </a:solidFill>
              </a:rPr>
              <a:t>                                        </a:t>
            </a:r>
            <a:r>
              <a:rPr lang="en-US" sz="52000" b="1" noProof="0" dirty="0">
                <a:solidFill>
                  <a:srgbClr val="FF0000"/>
                </a:solidFill>
              </a:rPr>
              <a:t>t</a:t>
            </a:r>
            <a:endParaRPr kumimoji="0" lang="ru-RU" sz="5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987824" y="2708920"/>
            <a:ext cx="3034680" cy="115212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/>
              <a:t>                </a:t>
            </a:r>
            <a:r>
              <a:rPr lang="en-US" sz="4000" dirty="0"/>
              <a:t>S=20 </a:t>
            </a:r>
            <a:r>
              <a:rPr lang="ru-RU" sz="4000" dirty="0"/>
              <a:t>м</a:t>
            </a:r>
          </a:p>
        </p:txBody>
      </p:sp>
      <p:pic>
        <p:nvPicPr>
          <p:cNvPr id="152578" name="Picture 2" descr="C:\Users\Александр\Desktop\1699012349_poknok-art-p-strelka-izyashchnaya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212976"/>
            <a:ext cx="6192688" cy="1008112"/>
          </a:xfrm>
          <a:prstGeom prst="rect">
            <a:avLst/>
          </a:prstGeom>
          <a:noFill/>
        </p:spPr>
      </p:pic>
      <p:pic>
        <p:nvPicPr>
          <p:cNvPr id="152581" name="Picture 5" descr="https://zamanilka.ru/wp-content/uploads/2022/10/ezhik-kartinki-detyam-8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24744"/>
            <a:ext cx="2632565" cy="2016224"/>
          </a:xfrm>
          <a:prstGeom prst="rect">
            <a:avLst/>
          </a:prstGeom>
          <a:noFill/>
        </p:spPr>
      </p:pic>
      <p:pic>
        <p:nvPicPr>
          <p:cNvPr id="152590" name="Picture 14" descr="https://cdn3.vectorstock.com/i/thumb-large/91/97/cartoon-rabbit-running-vector-230391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67544" y="3789040"/>
            <a:ext cx="2592288" cy="2904152"/>
          </a:xfrm>
          <a:prstGeom prst="rect">
            <a:avLst/>
          </a:prstGeom>
          <a:noFill/>
        </p:spPr>
      </p:pic>
      <p:sp>
        <p:nvSpPr>
          <p:cNvPr id="3074" name="AutoShape 2" descr="https://klike.net/uploads/posts/2022-08/1661927971_j-3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https://avatars.mds.yandex.net/i?id=ad214aced2f8ff72b525ea4abbb7488fee13a962-9854329-images-thumbs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188641"/>
            <a:ext cx="2004392" cy="208823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лександр\Desktop\1699012349_poknok-art-p-strelka-izyashchnaya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7485" y="3140968"/>
            <a:ext cx="5784955" cy="1260140"/>
          </a:xfrm>
          <a:prstGeom prst="rect">
            <a:avLst/>
          </a:prstGeom>
          <a:noFill/>
        </p:spPr>
      </p:pic>
      <p:sp>
        <p:nvSpPr>
          <p:cNvPr id="5" name="Содержимое 2"/>
          <p:cNvSpPr>
            <a:spLocks noGrp="1"/>
          </p:cNvSpPr>
          <p:nvPr>
            <p:ph sz="quarter" idx="1"/>
          </p:nvPr>
        </p:nvSpPr>
        <p:spPr>
          <a:xfrm>
            <a:off x="4139952" y="2780928"/>
            <a:ext cx="3960440" cy="16561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000" dirty="0"/>
              <a:t>5 и 7 часов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355976" y="4005064"/>
            <a:ext cx="2952328" cy="1440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5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600 км</a:t>
            </a:r>
          </a:p>
        </p:txBody>
      </p:sp>
      <p:pic>
        <p:nvPicPr>
          <p:cNvPr id="153604" name="Picture 4" descr="https://r2.mt.ru/r15/photo42D2/20601908576-0/jpeg/bp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546902"/>
            <a:ext cx="3060340" cy="1530170"/>
          </a:xfrm>
          <a:prstGeom prst="rect">
            <a:avLst/>
          </a:prstGeom>
          <a:noFill/>
        </p:spPr>
      </p:pic>
      <p:sp>
        <p:nvSpPr>
          <p:cNvPr id="2050" name="AutoShape 2" descr="https://klike.net/uploads/posts/2022-08/1661927971_j-3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klike.net/uploads/posts/2022-08/1661927971_j-3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klike.net/uploads/posts/2022-08/1661927971_j-3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s://avatars.mds.yandex.net/i?id=ad214aced2f8ff72b525ea4abbb7488fee13a962-9854329-images-thumbs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332656"/>
            <a:ext cx="1979712" cy="220486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лександр\Desktop\1699012349_poknok-art-p-strelka-izyashchnaya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7485" y="3140968"/>
            <a:ext cx="5784955" cy="1260140"/>
          </a:xfrm>
          <a:prstGeom prst="rect">
            <a:avLst/>
          </a:prstGeom>
          <a:noFill/>
        </p:spPr>
      </p:pic>
      <p:sp>
        <p:nvSpPr>
          <p:cNvPr id="5" name="Содержимое 2"/>
          <p:cNvSpPr>
            <a:spLocks noGrp="1"/>
          </p:cNvSpPr>
          <p:nvPr>
            <p:ph sz="quarter" idx="1"/>
          </p:nvPr>
        </p:nvSpPr>
        <p:spPr>
          <a:xfrm>
            <a:off x="4139952" y="2780928"/>
            <a:ext cx="3960440" cy="16561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000" dirty="0"/>
              <a:t>10 миль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355976" y="4005064"/>
            <a:ext cx="2952328" cy="1440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5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дня</a:t>
            </a:r>
          </a:p>
        </p:txBody>
      </p:sp>
      <p:sp>
        <p:nvSpPr>
          <p:cNvPr id="2050" name="AutoShape 2" descr="https://klike.net/uploads/posts/2022-08/1661927971_j-3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klike.net/uploads/posts/2022-08/1661927971_j-3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klike.net/uploads/posts/2022-08/1661927971_j-3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s://avatars.mds.yandex.net/i?id=ad214aced2f8ff72b525ea4abbb7488fee13a962-9854329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332656"/>
            <a:ext cx="1979712" cy="2204864"/>
          </a:xfrm>
          <a:prstGeom prst="rect">
            <a:avLst/>
          </a:prstGeom>
          <a:noFill/>
        </p:spPr>
      </p:pic>
      <p:pic>
        <p:nvPicPr>
          <p:cNvPr id="20486" name="Picture 6" descr="https://gas-kvas.com/uploads/posts/2023-02/1676665432_gas-kvas-com-p-korabl-detskii-risunok-kartinka-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91599" y="1844825"/>
            <a:ext cx="3355157" cy="223224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404664"/>
            <a:ext cx="7467600" cy="187220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8000" dirty="0"/>
              <a:t>500•10</a:t>
            </a:r>
            <a:r>
              <a:rPr lang="ru-RU" sz="80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6" name="Picture 8" descr="https://avatars.mds.yandex.net/i?id=ad214aced2f8ff72b525ea4abbb7488fee13a962-9854329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332656"/>
            <a:ext cx="1979712" cy="2204864"/>
          </a:xfrm>
          <a:prstGeom prst="rect">
            <a:avLst/>
          </a:prstGeom>
          <a:noFill/>
        </p:spPr>
      </p:pic>
      <p:pic>
        <p:nvPicPr>
          <p:cNvPr id="21508" name="Picture 4" descr="https://img.freepik.com/premium-vector/cute-sad-fox-character-sitting-on-the-floor-and-crying-funny-forest-animal-vector-illustration-on-a-white-background_178650-6820.jpg?size=626&amp;ext=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471414"/>
            <a:ext cx="5386586" cy="538658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59832" y="2564904"/>
            <a:ext cx="5400600" cy="237626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/>
              <a:t>                               </a:t>
            </a:r>
            <a:r>
              <a:rPr lang="en-US" sz="5200" dirty="0"/>
              <a:t>20</a:t>
            </a:r>
            <a:r>
              <a:rPr lang="ru-RU" sz="5200" dirty="0"/>
              <a:t>0</a:t>
            </a:r>
            <a:r>
              <a:rPr lang="en-US" sz="5200" dirty="0"/>
              <a:t> </a:t>
            </a:r>
            <a:r>
              <a:rPr lang="ru-RU" sz="5200" dirty="0"/>
              <a:t>м</a:t>
            </a:r>
            <a:r>
              <a:rPr lang="en-US" sz="5200" dirty="0"/>
              <a:t> </a:t>
            </a:r>
            <a:r>
              <a:rPr lang="ru-RU" sz="5200" dirty="0"/>
              <a:t> </a:t>
            </a:r>
          </a:p>
          <a:p>
            <a:pPr>
              <a:buNone/>
            </a:pPr>
            <a:r>
              <a:rPr lang="ru-RU" sz="5200" dirty="0"/>
              <a:t>  1         1/3 пути</a:t>
            </a:r>
            <a:r>
              <a:rPr lang="en-US" sz="5200" dirty="0"/>
              <a:t> </a:t>
            </a:r>
            <a:r>
              <a:rPr lang="ru-RU" sz="5200" dirty="0"/>
              <a:t>   </a:t>
            </a:r>
          </a:p>
          <a:p>
            <a:pPr>
              <a:buNone/>
            </a:pPr>
            <a:endParaRPr lang="ru-RU" sz="4000" dirty="0"/>
          </a:p>
          <a:p>
            <a:pPr>
              <a:buNone/>
            </a:pPr>
            <a:endParaRPr lang="ru-RU" sz="4000" dirty="0"/>
          </a:p>
          <a:p>
            <a:pPr>
              <a:buNone/>
            </a:pPr>
            <a:r>
              <a:rPr lang="ru-RU" sz="4000" dirty="0"/>
              <a:t>     </a:t>
            </a:r>
          </a:p>
        </p:txBody>
      </p:sp>
      <p:pic>
        <p:nvPicPr>
          <p:cNvPr id="152578" name="Picture 2" descr="C:\Users\Александр\Desktop\1699012349_poknok-art-p-strelka-izyashchnaya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573016"/>
            <a:ext cx="7488832" cy="1008112"/>
          </a:xfrm>
          <a:prstGeom prst="rect">
            <a:avLst/>
          </a:prstGeom>
          <a:noFill/>
        </p:spPr>
      </p:pic>
      <p:sp>
        <p:nvSpPr>
          <p:cNvPr id="3074" name="AutoShape 2" descr="https://klike.net/uploads/posts/2022-08/1661927971_j-3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https://avatars.mds.yandex.net/i?id=ad214aced2f8ff72b525ea4abbb7488fee13a962-9854329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88641"/>
            <a:ext cx="2004392" cy="2088232"/>
          </a:xfrm>
          <a:prstGeom prst="rect">
            <a:avLst/>
          </a:prstGeom>
          <a:noFill/>
        </p:spPr>
      </p:pic>
      <p:pic>
        <p:nvPicPr>
          <p:cNvPr id="22530" name="Picture 2" descr="https://gas-kvas.com/uploads/posts/2023-01/1673458256_gas-kvas-com-p-cherepashka-risunok-detskii-2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76672"/>
            <a:ext cx="4646330" cy="3096344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55576" y="4509120"/>
            <a:ext cx="7427168" cy="1138138"/>
          </a:xfrm>
        </p:spPr>
        <p:txBody>
          <a:bodyPr>
            <a:normAutofit/>
          </a:bodyPr>
          <a:lstStyle/>
          <a:p>
            <a:r>
              <a:rPr lang="en-US" dirty="0"/>
              <a:t>           </a:t>
            </a:r>
            <a:r>
              <a:rPr lang="ru-RU" dirty="0"/>
              <a:t>         </a:t>
            </a:r>
            <a:r>
              <a:rPr lang="en-US" sz="5000" dirty="0">
                <a:solidFill>
                  <a:schemeClr val="tx1"/>
                </a:solidFill>
              </a:rPr>
              <a:t>V=20 </a:t>
            </a:r>
            <a:r>
              <a:rPr lang="ru-RU" sz="3500" dirty="0">
                <a:solidFill>
                  <a:schemeClr val="tx1"/>
                </a:solidFill>
              </a:rPr>
              <a:t>м/ч</a:t>
            </a:r>
            <a:r>
              <a:rPr lang="en-US" sz="3500" dirty="0">
                <a:solidFill>
                  <a:schemeClr val="tx1"/>
                </a:solidFill>
              </a:rPr>
              <a:t> </a:t>
            </a:r>
            <a:r>
              <a:rPr lang="en-US" sz="5000" dirty="0">
                <a:solidFill>
                  <a:schemeClr val="tx1"/>
                </a:solidFill>
              </a:rPr>
              <a:t> </a:t>
            </a:r>
            <a:r>
              <a:rPr lang="en-US" sz="5000" cap="none" dirty="0">
                <a:solidFill>
                  <a:prstClr val="black"/>
                </a:solidFill>
                <a:ea typeface="+mn-ea"/>
                <a:cs typeface="+mn-cs"/>
              </a:rPr>
              <a:t>t</a:t>
            </a:r>
            <a:r>
              <a:rPr lang="ru-RU" sz="3600" cap="none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en-US" sz="5000" dirty="0">
                <a:solidFill>
                  <a:schemeClr val="tx1"/>
                </a:solidFill>
              </a:rPr>
              <a:t>-</a:t>
            </a:r>
            <a:r>
              <a:rPr lang="ru-RU" sz="5000" dirty="0">
                <a:solidFill>
                  <a:schemeClr val="tx1"/>
                </a:solidFill>
              </a:rPr>
              <a:t>?</a:t>
            </a:r>
          </a:p>
        </p:txBody>
      </p:sp>
    </p:spTree>
  </p:cSld>
  <p:clrMapOvr>
    <a:masterClrMapping/>
  </p:clrMapOvr>
  <p:transition>
    <p:wedg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227</TotalTime>
  <Words>159</Words>
  <Application>Microsoft Office PowerPoint</Application>
  <PresentationFormat>Экран (4:3)</PresentationFormat>
  <Paragraphs>45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Schoolbook</vt:lpstr>
      <vt:lpstr>Wingdings</vt:lpstr>
      <vt:lpstr>Wingdings 2</vt:lpstr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V=20 м/ч  t -?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Елена Косинец</cp:lastModifiedBy>
  <cp:revision>26</cp:revision>
  <dcterms:created xsi:type="dcterms:W3CDTF">2024-02-11T07:46:13Z</dcterms:created>
  <dcterms:modified xsi:type="dcterms:W3CDTF">2024-02-23T08:55:59Z</dcterms:modified>
</cp:coreProperties>
</file>