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6" r:id="rId3"/>
    <p:sldId id="288" r:id="rId4"/>
    <p:sldId id="25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93" r:id="rId18"/>
    <p:sldId id="282" r:id="rId19"/>
    <p:sldId id="283" r:id="rId20"/>
    <p:sldId id="290" r:id="rId21"/>
    <p:sldId id="289" r:id="rId22"/>
    <p:sldId id="291" r:id="rId23"/>
    <p:sldId id="292" r:id="rId24"/>
    <p:sldId id="294" r:id="rId25"/>
    <p:sldId id="295" r:id="rId26"/>
    <p:sldId id="301" r:id="rId27"/>
    <p:sldId id="296" r:id="rId28"/>
    <p:sldId id="284" r:id="rId29"/>
    <p:sldId id="285" r:id="rId30"/>
    <p:sldId id="297" r:id="rId31"/>
    <p:sldId id="298" r:id="rId32"/>
    <p:sldId id="299" r:id="rId33"/>
    <p:sldId id="300" r:id="rId34"/>
    <p:sldId id="286" r:id="rId35"/>
    <p:sldId id="287" r:id="rId36"/>
    <p:sldId id="30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EC535-9E8A-438C-B4F7-50D5211ADA1F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F5115-C984-4ADA-B479-594ADEF7AC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5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14D31-0C4A-4C11-9087-C9708181AE7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930E4-6644-4706-9851-ED3C2CDD03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BB090-6E98-4FAD-A0BC-276C68019F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913C2-42BA-4510-9E5F-08373EA7AB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100DD-A95C-4260-8A66-D061749912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63881-20DB-4511-87FD-395A8F39C6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569CC-AB45-4FBB-A8D7-4FCC1F1E5E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8A5F1-ED45-44E1-AD2B-A65627A20B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3E26E-B6CE-41E8-9008-9331EB91BF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17C09-2600-4D5A-832C-E0BAFEE2F7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92769-70D8-4786-BCB3-0E1F599DAB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7883B-B9D4-42F5-81AF-092FF08709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543E6D-642C-4D34-9F9C-9235924927C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\Desktop\&#1053;&#1086;&#1074;&#1072;&#1103;%20&#1087;&#1072;&#1087;&#1082;&#1072;\Golosa_zhivotnyh_-_Voj_volka_i_laj_sobaki_(iPlayer.fm)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3;&#1072;&#1076;&#1086;&#1074;&#1072;&#1103;%20&#1089;&#1086;&#1083;&#1085;&#1094;&#1072;\Golosa-ptic-Vyp_(muzofun.net).mp3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3;&#1072;&#1076;&#1086;&#1074;&#1072;&#1103;%20&#1089;&#1086;&#1083;&#1085;&#1094;&#1072;\Golosa_ptic_v_prirod.mp3" TargetMode="Externa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3;&#1072;&#1076;&#1086;&#1074;&#1072;&#1103;%20&#1089;&#1086;&#1083;&#1085;&#1094;&#1072;\&#1043;&#1086;&#1083;&#1086;&#1089;&#1072;%20&#1087;&#1090;&#1080;&#1094;-&#1041;&#1077;&#1083;&#1072;&#1103;%20&#1082;&#1091;&#1088;&#1086;&#1087;&#1072;&#1090;&#1082;&#1072;.mp3" TargetMode="Externa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3;&#1072;&#1076;&#1086;&#1074;&#1072;&#1103;%20&#1089;&#1086;&#1083;&#1085;&#1094;&#1072;\golosa-ptic-Voron(muzofon.com).mp3" TargetMode="Externa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83;&#1072;&#1076;&#1086;&#1074;&#1072;&#1103;%20&#1089;&#1086;&#1083;&#1085;&#1094;&#1072;\Golosa-ptic-Soroka(muzofun.net).mp3" TargetMode="External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М.М.Пришвин</a:t>
            </a:r>
            <a:br>
              <a:rPr lang="ru-RU" sz="48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«Кладовая солнца»</a:t>
            </a:r>
            <a:endParaRPr lang="ru-RU" sz="48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2571744"/>
            <a:ext cx="6400800" cy="838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Одухотворённость природы</a:t>
            </a:r>
          </a:p>
          <a:p>
            <a:r>
              <a:rPr lang="ru-RU" sz="2400" b="1" dirty="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интегрированный урок</a:t>
            </a:r>
          </a:p>
          <a:p>
            <a:r>
              <a:rPr lang="ru-RU" sz="2400" b="1" dirty="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литература-биология</a:t>
            </a:r>
            <a:endParaRPr lang="ru-RU" sz="2400" b="1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5157192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>Подготовила </a:t>
            </a:r>
            <a:r>
              <a:rPr lang="ru-RU" sz="1400" b="1" dirty="0" err="1" smtClean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>Л.А.Константинова</a:t>
            </a:r>
            <a:r>
              <a:rPr lang="ru-RU" sz="1400" b="1" dirty="0" smtClean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>,</a:t>
            </a:r>
          </a:p>
          <a:p>
            <a:r>
              <a:rPr lang="ru-RU" sz="1400" b="1" dirty="0" smtClean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>учитель  русского языка и литературы</a:t>
            </a:r>
          </a:p>
          <a:p>
            <a:r>
              <a:rPr lang="ru-RU" sz="1400" b="1" dirty="0" smtClean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> МКОУ «</a:t>
            </a:r>
            <a:r>
              <a:rPr lang="ru-RU" sz="1400" b="1" dirty="0" err="1" smtClean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>Радюкинская</a:t>
            </a:r>
            <a:r>
              <a:rPr lang="ru-RU" sz="1400" b="1" dirty="0" smtClean="0">
                <a:solidFill>
                  <a:schemeClr val="accent1">
                    <a:lumMod val="25000"/>
                  </a:schemeClr>
                </a:solidFill>
                <a:latin typeface="Arial Narrow" pitchFamily="34" charset="0"/>
              </a:rPr>
              <a:t> ООШ»</a:t>
            </a:r>
            <a:endParaRPr lang="ru-RU" sz="1400" b="1" dirty="0">
              <a:solidFill>
                <a:schemeClr val="accent1">
                  <a:lumMod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92696"/>
          <a:ext cx="8352924" cy="502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3007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39953" y="5728447"/>
          <a:ext cx="690282" cy="573741"/>
        </p:xfrm>
        <a:graphic>
          <a:graphicData uri="http://schemas.openxmlformats.org/drawingml/2006/table">
            <a:tbl>
              <a:tblPr/>
              <a:tblGrid>
                <a:gridCol w="690282"/>
              </a:tblGrid>
              <a:tr h="573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http://www.plantarium.ru/dat/plants/1/170/8170_99870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784" y="1041090"/>
            <a:ext cx="6854680" cy="527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92696"/>
          <a:ext cx="8352924" cy="502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3007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39953" y="5728447"/>
          <a:ext cx="690282" cy="573741"/>
        </p:xfrm>
        <a:graphic>
          <a:graphicData uri="http://schemas.openxmlformats.org/drawingml/2006/table">
            <a:tbl>
              <a:tblPr/>
              <a:tblGrid>
                <a:gridCol w="690282"/>
              </a:tblGrid>
              <a:tr h="573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085184"/>
            <a:ext cx="583264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33CC"/>
                </a:solidFill>
              </a:rPr>
              <a:t>4. Одно из деревьев, сросшихся вместе с другим.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92696"/>
          <a:ext cx="8352924" cy="502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3007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39953" y="5728447"/>
          <a:ext cx="690282" cy="573741"/>
        </p:xfrm>
        <a:graphic>
          <a:graphicData uri="http://schemas.openxmlformats.org/drawingml/2006/table">
            <a:tbl>
              <a:tblPr/>
              <a:tblGrid>
                <a:gridCol w="690282"/>
              </a:tblGrid>
              <a:tr h="573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http://900igr.net/datai/literatura/Skazki-Prishvina/0006-006-El-i-sos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4933950" cy="574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92696"/>
          <a:ext cx="8352924" cy="502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3007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800" dirty="0" smtClean="0">
                          <a:solidFill>
                            <a:srgbClr val="00B05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0033CC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39953" y="5728447"/>
          <a:ext cx="690282" cy="573741"/>
        </p:xfrm>
        <a:graphic>
          <a:graphicData uri="http://schemas.openxmlformats.org/drawingml/2006/table">
            <a:tbl>
              <a:tblPr/>
              <a:tblGrid>
                <a:gridCol w="690282"/>
              </a:tblGrid>
              <a:tr h="573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5085184"/>
            <a:ext cx="4752528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33CC"/>
                </a:solidFill>
              </a:rPr>
              <a:t>5. Какие деревья росли на возвышенном месте </a:t>
            </a:r>
            <a:r>
              <a:rPr lang="ru-RU" sz="2800" b="1" i="1" dirty="0" err="1" smtClean="0">
                <a:solidFill>
                  <a:srgbClr val="0033CC"/>
                </a:solidFill>
              </a:rPr>
              <a:t>Блудова</a:t>
            </a:r>
            <a:r>
              <a:rPr lang="ru-RU" sz="2800" b="1" i="1" dirty="0" smtClean="0">
                <a:solidFill>
                  <a:srgbClr val="0033CC"/>
                </a:solidFill>
              </a:rPr>
              <a:t> болота?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92696"/>
          <a:ext cx="8352924" cy="502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3007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39953" y="5728447"/>
          <a:ext cx="690282" cy="573741"/>
        </p:xfrm>
        <a:graphic>
          <a:graphicData uri="http://schemas.openxmlformats.org/drawingml/2006/table">
            <a:tbl>
              <a:tblPr/>
              <a:tblGrid>
                <a:gridCol w="690282"/>
              </a:tblGrid>
              <a:tr h="573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://www.pugoffka.ru/wp-content/uploads/2009/09/myjane7284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294470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92696"/>
          <a:ext cx="8352924" cy="502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3007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B05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39953" y="5728447"/>
          <a:ext cx="690282" cy="573741"/>
        </p:xfrm>
        <a:graphic>
          <a:graphicData uri="http://schemas.openxmlformats.org/drawingml/2006/table">
            <a:tbl>
              <a:tblPr/>
              <a:tblGrid>
                <a:gridCol w="690282"/>
              </a:tblGrid>
              <a:tr h="573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5013176"/>
            <a:ext cx="4954302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</a:rPr>
              <a:t>6. Растение, произрастающее на открытом водном пространстве Елани.</a:t>
            </a:r>
            <a:endParaRPr lang="ru-RU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92696"/>
          <a:ext cx="8352924" cy="502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3007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39953" y="5728447"/>
          <a:ext cx="690282" cy="573741"/>
        </p:xfrm>
        <a:graphic>
          <a:graphicData uri="http://schemas.openxmlformats.org/drawingml/2006/table">
            <a:tbl>
              <a:tblPr/>
              <a:tblGrid>
                <a:gridCol w="690282"/>
              </a:tblGrid>
              <a:tr h="57374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s56.radikal.ru/i152/1104/eb/5a35b27fe0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7400319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2-tub-ru.yandex.net/i?id=7476762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283968" cy="41038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1043603" y="4804732"/>
            <a:ext cx="209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Брусника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5" name="Picture 2" descr="http://img0.liveinternet.ru/images/attach/c/2/71/238/71238092_1298699779_yagoduy_raz_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211960" cy="43899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10527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Черника</a:t>
            </a:r>
            <a:endParaRPr lang="ru-RU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.zlowiki.ru/110508_befd5b10.jpg/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88641"/>
            <a:ext cx="5030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Земляника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tihi.ru/pics/2012/09/21/4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36" y="1"/>
            <a:ext cx="9410972" cy="7180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18864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Клюква на болоте</a:t>
            </a:r>
            <a:endParaRPr lang="ru-RU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М.М.Пришвин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«Кладовая солнца»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142984"/>
            <a:ext cx="7715304" cy="2286016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Одухотворить – одушевить, оживить неживое, придать чему душу</a:t>
            </a:r>
          </a:p>
          <a:p>
            <a:pPr algn="r"/>
            <a:r>
              <a:rPr lang="ru-RU" sz="2400" b="1" i="1" dirty="0" smtClean="0">
                <a:solidFill>
                  <a:srgbClr val="0070C0"/>
                </a:solidFill>
              </a:rPr>
              <a:t>В.В.Даль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7" name="Picture 7" descr="4BADCD8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" r="4420" b="2669"/>
          <a:stretch>
            <a:fillRect/>
          </a:stretch>
        </p:blipFill>
        <p:spPr bwMode="auto">
          <a:xfrm>
            <a:off x="179512" y="2456892"/>
            <a:ext cx="2174830" cy="16561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6865B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411760" cy="18235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B0096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63" y="3144642"/>
            <a:ext cx="4199136" cy="3149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-crimea.info/pictures/h_RQanHShB1XjK8vlxP3bUo2VJckO5wI6D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5" y="44624"/>
            <a:ext cx="8821582" cy="66670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56731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</a:rPr>
              <a:t>Елань -топкое место в болоте, все равно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что прорубь на льду. 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ntarium.ru/dat/places/5/543/4543_4c785b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548680"/>
            <a:ext cx="7853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66"/>
                </a:solidFill>
              </a:rPr>
              <a:t>Начало болота – непроходимые заросли ивы и ольхи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krasnokamsk.sutochno.ru/files/misc/images/krasnokamsk/sosn_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600441"/>
            <a:ext cx="7440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33CC"/>
                </a:solidFill>
              </a:rPr>
              <a:t>Песчаные холмы на болоте покрыты бором.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WScan00011"/>
          <p:cNvPicPr>
            <a:picLocks noChangeAspect="1" noChangeArrowheads="1"/>
          </p:cNvPicPr>
          <p:nvPr/>
        </p:nvPicPr>
        <p:blipFill>
          <a:blip r:embed="rId2" cstate="print"/>
          <a:srcRect r="1962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692696"/>
            <a:ext cx="5142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Золотая купава на болоте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0.liveinternet.ru/images/attach/b/3/22/354/22354780_600pxGalanthus_niva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9160" cy="4869160"/>
          </a:xfrm>
          <a:prstGeom prst="rect">
            <a:avLst/>
          </a:prstGeom>
          <a:noFill/>
        </p:spPr>
      </p:pic>
      <p:pic>
        <p:nvPicPr>
          <p:cNvPr id="5" name="Picture 8" descr="http://f4.foto.rambler.ru/preview/r/408x544/4318a2fd-5bdb-12b0-70b3-453c2b68cd2f/%D0%B2%D0%BE%D0%BB%D1%87%D1%8C%D0%B5_%D0%BB%D1%8B%D0%BA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32724"/>
            <a:ext cx="4355976" cy="58079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5517232"/>
            <a:ext cx="215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33CC"/>
                </a:solidFill>
              </a:rPr>
              <a:t>Подснежник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404664"/>
            <a:ext cx="2417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Волчье лыко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.endata.cx/data/games/17174/019_55ca6962c07c9d32.jpg"/>
          <p:cNvPicPr>
            <a:picLocks noChangeAspect="1" noChangeArrowheads="1"/>
          </p:cNvPicPr>
          <p:nvPr/>
        </p:nvPicPr>
        <p:blipFill>
          <a:blip r:embed="rId2" cstate="print"/>
          <a:srcRect r="70622"/>
          <a:stretch>
            <a:fillRect/>
          </a:stretch>
        </p:blipFill>
        <p:spPr bwMode="auto">
          <a:xfrm>
            <a:off x="0" y="0"/>
            <a:ext cx="9144000" cy="687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Елена\Рабочий стол\вол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0170" y="2545507"/>
            <a:ext cx="5513830" cy="431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Documents and Settings\Елена\Рабочий стол\зая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3635896" cy="435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vashsad.ua/i/gallery/wallpapers/26/1024_768/4jypD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0"/>
            <a:ext cx="3611893" cy="2708920"/>
          </a:xfrm>
          <a:prstGeom prst="rect">
            <a:avLst/>
          </a:prstGeom>
          <a:noFill/>
        </p:spPr>
      </p:pic>
      <p:pic>
        <p:nvPicPr>
          <p:cNvPr id="5" name="Golosa_zhivotnyh_-_Voj_volka_i_laj_soba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1.2photo.ru/medium/e/j/348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1"/>
          </a:xfrm>
          <a:prstGeom prst="rect">
            <a:avLst/>
          </a:prstGeom>
          <a:noFill/>
        </p:spPr>
      </p:pic>
      <p:pic>
        <p:nvPicPr>
          <p:cNvPr id="38916" name="Picture 4" descr="http://yahooeu.ru/uploads/posts/08/10/03/25/yahooeu_ru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6477000" cy="40481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3848" y="1700809"/>
            <a:ext cx="258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ящерица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8918" name="Picture 6" descr="http://s009.radikal.ru/i309/1112/e7/a3a892c9ae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4067627" cy="2664296"/>
          </a:xfrm>
          <a:prstGeom prst="rect">
            <a:avLst/>
          </a:prstGeom>
          <a:noFill/>
        </p:spPr>
      </p:pic>
      <p:pic>
        <p:nvPicPr>
          <p:cNvPr id="38920" name="Picture 8" descr="http://s009.radikal.ru/i309/1112/e7/a3a892c9ae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00174"/>
            <a:ext cx="3627884" cy="2376264"/>
          </a:xfrm>
          <a:prstGeom prst="rect">
            <a:avLst/>
          </a:prstGeom>
          <a:noFill/>
        </p:spPr>
      </p:pic>
      <p:pic>
        <p:nvPicPr>
          <p:cNvPr id="38922" name="Picture 10" descr="http://s009.radikal.ru/i309/1112/e7/a3a892c9ae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00504"/>
            <a:ext cx="3384376" cy="2216766"/>
          </a:xfrm>
          <a:prstGeom prst="rect">
            <a:avLst/>
          </a:prstGeom>
          <a:noFill/>
        </p:spPr>
      </p:pic>
      <p:pic>
        <p:nvPicPr>
          <p:cNvPr id="38924" name="Picture 12" descr="http://s009.radikal.ru/i309/1112/e7/a3a892c9ae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929066"/>
            <a:ext cx="3502557" cy="2294175"/>
          </a:xfrm>
          <a:prstGeom prst="rect">
            <a:avLst/>
          </a:prstGeom>
          <a:noFill/>
        </p:spPr>
      </p:pic>
      <p:pic>
        <p:nvPicPr>
          <p:cNvPr id="38926" name="Picture 14" descr="http://www.balatsky.ru/Photo_amphib/Ph_amph.files/image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190624"/>
            <a:ext cx="8505825" cy="56673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79912" y="1412776"/>
            <a:ext cx="168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гадюка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42852"/>
            <a:ext cx="82089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Собирая к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люкву, Настя увидела старый пень. Что привлекло её внимание?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0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fotki.yandex.ru/get/9/vladp-fotki.2/0_ded6_225bd4a0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627" y="1"/>
            <a:ext cx="918962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26064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Тетерев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zooeco.com/Im2/Lyrurus%20tetr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4176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Почему в центре внимания именно болото?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7" name="Picture 2" descr="http://www.varvar.ru/arhiv/slovo/images/anomal-zones-of-russia-chyortovo-bol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03394"/>
            <a:ext cx="7272808" cy="5454606"/>
          </a:xfrm>
          <a:prstGeom prst="rect">
            <a:avLst/>
          </a:prstGeom>
          <a:noFill/>
        </p:spPr>
      </p:pic>
    </p:spTree>
  </p:cSld>
  <p:clrMapOvr>
    <a:masterClrMapping/>
  </p:clrMapOvr>
  <p:transition advTm="434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young.rzd.ru/dbmm/images/41/4080/3184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5976" cy="25585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70892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33CC"/>
                </a:solidFill>
              </a:rPr>
              <a:t>Глухарь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  <p:pic>
        <p:nvPicPr>
          <p:cNvPr id="39940" name="Picture 4" descr="http://krskdaily.ru/uploads/2011/05/%D0%BA%D1%80%D1%8F%D0%BA%D0%B2%D0%B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-171400"/>
            <a:ext cx="5436096" cy="40770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3068960"/>
            <a:ext cx="2187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Утка кряква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39942" name="Picture 6" descr="http://photographic.com.ua/files/pg_catalog/images/878/96/84f3d6c972ba99a4a98931b34af_87896_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2976"/>
            <a:ext cx="4682114" cy="29249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6093296"/>
            <a:ext cx="1066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33CC"/>
                </a:solidFill>
              </a:rPr>
              <a:t>Бекас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  <p:pic>
        <p:nvPicPr>
          <p:cNvPr id="39946" name="Picture 10" descr="http://newsimg.bbc.co.uk/media/images/47784000/jpg/_47784626_bitternrsp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3573016"/>
            <a:ext cx="4876800" cy="32849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300192" y="587727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Выпь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11" name="Golosa-ptic-Vyp_(muzofun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100392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proza.ru/pics/2012/05/16/1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Golosa_ptic_v_priro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you-planet.ru/wp-content/uploads/2011/12/chib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217826" cy="3645024"/>
          </a:xfrm>
          <a:prstGeom prst="rect">
            <a:avLst/>
          </a:prstGeom>
          <a:noFill/>
        </p:spPr>
      </p:pic>
      <p:pic>
        <p:nvPicPr>
          <p:cNvPr id="44036" name="Picture 4" descr="http://900igr.net/Detskie_prezentatsii/nasekomye_i_ptitsy/Ptitsy_lesa_1.files/slide0006_image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  <p:sp>
        <p:nvSpPr>
          <p:cNvPr id="4" name="Стрелка влево 3"/>
          <p:cNvSpPr/>
          <p:nvPr/>
        </p:nvSpPr>
        <p:spPr>
          <a:xfrm>
            <a:off x="5508104" y="908720"/>
            <a:ext cx="2376264" cy="1224136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28184" y="119675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33CC"/>
                </a:solidFill>
              </a:rPr>
              <a:t>Чибис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23528" y="4437112"/>
            <a:ext cx="3312368" cy="172819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33CC"/>
                </a:solidFill>
              </a:rPr>
              <a:t>Дрозд </a:t>
            </a:r>
            <a:r>
              <a:rPr lang="ru-RU" sz="2000" b="1" i="1" dirty="0" err="1" smtClean="0">
                <a:solidFill>
                  <a:srgbClr val="0033CC"/>
                </a:solidFill>
              </a:rPr>
              <a:t>белобровник</a:t>
            </a:r>
            <a:r>
              <a:rPr lang="ru-RU" sz="2000" b="1" i="1" dirty="0" smtClean="0">
                <a:solidFill>
                  <a:srgbClr val="0033CC"/>
                </a:solidFill>
              </a:rPr>
              <a:t> (деряба)</a:t>
            </a:r>
            <a:endParaRPr lang="ru-RU" sz="20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2330" y="1071546"/>
            <a:ext cx="22860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«</a:t>
            </a:r>
            <a:r>
              <a:rPr lang="ru-RU" sz="2400" b="1" i="1" dirty="0" err="1" smtClean="0">
                <a:solidFill>
                  <a:srgbClr val="0033CC"/>
                </a:solidFill>
              </a:rPr>
              <a:t>Чуфыкает</a:t>
            </a:r>
            <a:r>
              <a:rPr lang="ru-RU" sz="2400" b="1" i="1" dirty="0" smtClean="0">
                <a:solidFill>
                  <a:srgbClr val="0033CC"/>
                </a:solidFill>
              </a:rPr>
              <a:t> Белая Куропатка, как будто ведьма, хохочет.»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  <p:pic>
        <p:nvPicPr>
          <p:cNvPr id="2050" name="Picture 2" descr="http://www.kalitva.ru/uploads/posts/2010-01/1263035997_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64288" cy="6974408"/>
          </a:xfrm>
          <a:prstGeom prst="rect">
            <a:avLst/>
          </a:prstGeom>
          <a:noFill/>
        </p:spPr>
      </p:pic>
      <p:pic>
        <p:nvPicPr>
          <p:cNvPr id="4" name="Голоса птиц-Белая куропа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tihi.ru/pics/2012/09/27/9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324883" cy="6858000"/>
          </a:xfrm>
          <a:prstGeom prst="rect">
            <a:avLst/>
          </a:prstGeom>
          <a:noFill/>
        </p:spPr>
      </p:pic>
      <p:pic>
        <p:nvPicPr>
          <p:cNvPr id="3" name="golosa-ptic-Voron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5805264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11663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losa-ptic-Soroka(muzofun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55576" y="33265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V="1">
            <a:off x="755576" y="1102098"/>
            <a:ext cx="1942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Сорока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4" name="Picture 4" descr="http://mp3dot.ru/images/art/1/1/0/e/b_110e7b561062bb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95736" y="692696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Сорока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57713" y="6157505"/>
            <a:ext cx="3408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rbel" pitchFamily="34" charset="0"/>
              </a:rPr>
              <a:t>Иллюстрации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rbel" pitchFamily="34" charset="0"/>
              </a:rPr>
              <a:t>И.Бруни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5363" name="Picture 3" descr="Bruni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1620838" cy="119856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Bruni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412875"/>
            <a:ext cx="1674813" cy="12049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Bruni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412875"/>
            <a:ext cx="1566862" cy="11906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Bruni_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4005263"/>
            <a:ext cx="1544638" cy="216058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Bruni_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929063"/>
            <a:ext cx="1246187" cy="129698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Bruni_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357688"/>
            <a:ext cx="1331912" cy="183673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Bruni_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28750"/>
            <a:ext cx="982662" cy="28098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Bruni_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445125"/>
            <a:ext cx="3128963" cy="7556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Bruni_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781300"/>
            <a:ext cx="2646362" cy="1092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Bruni_0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81300"/>
            <a:ext cx="2430463" cy="108108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Bruni_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005263"/>
            <a:ext cx="1727200" cy="130968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4624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FFC000"/>
                </a:solidFill>
              </a:rPr>
              <a:t>«Я ведь, друзья, пишу о природе, сам же только о людях и думаю»</a:t>
            </a:r>
          </a:p>
          <a:p>
            <a:pPr algn="r"/>
            <a:endParaRPr lang="ru-RU" sz="2400" b="1" i="1" dirty="0">
              <a:solidFill>
                <a:srgbClr val="FFC000"/>
              </a:solidFill>
            </a:endParaRPr>
          </a:p>
          <a:p>
            <a:pPr algn="r"/>
            <a:r>
              <a:rPr lang="ru-RU" b="1" i="1" dirty="0" err="1">
                <a:solidFill>
                  <a:srgbClr val="FFC000"/>
                </a:solidFill>
              </a:rPr>
              <a:t>М.М.Пришвин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6" y="1142984"/>
            <a:ext cx="3971924" cy="4983179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rgbClr val="003366"/>
                </a:solidFill>
                <a:latin typeface="Asessor" pitchFamily="82" charset="0"/>
              </a:rPr>
              <a:t>«У меня описывается мальчик в болоте, и я пользуюсь интересом к судьбе мальчика, чтобы дать понятие о болоте. Так можно, мне кажется, открыть дверь в поэзии для знания и соединить одно с другим в понимании»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3366"/>
                </a:solidFill>
                <a:latin typeface="Asessor" pitchFamily="82" charset="0"/>
              </a:rPr>
              <a:t>М.М.Пришвин</a:t>
            </a:r>
            <a:endParaRPr lang="ru-RU" sz="2400" dirty="0">
              <a:solidFill>
                <a:srgbClr val="003366"/>
              </a:solidFill>
              <a:latin typeface="Asessor" pitchFamily="82" charset="0"/>
            </a:endParaRPr>
          </a:p>
        </p:txBody>
      </p:sp>
      <p:pic>
        <p:nvPicPr>
          <p:cNvPr id="5" name="Picture 4" descr="C84C5C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8" y="1556792"/>
            <a:ext cx="4713857" cy="323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92696"/>
          <a:ext cx="8352924" cy="502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3007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39953" y="5728447"/>
          <a:ext cx="690282" cy="573741"/>
        </p:xfrm>
        <a:graphic>
          <a:graphicData uri="http://schemas.openxmlformats.org/drawingml/2006/table">
            <a:tbl>
              <a:tblPr/>
              <a:tblGrid>
                <a:gridCol w="690282"/>
              </a:tblGrid>
              <a:tr h="573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75656" y="5013176"/>
            <a:ext cx="388843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CC"/>
                </a:solidFill>
              </a:rPr>
              <a:t>1. Назовите кустарник, который окружает палестинку клюквы.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332656"/>
            <a:ext cx="2312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</a:t>
            </a:r>
            <a:endParaRPr lang="ru-RU" sz="36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92696"/>
          <a:ext cx="8352924" cy="502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3007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39953" y="5728447"/>
          <a:ext cx="690282" cy="573741"/>
        </p:xfrm>
        <a:graphic>
          <a:graphicData uri="http://schemas.openxmlformats.org/drawingml/2006/table">
            <a:tbl>
              <a:tblPr/>
              <a:tblGrid>
                <a:gridCol w="690282"/>
              </a:tblGrid>
              <a:tr h="573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1266" name="Picture 2" descr="http://perunica.ru/uploads/posts/2009-10/1256980244_img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3266"/>
            <a:ext cx="4968552" cy="6624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92696"/>
          <a:ext cx="8352924" cy="502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3007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39953" y="5728447"/>
          <a:ext cx="690282" cy="573741"/>
        </p:xfrm>
        <a:graphic>
          <a:graphicData uri="http://schemas.openxmlformats.org/drawingml/2006/table">
            <a:tbl>
              <a:tblPr/>
              <a:tblGrid>
                <a:gridCol w="690282"/>
              </a:tblGrid>
              <a:tr h="573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4941168"/>
            <a:ext cx="576064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CC"/>
                </a:solidFill>
              </a:rPr>
              <a:t>2. Укажите вид хвойного дерева, росшего в </a:t>
            </a:r>
            <a:r>
              <a:rPr lang="ru-RU" sz="2400" b="1" i="1" dirty="0" err="1" smtClean="0">
                <a:solidFill>
                  <a:srgbClr val="0033CC"/>
                </a:solidFill>
              </a:rPr>
              <a:t>приболотце</a:t>
            </a:r>
            <a:r>
              <a:rPr lang="ru-RU" sz="2400" b="1" i="1" dirty="0" smtClean="0">
                <a:solidFill>
                  <a:srgbClr val="0033CC"/>
                </a:solidFill>
              </a:rPr>
              <a:t>.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92696"/>
          <a:ext cx="8352924" cy="502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3007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39953" y="5728447"/>
          <a:ext cx="690282" cy="573741"/>
        </p:xfrm>
        <a:graphic>
          <a:graphicData uri="http://schemas.openxmlformats.org/drawingml/2006/table">
            <a:tbl>
              <a:tblPr/>
              <a:tblGrid>
                <a:gridCol w="690282"/>
              </a:tblGrid>
              <a:tr h="573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 descr="http://en.academic.ru/pictures/enwiki/80/Pinus_strobus_tr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4871876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92696"/>
          <a:ext cx="8352924" cy="502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630070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07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solidFill>
                            <a:srgbClr val="0033CC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33CC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33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39953" y="5728447"/>
          <a:ext cx="690282" cy="573741"/>
        </p:xfrm>
        <a:graphic>
          <a:graphicData uri="http://schemas.openxmlformats.org/drawingml/2006/table">
            <a:tbl>
              <a:tblPr/>
              <a:tblGrid>
                <a:gridCol w="690282"/>
              </a:tblGrid>
              <a:tr h="573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1" y="5445224"/>
            <a:ext cx="5832648" cy="14127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33CC"/>
                </a:solidFill>
              </a:rPr>
              <a:t>3. Растение – указатель человеческой тропы на болоте.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андшафт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Ландшафт</Template>
  <TotalTime>96</TotalTime>
  <Words>511</Words>
  <Application>Microsoft Office PowerPoint</Application>
  <PresentationFormat>Экран (4:3)</PresentationFormat>
  <Paragraphs>308</Paragraphs>
  <Slides>36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Ландшафт</vt:lpstr>
      <vt:lpstr>М.М.Пришвин «Кладовая солнца»</vt:lpstr>
      <vt:lpstr>М.М.Пришвин «Кладовая солнца»</vt:lpstr>
      <vt:lpstr>Почему в центре внимания именно болото?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М.М.Пришвин «Кладовая солнца»</dc:title>
  <dc:creator>Лёва</dc:creator>
  <cp:lastModifiedBy>с</cp:lastModifiedBy>
  <cp:revision>16</cp:revision>
  <dcterms:created xsi:type="dcterms:W3CDTF">2013-02-22T17:15:01Z</dcterms:created>
  <dcterms:modified xsi:type="dcterms:W3CDTF">2014-02-25T04:43:56Z</dcterms:modified>
</cp:coreProperties>
</file>