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6" r:id="rId10"/>
    <p:sldId id="286" r:id="rId11"/>
    <p:sldId id="287" r:id="rId12"/>
    <p:sldId id="264" r:id="rId13"/>
    <p:sldId id="282" r:id="rId14"/>
    <p:sldId id="265" r:id="rId15"/>
    <p:sldId id="280" r:id="rId16"/>
    <p:sldId id="288" r:id="rId17"/>
    <p:sldId id="277" r:id="rId18"/>
    <p:sldId id="285" r:id="rId19"/>
    <p:sldId id="284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1C6-3E09-4630-9294-DDEC25B8143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E342-4D34-4B91-9A6E-1F012287C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2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1C6-3E09-4630-9294-DDEC25B8143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E342-4D34-4B91-9A6E-1F012287C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3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1C6-3E09-4630-9294-DDEC25B8143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E342-4D34-4B91-9A6E-1F012287C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4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1C6-3E09-4630-9294-DDEC25B8143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E342-4D34-4B91-9A6E-1F012287C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6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1C6-3E09-4630-9294-DDEC25B8143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E342-4D34-4B91-9A6E-1F012287C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9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1C6-3E09-4630-9294-DDEC25B8143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E342-4D34-4B91-9A6E-1F012287C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0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1C6-3E09-4630-9294-DDEC25B8143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E342-4D34-4B91-9A6E-1F012287C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1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1C6-3E09-4630-9294-DDEC25B8143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E342-4D34-4B91-9A6E-1F012287C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7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1C6-3E09-4630-9294-DDEC25B8143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E342-4D34-4B91-9A6E-1F012287C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9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1C6-3E09-4630-9294-DDEC25B8143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E342-4D34-4B91-9A6E-1F012287C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9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1C6-3E09-4630-9294-DDEC25B8143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E342-4D34-4B91-9A6E-1F012287C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6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21C6-3E09-4630-9294-DDEC25B81430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5E342-4D34-4B91-9A6E-1F012287C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1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User\Desktop\Валя\учитель года\метро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6" y="253863"/>
            <a:ext cx="10308408" cy="6440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3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User\Desktop\Валя\учитель года\метро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6" y="253863"/>
            <a:ext cx="10308408" cy="64408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6106886" y="832757"/>
            <a:ext cx="751114" cy="42454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06886" y="1317169"/>
            <a:ext cx="751114" cy="42454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06886" y="2830286"/>
            <a:ext cx="751114" cy="42454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651" t="11491" r="33184" b="3997"/>
          <a:stretch/>
        </p:blipFill>
        <p:spPr>
          <a:xfrm>
            <a:off x="3016156" y="0"/>
            <a:ext cx="5390866" cy="68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591" t="66566" r="33266" b="4422"/>
          <a:stretch/>
        </p:blipFill>
        <p:spPr>
          <a:xfrm>
            <a:off x="102835" y="1027906"/>
            <a:ext cx="11719525" cy="51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591" t="66566" r="33266" b="4422"/>
          <a:stretch/>
        </p:blipFill>
        <p:spPr>
          <a:xfrm>
            <a:off x="102835" y="1027906"/>
            <a:ext cx="11719525" cy="51490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90437" y="1956391"/>
            <a:ext cx="6049926" cy="13397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29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3" y="247269"/>
            <a:ext cx="11248939" cy="6403243"/>
          </a:xfrm>
        </p:spPr>
      </p:pic>
      <p:sp>
        <p:nvSpPr>
          <p:cNvPr id="6" name="Правая фигурная скобка 5"/>
          <p:cNvSpPr/>
          <p:nvPr/>
        </p:nvSpPr>
        <p:spPr>
          <a:xfrm rot="5400000">
            <a:off x="10330624" y="2531392"/>
            <a:ext cx="382575" cy="1457711"/>
          </a:xfrm>
          <a:prstGeom prst="rightBrac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 rot="18954492">
            <a:off x="9181354" y="164425"/>
            <a:ext cx="436047" cy="1833218"/>
          </a:xfrm>
          <a:prstGeom prst="rightBrac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4954588">
            <a:off x="6815072" y="205022"/>
            <a:ext cx="436047" cy="1833218"/>
          </a:xfrm>
          <a:prstGeom prst="rightBrac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80737" y="3260247"/>
            <a:ext cx="1082348" cy="2215991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ru-RU" sz="13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68923" y="-415302"/>
            <a:ext cx="1082348" cy="2215991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ru-RU" sz="13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92D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62682" y="852969"/>
            <a:ext cx="1082348" cy="2215991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ru-RU" sz="13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1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566" y="0"/>
            <a:ext cx="849448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699186">
            <a:off x="3456028" y="833260"/>
            <a:ext cx="2004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Я узнал… 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818600">
            <a:off x="3374444" y="2169680"/>
            <a:ext cx="200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Я попробую… 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572624">
            <a:off x="7013510" y="221022"/>
            <a:ext cx="2341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Было интересно 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113022">
            <a:off x="7315969" y="2993125"/>
            <a:ext cx="271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Было трудно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934143">
            <a:off x="3203019" y="3514979"/>
            <a:ext cx="2725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Теперь я могу…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028806">
            <a:off x="7157713" y="1378746"/>
            <a:ext cx="329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Урок дал мне для жизни </a:t>
            </a:r>
            <a:r>
              <a:rPr lang="ru-RU" sz="3200" b="1" dirty="0" smtClean="0">
                <a:solidFill>
                  <a:schemeClr val="bg1"/>
                </a:solidFill>
              </a:rPr>
              <a:t>…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0"/>
            <a:ext cx="8950036" cy="7073166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997598"/>
              </p:ext>
            </p:extLst>
          </p:nvPr>
        </p:nvGraphicFramePr>
        <p:xfrm>
          <a:off x="381000" y="4049802"/>
          <a:ext cx="5577840" cy="260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7830">
                  <a:extLst>
                    <a:ext uri="{9D8B030D-6E8A-4147-A177-3AD203B41FA5}">
                      <a16:colId xmlns:a16="http://schemas.microsoft.com/office/drawing/2014/main" val="404746169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1465638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Отрезок маршрута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Время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331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 ул. Союзная, 27 до ст. метро «Чкаловская»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846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 ст. метро «Чкаловская» до ст. метро «Динамо»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579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  ст. метро «Динамо» до «Екатеринбургского театра юного зрителя»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05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8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0"/>
            <a:ext cx="8950036" cy="7073166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4049802"/>
          <a:ext cx="5577840" cy="260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7830">
                  <a:extLst>
                    <a:ext uri="{9D8B030D-6E8A-4147-A177-3AD203B41FA5}">
                      <a16:colId xmlns:a16="http://schemas.microsoft.com/office/drawing/2014/main" val="404746169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1465638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Отрезок маршрута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Время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331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 ул. Союзная, 27 до ст. метро «Чкаловская»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8 мин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846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 ст. метро «Чкаловская» до ст. метро «Динамо»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8</a:t>
                      </a:r>
                      <a:r>
                        <a:rPr lang="ru-RU" sz="2000" baseline="0" dirty="0" smtClean="0">
                          <a:effectLst/>
                        </a:rPr>
                        <a:t> мин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579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  ст. метро «Динамо» до «Екатеринбургского театра юного зрителя»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10 мин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05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0"/>
            <a:ext cx="8950036" cy="7073166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50140"/>
              </p:ext>
            </p:extLst>
          </p:nvPr>
        </p:nvGraphicFramePr>
        <p:xfrm>
          <a:off x="381000" y="4049802"/>
          <a:ext cx="5577840" cy="260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7830">
                  <a:extLst>
                    <a:ext uri="{9D8B030D-6E8A-4147-A177-3AD203B41FA5}">
                      <a16:colId xmlns:a16="http://schemas.microsoft.com/office/drawing/2014/main" val="404746169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1465638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Отрезок маршрута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Время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331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 ул. Союзная, 27 до ст. метро «Чкаловская»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8 мин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846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 ст. метро «Чкаловская» до ст. метро «Динамо»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8</a:t>
                      </a:r>
                      <a:r>
                        <a:rPr lang="ru-RU" sz="2000" baseline="0" dirty="0" smtClean="0">
                          <a:effectLst/>
                        </a:rPr>
                        <a:t> мин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579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  ст. метро «Динамо» до «Екатеринбургского театра юного зрителя»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10 мин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0575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68043" y="4530437"/>
            <a:ext cx="2734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26 мин</a:t>
            </a:r>
            <a:endParaRPr lang="ru-RU" sz="5400" dirty="0"/>
          </a:p>
        </p:txBody>
      </p:sp>
      <p:sp>
        <p:nvSpPr>
          <p:cNvPr id="6" name="Овал 5"/>
          <p:cNvSpPr/>
          <p:nvPr/>
        </p:nvSpPr>
        <p:spPr>
          <a:xfrm>
            <a:off x="6600305" y="6059804"/>
            <a:ext cx="1388225" cy="4073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театр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1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904" y="5869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В каком году был </a:t>
            </a:r>
            <a:r>
              <a:rPr lang="ru-RU" sz="6600" dirty="0" smtClean="0"/>
              <a:t>основан</a:t>
            </a:r>
            <a:r>
              <a:rPr lang="ru-RU" sz="4400" dirty="0" smtClean="0"/>
              <a:t> город Екатеринбург, если в </a:t>
            </a:r>
            <a:r>
              <a:rPr lang="ru-RU" sz="7200" dirty="0" smtClean="0">
                <a:solidFill>
                  <a:srgbClr val="00B050"/>
                </a:solidFill>
              </a:rPr>
              <a:t>2023 году </a:t>
            </a:r>
            <a:r>
              <a:rPr lang="ru-RU" sz="4400" dirty="0" smtClean="0"/>
              <a:t>ему исполнится </a:t>
            </a:r>
            <a:r>
              <a:rPr lang="ru-RU" sz="7200" dirty="0" smtClean="0">
                <a:solidFill>
                  <a:srgbClr val="00B050"/>
                </a:solidFill>
              </a:rPr>
              <a:t>300 лет</a:t>
            </a:r>
            <a:r>
              <a:rPr lang="ru-RU" sz="4400" dirty="0" smtClean="0"/>
              <a:t>?</a:t>
            </a:r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06113" y="1861867"/>
            <a:ext cx="403988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М</a:t>
            </a:r>
            <a:endParaRPr lang="ru-RU" sz="3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904" y="586950"/>
            <a:ext cx="10515600" cy="444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Площадь Чкаловского </a:t>
            </a:r>
            <a:r>
              <a:rPr lang="ru-RU" sz="4400" dirty="0"/>
              <a:t>района составляет </a:t>
            </a:r>
            <a:r>
              <a:rPr lang="ru-RU" sz="7200" dirty="0">
                <a:solidFill>
                  <a:srgbClr val="00B050"/>
                </a:solidFill>
              </a:rPr>
              <a:t>402  </a:t>
            </a:r>
            <a:r>
              <a:rPr lang="ru-RU" sz="7200" dirty="0" smtClean="0">
                <a:solidFill>
                  <a:srgbClr val="00B050"/>
                </a:solidFill>
              </a:rPr>
              <a:t>км</a:t>
            </a:r>
            <a:r>
              <a:rPr lang="ru-RU" sz="7200" baseline="30000" dirty="0" smtClean="0">
                <a:solidFill>
                  <a:srgbClr val="00B050"/>
                </a:solidFill>
              </a:rPr>
              <a:t>2</a:t>
            </a:r>
            <a:r>
              <a:rPr lang="ru-RU" sz="4400" dirty="0" smtClean="0"/>
              <a:t>. Какую </a:t>
            </a:r>
            <a:r>
              <a:rPr lang="ru-RU" sz="4400" dirty="0"/>
              <a:t>площадь занимают </a:t>
            </a:r>
            <a:r>
              <a:rPr lang="ru-RU" sz="7200" dirty="0">
                <a:solidFill>
                  <a:srgbClr val="00B050"/>
                </a:solidFill>
              </a:rPr>
              <a:t>оставшиеся районы </a:t>
            </a:r>
            <a:r>
              <a:rPr lang="ru-RU" sz="4400" dirty="0"/>
              <a:t>города, если </a:t>
            </a:r>
            <a:r>
              <a:rPr lang="ru-RU" sz="4800" dirty="0"/>
              <a:t>площадь Екатеринбурга </a:t>
            </a:r>
            <a:endParaRPr lang="en-US" sz="4800" dirty="0" smtClean="0"/>
          </a:p>
          <a:p>
            <a:pPr marL="0" indent="0">
              <a:buNone/>
            </a:pPr>
            <a:r>
              <a:rPr lang="ru-RU" sz="7200" dirty="0" smtClean="0">
                <a:solidFill>
                  <a:srgbClr val="00B050"/>
                </a:solidFill>
              </a:rPr>
              <a:t>1112  </a:t>
            </a:r>
            <a:r>
              <a:rPr lang="ru-RU" sz="7200" dirty="0">
                <a:solidFill>
                  <a:srgbClr val="00B050"/>
                </a:solidFill>
              </a:rPr>
              <a:t>км</a:t>
            </a:r>
            <a:r>
              <a:rPr lang="ru-RU" sz="7200" baseline="30000" dirty="0">
                <a:solidFill>
                  <a:srgbClr val="00B050"/>
                </a:solidFill>
              </a:rPr>
              <a:t>2</a:t>
            </a:r>
            <a:r>
              <a:rPr lang="ru-RU" sz="4400" dirty="0"/>
              <a:t>?</a:t>
            </a:r>
          </a:p>
          <a:p>
            <a:pPr marL="0" indent="0">
              <a:buNone/>
            </a:pPr>
            <a:endParaRPr lang="ru-RU" sz="4400" dirty="0" smtClean="0"/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40201" y="1960092"/>
            <a:ext cx="2335896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Е</a:t>
            </a:r>
            <a:endParaRPr lang="ru-RU" sz="3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904" y="5869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Переведите в </a:t>
            </a:r>
            <a:r>
              <a:rPr lang="ru-RU" sz="6600" dirty="0" smtClean="0">
                <a:solidFill>
                  <a:srgbClr val="00B050"/>
                </a:solidFill>
              </a:rPr>
              <a:t>метры</a:t>
            </a:r>
            <a:r>
              <a:rPr lang="ru-RU" sz="4400" dirty="0" smtClean="0"/>
              <a:t> длину метрополитена, если его протяженность составляет </a:t>
            </a:r>
            <a:r>
              <a:rPr lang="ru-RU" sz="7200" dirty="0" smtClean="0">
                <a:solidFill>
                  <a:srgbClr val="00B050"/>
                </a:solidFill>
              </a:rPr>
              <a:t>12 км 700 м</a:t>
            </a:r>
            <a:r>
              <a:rPr lang="ru-RU" sz="4400" dirty="0" smtClean="0"/>
              <a:t>. </a:t>
            </a:r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67351" y="1861867"/>
            <a:ext cx="2717411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Я</a:t>
            </a:r>
            <a:endParaRPr lang="ru-RU" sz="3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04" y="60600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7200" dirty="0">
                <a:solidFill>
                  <a:srgbClr val="00B050"/>
                </a:solidFill>
              </a:rPr>
              <a:t>На сколько метров </a:t>
            </a:r>
            <a:r>
              <a:rPr lang="ru-RU" sz="4400" dirty="0"/>
              <a:t>высота башни «Исеть» </a:t>
            </a:r>
            <a:r>
              <a:rPr lang="ru-RU" sz="7200" dirty="0">
                <a:solidFill>
                  <a:srgbClr val="00B050"/>
                </a:solidFill>
              </a:rPr>
              <a:t>больше</a:t>
            </a:r>
            <a:r>
              <a:rPr lang="ru-RU" sz="4400" dirty="0"/>
              <a:t> высоты </a:t>
            </a:r>
            <a:r>
              <a:rPr lang="ru-RU" sz="4400" dirty="0" smtClean="0"/>
              <a:t>БЦ </a:t>
            </a:r>
            <a:r>
              <a:rPr lang="ru-RU" sz="4400" dirty="0"/>
              <a:t>«Высоцкий», если </a:t>
            </a:r>
            <a:r>
              <a:rPr lang="ru-RU" sz="5400" dirty="0">
                <a:solidFill>
                  <a:srgbClr val="00B050"/>
                </a:solidFill>
              </a:rPr>
              <a:t>высота</a:t>
            </a:r>
            <a:r>
              <a:rPr lang="ru-RU" sz="4800" dirty="0">
                <a:solidFill>
                  <a:srgbClr val="00B050"/>
                </a:solidFill>
              </a:rPr>
              <a:t> </a:t>
            </a:r>
            <a:endParaRPr lang="ru-RU" sz="4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башни </a:t>
            </a:r>
            <a:r>
              <a:rPr lang="ru-RU" sz="6000" dirty="0">
                <a:solidFill>
                  <a:srgbClr val="00B050"/>
                </a:solidFill>
              </a:rPr>
              <a:t>«Исеть» - 218 м</a:t>
            </a:r>
            <a:r>
              <a:rPr lang="ru-RU" sz="4400" dirty="0"/>
              <a:t>, а высота </a:t>
            </a:r>
            <a:endParaRPr lang="ru-RU" sz="4400" dirty="0" smtClean="0"/>
          </a:p>
          <a:p>
            <a:pPr marL="0" indent="0"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БЦ </a:t>
            </a:r>
            <a:r>
              <a:rPr lang="ru-RU" sz="6000" dirty="0">
                <a:solidFill>
                  <a:srgbClr val="00B050"/>
                </a:solidFill>
              </a:rPr>
              <a:t>«Высоцкий» -  183 м</a:t>
            </a:r>
            <a:r>
              <a:rPr lang="ru-RU" sz="4800" dirty="0"/>
              <a:t>.</a:t>
            </a:r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93588" y="2416108"/>
            <a:ext cx="2717411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В</a:t>
            </a:r>
            <a:endParaRPr lang="ru-RU" sz="3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904" y="586950"/>
            <a:ext cx="99298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Сколько рублей потребуется </a:t>
            </a:r>
            <a:r>
              <a:rPr lang="ru-RU" sz="7200" dirty="0">
                <a:solidFill>
                  <a:srgbClr val="00B050"/>
                </a:solidFill>
              </a:rPr>
              <a:t>заплатить</a:t>
            </a:r>
            <a:r>
              <a:rPr lang="ru-RU" sz="4400" dirty="0"/>
              <a:t> за </a:t>
            </a:r>
            <a:r>
              <a:rPr lang="ru-RU" sz="4400" dirty="0" smtClean="0"/>
              <a:t>4 поездки на общественном транспорте нашего горда, </a:t>
            </a:r>
            <a:r>
              <a:rPr lang="ru-RU" sz="4400" dirty="0"/>
              <a:t>если </a:t>
            </a:r>
            <a:r>
              <a:rPr lang="ru-RU" sz="4400" dirty="0" smtClean="0"/>
              <a:t>стоимость </a:t>
            </a:r>
            <a:r>
              <a:rPr lang="ru-RU" sz="4400" dirty="0"/>
              <a:t>одного проезда – </a:t>
            </a:r>
            <a:endParaRPr lang="ru-RU" sz="4400" dirty="0" smtClean="0"/>
          </a:p>
          <a:p>
            <a:pPr marL="0" indent="0">
              <a:buNone/>
            </a:pPr>
            <a:r>
              <a:rPr lang="ru-RU" sz="7200" dirty="0" smtClean="0">
                <a:solidFill>
                  <a:srgbClr val="00B050"/>
                </a:solidFill>
              </a:rPr>
              <a:t>32 </a:t>
            </a:r>
            <a:r>
              <a:rPr lang="ru-RU" sz="7200" dirty="0">
                <a:solidFill>
                  <a:srgbClr val="00B050"/>
                </a:solidFill>
              </a:rPr>
              <a:t>рубля</a:t>
            </a:r>
            <a:r>
              <a:rPr lang="ru-RU" sz="4400" dirty="0"/>
              <a:t>? </a:t>
            </a:r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78610" y="2245243"/>
            <a:ext cx="2533065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Р</a:t>
            </a:r>
            <a:endParaRPr lang="ru-RU" sz="3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2806"/>
            <a:ext cx="10515600" cy="64651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1723 г. </a:t>
            </a:r>
          </a:p>
          <a:p>
            <a:pPr marL="0" indent="0">
              <a:buNone/>
            </a:pPr>
            <a:r>
              <a:rPr lang="ru-RU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710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</a:t>
            </a:r>
            <a:r>
              <a:rPr lang="ru-RU" sz="6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ru-RU" sz="60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12700 м</a:t>
            </a:r>
          </a:p>
          <a:p>
            <a:pPr marL="0" indent="0">
              <a:buNone/>
            </a:pPr>
            <a:r>
              <a:rPr lang="ru-RU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м</a:t>
            </a:r>
          </a:p>
          <a:p>
            <a:pPr marL="0" indent="0">
              <a:buNone/>
            </a:pPr>
            <a:r>
              <a:rPr lang="ru-RU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128 руб.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6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858618"/>
              </p:ext>
            </p:extLst>
          </p:nvPr>
        </p:nvGraphicFramePr>
        <p:xfrm>
          <a:off x="419100" y="1177925"/>
          <a:ext cx="11430000" cy="4221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1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3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5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99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9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9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9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9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6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706656"/>
              </p:ext>
            </p:extLst>
          </p:nvPr>
        </p:nvGraphicFramePr>
        <p:xfrm>
          <a:off x="419100" y="1177925"/>
          <a:ext cx="11430000" cy="4221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1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3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5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00B050"/>
                          </a:solidFill>
                        </a:rPr>
                        <a:t>35</a:t>
                      </a:r>
                      <a:endParaRPr lang="ru-RU" sz="6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00B050"/>
                          </a:solidFill>
                        </a:rPr>
                        <a:t>128</a:t>
                      </a:r>
                      <a:endParaRPr lang="ru-RU" sz="6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00B050"/>
                          </a:solidFill>
                        </a:rPr>
                        <a:t>710</a:t>
                      </a:r>
                      <a:endParaRPr lang="ru-RU" sz="6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00B050"/>
                          </a:solidFill>
                        </a:rPr>
                        <a:t>1723</a:t>
                      </a:r>
                      <a:endParaRPr lang="ru-RU" sz="6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00B050"/>
                          </a:solidFill>
                        </a:rPr>
                        <a:t>12700</a:t>
                      </a:r>
                      <a:endParaRPr lang="ru-RU" sz="6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9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199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9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99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9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99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9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199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9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199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2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299</Words>
  <Application>Microsoft Office PowerPoint</Application>
  <PresentationFormat>Широкоэкранный</PresentationFormat>
  <Paragraphs>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24</cp:revision>
  <dcterms:created xsi:type="dcterms:W3CDTF">2022-10-06T16:18:10Z</dcterms:created>
  <dcterms:modified xsi:type="dcterms:W3CDTF">2023-02-28T14:44:29Z</dcterms:modified>
</cp:coreProperties>
</file>