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91" r:id="rId5"/>
    <p:sldId id="298" r:id="rId6"/>
    <p:sldId id="297" r:id="rId7"/>
    <p:sldId id="294" r:id="rId8"/>
    <p:sldId id="295" r:id="rId9"/>
    <p:sldId id="268" r:id="rId10"/>
    <p:sldId id="296" r:id="rId11"/>
    <p:sldId id="281" r:id="rId12"/>
    <p:sldId id="289" r:id="rId13"/>
    <p:sldId id="28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48"/>
    <a:srgbClr val="F9BFC9"/>
    <a:srgbClr val="F09EEA"/>
    <a:srgbClr val="FFFF00"/>
    <a:srgbClr val="FDBBC0"/>
    <a:srgbClr val="EC0E2E"/>
    <a:srgbClr val="006699"/>
    <a:srgbClr val="A50021"/>
    <a:srgbClr val="80008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4B48-0FC4-4F93-8C55-BD726DCFA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81-892B-4D7F-82CB-0AFD31A1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26BA-0352-4A0F-BD3F-11A93ED6C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2575-BA25-4B8B-9953-79D2B563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05B9-B5EB-4431-A629-F4BC6B27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B037-6B27-4623-BF94-E0A40EA63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7B27F-2475-4161-B78D-CE3AB7EA5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5B4DA-556A-413A-AFB6-323799E06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C4A5-010E-48C1-8D3A-5D41C5E3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CD2F-EAA3-4809-89DF-3D87AFD19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40B6-9E74-49C0-AC47-AF8616758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92DD-FCB4-4E5F-ACBD-8EE59A50D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46AD-5131-4EE3-8E9B-3B0A1FF0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66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16B434-C0CB-41C8-B8EF-07B2B5DCF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7" descr="DD01352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1524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med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 i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accent2"/>
                </a:solidFill>
              </a:rPr>
              <a:t>Кислоты.</a:t>
            </a:r>
            <a:r>
              <a:rPr lang="ru-RU" sz="5400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7016750" cy="838200"/>
          </a:xfrm>
        </p:spPr>
        <p:txBody>
          <a:bodyPr/>
          <a:lstStyle/>
          <a:p>
            <a:pPr eaLnBrk="1" hangingPunct="1"/>
            <a:r>
              <a:rPr lang="ru-RU" sz="2800" i="0" smtClean="0">
                <a:solidFill>
                  <a:srgbClr val="006600"/>
                </a:solidFill>
              </a:rPr>
              <a:t>Классификация и  свойства.</a:t>
            </a:r>
          </a:p>
        </p:txBody>
      </p:sp>
      <p:pic>
        <p:nvPicPr>
          <p:cNvPr id="2055" name="Picture 7" descr="acid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89138"/>
            <a:ext cx="54006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индикатора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Лакмус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Фенолфталеин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Метилоранж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Кислая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Красный 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Бесцветный 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Щелочная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Синий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Малиновый  </a:t>
                      </a:r>
                      <a:endParaRPr lang="ru-RU" dirty="0"/>
                    </a:p>
                  </a:txBody>
                  <a:tcPr>
                    <a:solidFill>
                      <a:srgbClr val="E329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Желтый 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Нейтральная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Фиолетовый 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Бесцветный 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Малиновый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E3294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7777162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graphicFrame>
        <p:nvGraphicFramePr>
          <p:cNvPr id="14379" name="Group 43"/>
          <p:cNvGraphicFramePr>
            <a:graphicFrameLocks noGrp="1"/>
          </p:cNvGraphicFramePr>
          <p:nvPr/>
        </p:nvGraphicFramePr>
        <p:xfrm>
          <a:off x="971550" y="2276475"/>
          <a:ext cx="7632700" cy="4032886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Неметаллы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Оксиды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металлов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Оксиды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неметаллов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Кислоты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5292725" y="4581525"/>
            <a:ext cx="2879725" cy="7207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H="1" flipV="1">
            <a:off x="4067175" y="2852738"/>
            <a:ext cx="1296988" cy="19446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H="1" flipV="1">
            <a:off x="3924300" y="3933825"/>
            <a:ext cx="1439863" cy="9350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H="1">
            <a:off x="4284663" y="4941888"/>
            <a:ext cx="1008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H="1">
            <a:off x="4500563" y="5084763"/>
            <a:ext cx="863600" cy="5762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 animBg="1"/>
      <p:bldP spid="14373" grpId="0" animBg="1"/>
      <p:bldP spid="14374" grpId="0" animBg="1"/>
      <p:bldP spid="14375" grpId="0" animBg="1"/>
      <p:bldP spid="143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Химический диктант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7848600" cy="1657350"/>
          </a:xfrm>
        </p:spPr>
        <p:txBody>
          <a:bodyPr/>
          <a:lstStyle/>
          <a:p>
            <a:pPr>
              <a:buFontTx/>
              <a:buNone/>
            </a:pPr>
            <a:r>
              <a:rPr lang="ru-RU" sz="8000" smtClean="0"/>
              <a:t>  100 100 10 10</a:t>
            </a:r>
            <a:endParaRPr lang="ru-RU" sz="3600" smtClean="0"/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endParaRPr lang="ru-RU" sz="8000" smtClean="0"/>
          </a:p>
        </p:txBody>
      </p:sp>
      <p:graphicFrame>
        <p:nvGraphicFramePr>
          <p:cNvPr id="32807" name="Group 39"/>
          <p:cNvGraphicFramePr>
            <a:graphicFrameLocks noGrp="1"/>
          </p:cNvGraphicFramePr>
          <p:nvPr>
            <p:ph sz="half" idx="2"/>
          </p:nvPr>
        </p:nvGraphicFramePr>
        <p:xfrm>
          <a:off x="1187450" y="3141663"/>
          <a:ext cx="4248150" cy="3057527"/>
        </p:xfrm>
        <a:graphic>
          <a:graphicData uri="http://schemas.openxmlformats.org/drawingml/2006/table">
            <a:tbl>
              <a:tblPr/>
              <a:tblGrid>
                <a:gridCol w="1728788"/>
                <a:gridCol w="2519362"/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ошибок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«5»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«4»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«3»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«2»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и более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ДОМАШНЕЕ ЗАДАНИЕ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§</a:t>
            </a:r>
            <a:r>
              <a:rPr lang="ru-RU" dirty="0" smtClean="0">
                <a:cs typeface="Times New Roman" pitchFamily="18" charset="0"/>
              </a:rPr>
              <a:t>29</a:t>
            </a:r>
          </a:p>
          <a:p>
            <a:r>
              <a:rPr lang="ru-RU" sz="1600" dirty="0" smtClean="0"/>
              <a:t>Домашний эксперимент. </a:t>
            </a:r>
          </a:p>
          <a:p>
            <a:r>
              <a:rPr lang="ru-RU" sz="1600" dirty="0" smtClean="0"/>
              <a:t>1. Налейте в стакан немного воды и добавьте  половину чайной ложки питьевой соды. К образовавшемуся раствору прилейте столовую уксуса. Вместо уксуса можно использовать для опыта лимонную кислоту, предварительно растворив ее в воде. Опишите свои наблюдения.</a:t>
            </a:r>
          </a:p>
          <a:p>
            <a:r>
              <a:rPr lang="ru-RU" sz="1600" dirty="0" smtClean="0"/>
              <a:t>2. Возьмите немного яичной скорлупы и поместите в чашку, разбейте сюда же столового уксуса или раствора лимонной кислоты. Опишите свои наблюдения</a:t>
            </a:r>
          </a:p>
          <a:p>
            <a:pPr eaLnBrk="1" hangingPunct="1"/>
            <a:endParaRPr lang="ru-RU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chemeClr val="accent2"/>
                </a:solidFill>
              </a:rPr>
              <a:t>Назовите известные вам кислоты?</a:t>
            </a:r>
            <a:endParaRPr 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627313" y="3644900"/>
            <a:ext cx="2427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</a:rPr>
              <a:t>H</a:t>
            </a:r>
            <a:r>
              <a:rPr lang="en-US" sz="4000" b="1" dirty="0">
                <a:solidFill>
                  <a:srgbClr val="006600"/>
                </a:solidFill>
              </a:rPr>
              <a:t>2</a:t>
            </a:r>
            <a:r>
              <a:rPr lang="en-US" sz="6000" b="1" dirty="0">
                <a:solidFill>
                  <a:srgbClr val="006600"/>
                </a:solidFill>
              </a:rPr>
              <a:t>CO</a:t>
            </a:r>
            <a:r>
              <a:rPr lang="en-US" sz="4000" b="1" dirty="0">
                <a:solidFill>
                  <a:srgbClr val="006600"/>
                </a:solidFill>
              </a:rPr>
              <a:t>3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627313" y="2205038"/>
            <a:ext cx="2173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accent2"/>
                </a:solidFill>
              </a:rPr>
              <a:t>HNO</a:t>
            </a:r>
            <a:r>
              <a:rPr lang="en-US" sz="4000" b="1">
                <a:solidFill>
                  <a:schemeClr val="accent2"/>
                </a:solidFill>
              </a:rPr>
              <a:t>3</a:t>
            </a:r>
            <a:endParaRPr lang="ru-RU" sz="4000" b="1">
              <a:solidFill>
                <a:schemeClr val="accent2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68313" y="4508500"/>
            <a:ext cx="251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accent1"/>
                </a:solidFill>
              </a:rPr>
              <a:t>H</a:t>
            </a:r>
            <a:r>
              <a:rPr lang="ru-RU" sz="4000" b="1">
                <a:solidFill>
                  <a:schemeClr val="accent1"/>
                </a:solidFill>
              </a:rPr>
              <a:t>2</a:t>
            </a:r>
            <a:r>
              <a:rPr lang="en-US" sz="6000" b="1">
                <a:solidFill>
                  <a:schemeClr val="accent1"/>
                </a:solidFill>
              </a:rPr>
              <a:t>SiO</a:t>
            </a:r>
            <a:r>
              <a:rPr lang="en-US" sz="4000" b="1">
                <a:solidFill>
                  <a:schemeClr val="accent1"/>
                </a:solidFill>
              </a:rPr>
              <a:t>3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7308850" y="5229225"/>
            <a:ext cx="124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2"/>
                </a:solidFill>
              </a:rPr>
              <a:t>HF</a:t>
            </a:r>
            <a:endParaRPr lang="ru-RU" sz="6000" b="1">
              <a:solidFill>
                <a:schemeClr val="bg2"/>
              </a:solidFill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859338" y="4292600"/>
            <a:ext cx="2300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</a:rPr>
              <a:t>H</a:t>
            </a:r>
            <a:r>
              <a:rPr lang="en-US" sz="4000" b="1" dirty="0">
                <a:solidFill>
                  <a:srgbClr val="006600"/>
                </a:solidFill>
              </a:rPr>
              <a:t>2</a:t>
            </a:r>
            <a:r>
              <a:rPr lang="en-US" sz="6000" b="1" dirty="0">
                <a:solidFill>
                  <a:srgbClr val="006600"/>
                </a:solidFill>
              </a:rPr>
              <a:t>SO</a:t>
            </a:r>
            <a:r>
              <a:rPr lang="en-US" sz="4000" b="1" dirty="0">
                <a:solidFill>
                  <a:srgbClr val="006600"/>
                </a:solidFill>
              </a:rPr>
              <a:t>4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7521575" y="3357563"/>
            <a:ext cx="1622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800080"/>
                </a:solidFill>
              </a:rPr>
              <a:t>HBr</a:t>
            </a:r>
            <a:endParaRPr lang="ru-RU" sz="6000" b="1">
              <a:solidFill>
                <a:srgbClr val="800080"/>
              </a:solidFill>
            </a:endParaRP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50825" y="2781300"/>
            <a:ext cx="2341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A50021"/>
                </a:solidFill>
              </a:rPr>
              <a:t>H</a:t>
            </a:r>
            <a:r>
              <a:rPr lang="en-US" sz="4000" b="1">
                <a:solidFill>
                  <a:srgbClr val="A50021"/>
                </a:solidFill>
              </a:rPr>
              <a:t>3</a:t>
            </a:r>
            <a:r>
              <a:rPr lang="en-US" sz="6000" b="1">
                <a:solidFill>
                  <a:srgbClr val="A50021"/>
                </a:solidFill>
              </a:rPr>
              <a:t>PO</a:t>
            </a:r>
            <a:r>
              <a:rPr lang="en-US" sz="4000" b="1">
                <a:solidFill>
                  <a:srgbClr val="A50021"/>
                </a:solidFill>
              </a:rPr>
              <a:t>4</a:t>
            </a:r>
            <a:endParaRPr lang="ru-RU" sz="4000" b="1">
              <a:solidFill>
                <a:srgbClr val="A50021"/>
              </a:solidFill>
            </a:endParaRP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4643438" y="5445125"/>
            <a:ext cx="145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6699"/>
                </a:solidFill>
              </a:rPr>
              <a:t>H</a:t>
            </a:r>
            <a:r>
              <a:rPr lang="en-US" sz="4000" b="1">
                <a:solidFill>
                  <a:srgbClr val="006699"/>
                </a:solidFill>
              </a:rPr>
              <a:t>2</a:t>
            </a:r>
            <a:r>
              <a:rPr lang="en-US" sz="6000" b="1">
                <a:solidFill>
                  <a:srgbClr val="006699"/>
                </a:solidFill>
              </a:rPr>
              <a:t>S</a:t>
            </a:r>
            <a:endParaRPr lang="ru-RU" sz="6000" b="1">
              <a:solidFill>
                <a:srgbClr val="006699"/>
              </a:solidFill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5364163" y="2349500"/>
            <a:ext cx="2300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C6600"/>
                </a:solidFill>
              </a:rPr>
              <a:t>H</a:t>
            </a:r>
            <a:r>
              <a:rPr lang="en-US" sz="4000" b="1">
                <a:solidFill>
                  <a:srgbClr val="CC6600"/>
                </a:solidFill>
              </a:rPr>
              <a:t>2</a:t>
            </a:r>
            <a:r>
              <a:rPr lang="en-US" sz="6000" b="1">
                <a:solidFill>
                  <a:srgbClr val="CC6600"/>
                </a:solidFill>
              </a:rPr>
              <a:t>SO</a:t>
            </a:r>
            <a:r>
              <a:rPr lang="ru-RU" sz="4000" b="1">
                <a:solidFill>
                  <a:srgbClr val="CC6600"/>
                </a:solidFill>
              </a:rPr>
              <a:t>3</a:t>
            </a: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1476375" y="5661025"/>
            <a:ext cx="2173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C00CC"/>
                </a:solidFill>
              </a:rPr>
              <a:t>HNO</a:t>
            </a:r>
            <a:r>
              <a:rPr lang="ru-RU" sz="4000" b="1">
                <a:solidFill>
                  <a:srgbClr val="CC00CC"/>
                </a:solidFill>
              </a:rPr>
              <a:t>2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2"/>
                </a:solidFill>
              </a:rPr>
              <a:t>Классификация кислот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Наличие кислорода</a:t>
            </a:r>
          </a:p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Основность</a:t>
            </a:r>
          </a:p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Растворимость в воде</a:t>
            </a:r>
          </a:p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Летучесть</a:t>
            </a:r>
          </a:p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Степень ЭД</a:t>
            </a:r>
          </a:p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Стабильность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286016" cy="1976439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2562228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Без названия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2815616" cy="20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Без названия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234646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кислорода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Кислородосодержащая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Безкислородосодержащая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водорода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Одноосновная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двухосновная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растворимости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летучести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стабильности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Стабильная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нестабильная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sz="36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SO</a:t>
            </a:r>
            <a:r>
              <a:rPr lang="en-US" sz="3600" dirty="0" smtClean="0">
                <a:solidFill>
                  <a:schemeClr val="accent2"/>
                </a:solidFill>
              </a:rPr>
              <a:t>4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7" y="1981200"/>
          <a:ext cx="77438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52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кислорода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Кислородосодержащая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безкислородосодержащая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водорода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Одноосновная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двухосновная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растворимости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летучести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нелетучая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стабильности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Стабильная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нестабильная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HCI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857364"/>
          <a:ext cx="7772400" cy="445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374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кислорода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Кислородосодержащая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Безкислородосодержащая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водорода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Одноосновная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9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двухосновная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растворимости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летучести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стабильности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Стабильная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Нестабильная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sz="32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SiO</a:t>
            </a:r>
            <a:r>
              <a:rPr lang="en-US" sz="3200" dirty="0" smtClean="0">
                <a:solidFill>
                  <a:schemeClr val="accent2"/>
                </a:solidFill>
              </a:rPr>
              <a:t>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7" y="1981200"/>
          <a:ext cx="77438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52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кислорода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Кислородосодержащая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Безкислородосодержащая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наличию водорода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Одноосновная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двухосновная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многоосновная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растворимости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Нерастворимая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летучести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Нелетучая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стабильности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Стабильная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Нестабильная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Техника безопасности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73688"/>
            <a:ext cx="7859712" cy="1243012"/>
          </a:xfrm>
        </p:spPr>
        <p:txBody>
          <a:bodyPr/>
          <a:lstStyle/>
          <a:p>
            <a:pPr eaLnBrk="1" hangingPunct="1"/>
            <a:r>
              <a:rPr lang="ru-RU" sz="2400" i="0" smtClean="0">
                <a:solidFill>
                  <a:srgbClr val="006600"/>
                </a:solidFill>
              </a:rPr>
              <a:t>Относительно смешивания </a:t>
            </a:r>
            <a:r>
              <a:rPr lang="ru-RU" sz="2400" smtClean="0">
                <a:solidFill>
                  <a:srgbClr val="006600"/>
                </a:solidFill>
              </a:rPr>
              <a:t>серной кислоты</a:t>
            </a:r>
            <a:r>
              <a:rPr lang="ru-RU" sz="2400" i="0" smtClean="0">
                <a:solidFill>
                  <a:srgbClr val="006600"/>
                </a:solidFill>
              </a:rPr>
              <a:t> с водой с давних пор существует строгое правило: «Сначала вода, потом кислота, иначе произойдет беда». </a:t>
            </a:r>
          </a:p>
          <a:p>
            <a:pPr eaLnBrk="1" hangingPunct="1"/>
            <a:endParaRPr lang="en-US" sz="2400" i="0" smtClean="0"/>
          </a:p>
          <a:p>
            <a:pPr eaLnBrk="1" hangingPunct="1">
              <a:buFontTx/>
              <a:buNone/>
            </a:pPr>
            <a:endParaRPr lang="ru-RU" sz="2400" i="0" smtClean="0"/>
          </a:p>
          <a:p>
            <a:pPr eaLnBrk="1" hangingPunct="1"/>
            <a:endParaRPr lang="ru-RU" sz="2400" b="0" smtClean="0"/>
          </a:p>
        </p:txBody>
      </p:sp>
      <p:pic>
        <p:nvPicPr>
          <p:cNvPr id="14341" name="Picture 5" descr="-acid3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5400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theme1.xml><?xml version="1.0" encoding="utf-8"?>
<a:theme xmlns:a="http://schemas.openxmlformats.org/drawingml/2006/main" name="кислоты">
  <a:themeElements>
    <a:clrScheme name="кислоты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исло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слоты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слоты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слоты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слоты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слот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слот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слот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кислоты</Template>
  <TotalTime>1293</TotalTime>
  <Words>311</Words>
  <Application>Microsoft Office PowerPoint</Application>
  <PresentationFormat>Экран (4:3)</PresentationFormat>
  <Paragraphs>154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кислоты</vt:lpstr>
      <vt:lpstr>Кислоты. </vt:lpstr>
      <vt:lpstr>Назовите известные вам кислоты?</vt:lpstr>
      <vt:lpstr>Классификация кислот</vt:lpstr>
      <vt:lpstr>Слайд 4</vt:lpstr>
      <vt:lpstr>Н2СО3</vt:lpstr>
      <vt:lpstr>H2SO4</vt:lpstr>
      <vt:lpstr>HCI</vt:lpstr>
      <vt:lpstr>H2SiO3</vt:lpstr>
      <vt:lpstr>Техника безопасности</vt:lpstr>
      <vt:lpstr>Цвет индикатора</vt:lpstr>
      <vt:lpstr>Слайд 11</vt:lpstr>
      <vt:lpstr>Химический диктант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Кислоты</dc:title>
  <dc:creator>Loner-XP</dc:creator>
  <cp:lastModifiedBy>Пользователь</cp:lastModifiedBy>
  <cp:revision>64</cp:revision>
  <dcterms:created xsi:type="dcterms:W3CDTF">2009-12-05T00:40:14Z</dcterms:created>
  <dcterms:modified xsi:type="dcterms:W3CDTF">2023-11-26T04:26:23Z</dcterms:modified>
</cp:coreProperties>
</file>