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4"/>
  </p:notesMasterIdLst>
  <p:sldIdLst>
    <p:sldId id="257" r:id="rId3"/>
    <p:sldId id="259" r:id="rId4"/>
    <p:sldId id="258" r:id="rId5"/>
    <p:sldId id="267" r:id="rId6"/>
    <p:sldId id="260" r:id="rId7"/>
    <p:sldId id="266" r:id="rId8"/>
    <p:sldId id="262" r:id="rId9"/>
    <p:sldId id="261" r:id="rId10"/>
    <p:sldId id="282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64" r:id="rId19"/>
    <p:sldId id="283" r:id="rId20"/>
    <p:sldId id="284" r:id="rId21"/>
    <p:sldId id="265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2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4B7E-320C-4A57-8F11-2C2163D26A0F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5084-FF8F-4E3C-9038-65B0775A3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3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0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0" y="442109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4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4000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6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5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5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6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4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6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1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0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2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0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9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4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9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3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7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D1D90D-C398-4037-A3AA-87E56E0166B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7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0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FC08BE-8F7D-4879-8B9D-B544675A13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6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1422888-4AA7-4118-9F6E-1EF290C69AA4}" type="datetimeFigureOut">
              <a:rPr lang="ru-RU" smtClean="0">
                <a:solidFill>
                  <a:srgbClr val="549E39"/>
                </a:solidFill>
              </a:rPr>
              <a:pPr/>
              <a:t>12.03.2024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6" y="622383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53" y="622383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44E631-BB6F-4154-9D8E-B1585F8FD28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83671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549E3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pPr algn="ctr"/>
            <a:r>
              <a:rPr lang="ru-RU" sz="4800" b="1" dirty="0">
                <a:ln w="9525">
                  <a:solidFill>
                    <a:srgbClr val="549E3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культуре народов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8" y="3098870"/>
            <a:ext cx="2837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ОДНКНР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Пасха на Руси.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649400"/>
            <a:ext cx="7931224" cy="48737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Пасха</a:t>
            </a:r>
            <a:r>
              <a:rPr lang="ru-RU" dirty="0" smtClean="0"/>
              <a:t> — самый главный и торжественный христианский праздник, посвященный  чудесному воскрешению Иисуса Христа. Смысл и значение Пасхи для церкви настолько глубоки,</a:t>
            </a:r>
          </a:p>
          <a:p>
            <a:r>
              <a:rPr lang="ru-RU" dirty="0" smtClean="0"/>
              <a:t>                                        что ее празднование </a:t>
            </a:r>
          </a:p>
          <a:p>
            <a:r>
              <a:rPr lang="ru-RU" dirty="0" smtClean="0"/>
              <a:t>                                        считается самым важным событием                        событиям церковного года.</a:t>
            </a:r>
          </a:p>
          <a:p>
            <a:r>
              <a:rPr lang="ru-RU" dirty="0" smtClean="0"/>
              <a:t>                                         « Праздников Праздник и </a:t>
            </a:r>
          </a:p>
          <a:p>
            <a:r>
              <a:rPr lang="ru-RU" dirty="0" smtClean="0"/>
              <a:t>                                         Торжество Торжеств» так </a:t>
            </a:r>
          </a:p>
          <a:p>
            <a:r>
              <a:rPr lang="ru-RU" dirty="0" smtClean="0"/>
              <a:t>                                        величают Светлое Христово</a:t>
            </a:r>
          </a:p>
          <a:p>
            <a:r>
              <a:rPr lang="ru-RU" dirty="0" smtClean="0"/>
              <a:t>                                         Воскресенье на Руси.</a:t>
            </a:r>
            <a:endParaRPr lang="ru-RU" dirty="0"/>
          </a:p>
        </p:txBody>
      </p:sp>
      <p:pic>
        <p:nvPicPr>
          <p:cNvPr id="6" name="Рисунок 5" descr="415243-s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3429000"/>
            <a:ext cx="36004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548680"/>
            <a:ext cx="8352928" cy="5925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настоящее время Пасха по-прежнему остается одним из самых почитаемых и любимых праздников</a:t>
            </a:r>
          </a:p>
          <a:p>
            <a:pPr>
              <a:buNone/>
            </a:pPr>
            <a:r>
              <a:rPr lang="ru-RU" dirty="0" smtClean="0"/>
              <a:t>    для всех и каждого. </a:t>
            </a:r>
          </a:p>
        </p:txBody>
      </p:sp>
      <p:pic>
        <p:nvPicPr>
          <p:cNvPr id="4" name="Рисунок 3" descr="DaMmVWyX0AA_y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844824"/>
            <a:ext cx="7413292" cy="43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45719"/>
            <a:ext cx="64807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548680"/>
            <a:ext cx="8352928" cy="5925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день Пасхи на рассвете во всех церквях  проходят праздничные службы, а накануне ночью повсеместно совершаются крестные ходы. Уже с полуночи можно поздравлять друг друга с Воскресением Христовым, при встрече говоря: «Христос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!» На что обычно отвечают: «Воистину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!» Далее трижды обмениваются поцелуями в щеку. Это праздничное приветствие в народе называют христосованием.</a:t>
            </a:r>
          </a:p>
        </p:txBody>
      </p:sp>
      <p:pic>
        <p:nvPicPr>
          <p:cNvPr id="4" name="Рисунок 3" descr="IMG_0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89040"/>
            <a:ext cx="43204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228920"/>
            <a:ext cx="66651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7776864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По обычаю накануне Пасхи выпекают высокий круглый сдобный хлеб-кулич, который освещают в церкви. Кулич является символом артоса-хлеба, благословленного Иисусом Христом во время Тайной Вечери.</a:t>
            </a:r>
            <a:endParaRPr lang="ru-RU" dirty="0"/>
          </a:p>
        </p:txBody>
      </p:sp>
      <p:pic>
        <p:nvPicPr>
          <p:cNvPr id="4" name="Рисунок 3" descr="IMG_1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2420890"/>
            <a:ext cx="5904656" cy="41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24744"/>
            <a:ext cx="6793433" cy="508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4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Курбан-байрам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(Ид-аль-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адха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), или большой байрам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праздник жертвоприношения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cs typeface="Van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627784" y="2240280"/>
            <a:ext cx="1861920" cy="3877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868144" y="2060848"/>
            <a:ext cx="3168352" cy="40564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Главное событие проходит с утра в мечети, где верующие собираются на  </a:t>
            </a:r>
            <a:r>
              <a:rPr lang="ru-RU" sz="2800" dirty="0">
                <a:solidFill>
                  <a:schemeClr val="accent1"/>
                </a:solidFill>
              </a:rPr>
              <a:t>п</a:t>
            </a:r>
            <a:r>
              <a:rPr lang="ru-RU" sz="2800" dirty="0" smtClean="0">
                <a:solidFill>
                  <a:schemeClr val="accent1"/>
                </a:solidFill>
              </a:rPr>
              <a:t>раздничный намаз.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user\Desktop\самраб\06_medi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/>
        </p:blipFill>
        <p:spPr bwMode="auto">
          <a:xfrm>
            <a:off x="395537" y="2132856"/>
            <a:ext cx="316835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амраб\90-85-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107093"/>
            <a:ext cx="3096344" cy="2530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img7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-36989" r="115" b="36989"/>
          <a:stretch/>
        </p:blipFill>
        <p:spPr bwMode="auto">
          <a:xfrm>
            <a:off x="-10483" y="-25367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509122"/>
            <a:ext cx="810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праздника мусульмане читают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праздничный намаз, ходят в гости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8" y="1124744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59184"/>
              </p:ext>
            </p:extLst>
          </p:nvPr>
        </p:nvGraphicFramePr>
        <p:xfrm>
          <a:off x="899592" y="692695"/>
          <a:ext cx="7560839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3780015"/>
                <a:gridCol w="3780824"/>
              </a:tblGrid>
              <a:tr h="43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Традиция праздника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праздника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«разбивают горшки завязанными глазами»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рождения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«символ праздника – Солнце из теста»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Новый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«ученики готовят праздничный концерт»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Рождество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«исполняют Колядки»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Масленица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«дарят весенние цветы – тюльпаны»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Наврез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 торте встречаются цифры»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учителя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«этот Дед приходит в гости только раз в год»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марта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0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1720" y="1052736"/>
            <a:ext cx="4176464" cy="39604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1264746" cy="10729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3412416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82396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43" y="4149080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0209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06859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7286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2588708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75" y="1753763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052736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8" y="680613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15" y="836712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42" y="1522631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9862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8" y="2486552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38" y="3075930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20" y="3382533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15" y="2739535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46294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43" y="2577281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8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7" y="2780928"/>
            <a:ext cx="6932551" cy="352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771" y="592596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- Какая ассоциация возникает у тебя, когда ты видишь слова в «облаке»?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8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766" y="4293096"/>
            <a:ext cx="784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2400" dirty="0">
                <a:solidFill>
                  <a:srgbClr val="895D1D"/>
                </a:solidFill>
                <a:latin typeface="Times New Roman"/>
              </a:rPr>
              <a:t>Мы открыли для себя целый мир религиозных </a:t>
            </a:r>
            <a:r>
              <a:rPr lang="ru-RU" sz="2400" dirty="0" smtClean="0">
                <a:solidFill>
                  <a:srgbClr val="895D1D"/>
                </a:solidFill>
                <a:latin typeface="Times New Roman"/>
              </a:rPr>
              <a:t>праздников. </a:t>
            </a:r>
            <a:r>
              <a:rPr lang="ru-RU" sz="2400" dirty="0">
                <a:solidFill>
                  <a:srgbClr val="895D1D"/>
                </a:solidFill>
                <a:latin typeface="Times New Roman"/>
              </a:rPr>
              <a:t>Узнали, как проводятся эти праздники. Все они учат добру, терпению, памяти и уважению к делам и страданиям предков.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98" y="548680"/>
            <a:ext cx="540112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7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4300"/>
            <a:ext cx="8858250" cy="6743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7024744" cy="5418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124744"/>
            <a:ext cx="4358258" cy="148575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1 группа: Подготовить сообщение о других праздниках, которые отмечают  народы России.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2 группа: Нарисовать символы наиболее значимых праздников народов России.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1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- Как ты понимаешь это слово-ассоциацию, которое у тебя возникло?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адост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4" y="1484794"/>
            <a:ext cx="3563888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еселье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1556792"/>
            <a:ext cx="3434712" cy="252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дарк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4049688"/>
            <a:ext cx="22322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гощени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2" y="4149080"/>
            <a:ext cx="31181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тдых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52121" y="4077072"/>
            <a:ext cx="3323852" cy="26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2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336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почётный</a:t>
            </a:r>
          </a:p>
          <a:p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– радостный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активный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задорный</a:t>
            </a:r>
          </a:p>
          <a:p>
            <a:r>
              <a:rPr lang="ru-RU" sz="36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– добрый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 -  необычный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интересный</a:t>
            </a:r>
          </a:p>
          <a:p>
            <a:r>
              <a:rPr lang="ru-RU" sz="36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- коллективный</a:t>
            </a:r>
            <a:endParaRPr lang="ru-RU" sz="3600" b="1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498995-funny-children-s-birthday-party-Stock-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67944" y="116632"/>
            <a:ext cx="482453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rty-balloons-and-confetti-22066606-celebration-with-balloons-stars-party-hats-ribbons-and-confetti-vector-illustrati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005064"/>
            <a:ext cx="45720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91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Что такое праздник?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35280" cy="4925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это нерабочий день, день радости, установленный в честь какого-либо события.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(С.И. Ожегов)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D25FA589FD8-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356992"/>
            <a:ext cx="5004048" cy="33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297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493" y="1447958"/>
            <a:ext cx="7630943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rgbClr val="549E39">
                      <a:lumMod val="50000"/>
                    </a:srgbClr>
                  </a:solidFill>
                  <a:prstDash val="solid"/>
                </a:ln>
                <a:solidFill>
                  <a:srgbClr val="549E39"/>
                </a:solidFill>
              </a:rPr>
              <a:t>ПРАЗДНИКИ</a:t>
            </a:r>
          </a:p>
          <a:p>
            <a:pPr algn="ctr"/>
            <a:r>
              <a:rPr lang="ru-RU" sz="8000" b="1" dirty="0">
                <a:ln w="9525">
                  <a:solidFill>
                    <a:srgbClr val="549E39">
                      <a:lumMod val="50000"/>
                    </a:srgbClr>
                  </a:solidFill>
                  <a:prstDash val="solid"/>
                </a:ln>
                <a:solidFill>
                  <a:srgbClr val="549E39"/>
                </a:solidFill>
              </a:rPr>
              <a:t> в культуре народов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9612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70" y="2154894"/>
            <a:ext cx="5688632" cy="4266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77282" y="764714"/>
            <a:ext cx="727280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31142"/>
                </a:solidFill>
                <a:effectLst/>
                <a:latin typeface="Times New Roman"/>
                <a:ea typeface="Calibri"/>
              </a:rPr>
              <a:t>Символом какого праздника является ромашка?</a:t>
            </a:r>
            <a:endParaRPr lang="ru-RU" sz="3600" b="1" dirty="0">
              <a:solidFill>
                <a:srgbClr val="531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1.bp.blogspot.com/-I0VxWnigxmY/YMoZp4L5CHI/AAAAAAAAAqY/wCXeviCUDmQt4RxwcBj8fbt3ZESB4thnQCNcBGAsYHQ/w1200-h630-p-k-no-nu/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04664"/>
            <a:ext cx="6093296" cy="60932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5334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54253"/>
              </p:ext>
            </p:extLst>
          </p:nvPr>
        </p:nvGraphicFramePr>
        <p:xfrm>
          <a:off x="827584" y="1196752"/>
          <a:ext cx="7416824" cy="5112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08024"/>
                <a:gridCol w="3708800"/>
              </a:tblGrid>
              <a:tr h="78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Христианство  &amp; 6,7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Ислам  &amp;10,11,12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018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Имя Бога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поклонения Богу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 храм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Священная книга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 верующий в Бога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верующий должен знать главное изречение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Самый почитаемый день недели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Календарь, по которому высчитываются подвижные праздники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храме (мечети), с которого священнослужитель  ведёт богослужение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Назовите по 2 любых религиозных праздника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26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431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Остин</vt:lpstr>
      <vt:lpstr>Базис</vt:lpstr>
      <vt:lpstr>Презентация PowerPoint</vt:lpstr>
      <vt:lpstr>Презентация PowerPoint</vt:lpstr>
      <vt:lpstr>- Как ты понимаешь это слово-ассоциацию, которое у тебя возникло?</vt:lpstr>
      <vt:lpstr>Презентация PowerPoint</vt:lpstr>
      <vt:lpstr>Что такое праздник?</vt:lpstr>
      <vt:lpstr>Презентация PowerPoint</vt:lpstr>
      <vt:lpstr>Презентация PowerPoint</vt:lpstr>
      <vt:lpstr>Презентация PowerPoint</vt:lpstr>
      <vt:lpstr>Презентация PowerPoint</vt:lpstr>
      <vt:lpstr> Пасха на Руси.</vt:lpstr>
      <vt:lpstr>Презентация PowerPoint</vt:lpstr>
      <vt:lpstr>Презентация PowerPoint</vt:lpstr>
      <vt:lpstr>Презентация PowerPoint</vt:lpstr>
      <vt:lpstr>Презентация PowerPoint</vt:lpstr>
      <vt:lpstr>Курбан-байрам (Ид-аль-адха), или большой байрам  (праздник жертвоприношения)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2024-02-24T13:54:42Z</dcterms:created>
  <dcterms:modified xsi:type="dcterms:W3CDTF">2024-03-12T19:51:28Z</dcterms:modified>
</cp:coreProperties>
</file>