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9" r:id="rId3"/>
    <p:sldId id="313" r:id="rId4"/>
    <p:sldId id="315" r:id="rId5"/>
    <p:sldId id="257" r:id="rId6"/>
    <p:sldId id="258" r:id="rId7"/>
    <p:sldId id="259" r:id="rId8"/>
    <p:sldId id="303" r:id="rId9"/>
    <p:sldId id="260" r:id="rId10"/>
    <p:sldId id="314" r:id="rId11"/>
    <p:sldId id="262" r:id="rId12"/>
    <p:sldId id="288" r:id="rId13"/>
    <p:sldId id="263" r:id="rId14"/>
    <p:sldId id="274" r:id="rId15"/>
    <p:sldId id="295" r:id="rId16"/>
    <p:sldId id="309" r:id="rId17"/>
    <p:sldId id="272" r:id="rId18"/>
    <p:sldId id="310" r:id="rId19"/>
    <p:sldId id="298" r:id="rId20"/>
    <p:sldId id="308" r:id="rId21"/>
    <p:sldId id="307" r:id="rId22"/>
    <p:sldId id="299" r:id="rId23"/>
    <p:sldId id="312" r:id="rId24"/>
    <p:sldId id="305" r:id="rId25"/>
    <p:sldId id="304" r:id="rId26"/>
    <p:sldId id="276" r:id="rId27"/>
    <p:sldId id="277" r:id="rId28"/>
    <p:sldId id="31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CC00"/>
    <a:srgbClr val="271E32"/>
    <a:srgbClr val="181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35071"/>
            <a:ext cx="7772400" cy="1470025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3600" b="0" i="0" kern="1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0846"/>
            <a:ext cx="6400800" cy="1752600"/>
          </a:xfrm>
        </p:spPr>
        <p:txBody>
          <a:bodyPr/>
          <a:lstStyle>
            <a:lvl1pPr marL="0" indent="0" algn="ctr">
              <a:buNone/>
              <a:defRPr lang="en-US" sz="2400" kern="1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64A60-3CB8-4483-A0F0-B06C3E115301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DF0CE-5AF5-4F3E-AFC4-A41459B3C67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600" b="0" i="0" kern="1200" dirty="0" smtClean="0">
          <a:solidFill>
            <a:schemeClr val="accent5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anose="0204050305040603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5">
              <a:lumMod val="50000"/>
            </a:schemeClr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5">
              <a:lumMod val="50000"/>
            </a:schemeClr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5">
              <a:lumMod val="50000"/>
            </a:schemeClr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5">
              <a:lumMod val="50000"/>
            </a:schemeClr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0.png"/><Relationship Id="rId7" Type="http://schemas.openxmlformats.org/officeDocument/2006/relationships/image" Target="../media/image46.png"/><Relationship Id="rId12" Type="http://schemas.openxmlformats.org/officeDocument/2006/relationships/image" Target="../media/image42.GIF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980728"/>
            <a:ext cx="7193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Добрый день!</a:t>
            </a:r>
            <a:endParaRPr lang="ru-RU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30" y="3429000"/>
            <a:ext cx="2747087" cy="1512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789040"/>
            <a:ext cx="2747087" cy="11521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961717" y="4185084"/>
            <a:ext cx="2747087" cy="7560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56176" y="3574757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25,34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2782669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25,24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3142709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26,34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6982" y="3573016"/>
            <a:ext cx="134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км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4101" y="2782668"/>
            <a:ext cx="672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кг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3815" y="3142709"/>
            <a:ext cx="109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20" y="213280"/>
            <a:ext cx="1574760" cy="22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 101"/>
          <p:cNvPicPr/>
          <p:nvPr/>
        </p:nvPicPr>
        <p:blipFill>
          <a:blip r:embed="rId2"/>
          <a:srcRect l="2656" r="3333"/>
          <a:stretch>
            <a:fillRect/>
          </a:stretch>
        </p:blipFill>
        <p:spPr>
          <a:xfrm>
            <a:off x="5292090" y="493395"/>
            <a:ext cx="3438525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2" y="4414887"/>
            <a:ext cx="2387429" cy="1421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53827"/>
            <a:ext cx="2325822" cy="14363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28600" y="2636912"/>
            <a:ext cx="2747087" cy="13571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Россия,74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924944"/>
            <a:ext cx="2747087" cy="1008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/>
              <a:t>США, 65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89657" y="3176972"/>
            <a:ext cx="2747087" cy="7560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/>
              <a:t>Япония, 63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7584" y="3924345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392782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Япония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1798" y="3933056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Канада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0399" y="5779751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132,04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6572" y="5779751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178,92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3888" y="5796553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148,66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-273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Фигурное катание</a:t>
            </a:r>
            <a:endParaRPr lang="ru-RU" sz="3000" b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8033" y="6329168"/>
            <a:ext cx="15347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178,92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40521" y="6179339"/>
            <a:ext cx="596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" name="Изображение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179705" y="476250"/>
            <a:ext cx="3169285" cy="1922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7"/>
          <p:cNvSpPr txBox="1"/>
          <p:nvPr/>
        </p:nvSpPr>
        <p:spPr>
          <a:xfrm>
            <a:off x="2247566" y="6329168"/>
            <a:ext cx="15347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132,04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22681" y="6225797"/>
            <a:ext cx="596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7"/>
          <p:cNvSpPr txBox="1"/>
          <p:nvPr/>
        </p:nvSpPr>
        <p:spPr>
          <a:xfrm>
            <a:off x="4036866" y="6329168"/>
            <a:ext cx="15347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148,66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120" y="4438016"/>
            <a:ext cx="2718980" cy="1359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Изображение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3420110" y="4497705"/>
            <a:ext cx="2228850" cy="1661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92" y="4516745"/>
            <a:ext cx="2499056" cy="1642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5421" y="290058"/>
            <a:ext cx="262318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Биатлон</a:t>
            </a: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Смешанная эстафета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14630" y="2420888"/>
            <a:ext cx="2747087" cy="1512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/>
              <a:t>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780928"/>
            <a:ext cx="2747087" cy="11521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/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61717" y="3176972"/>
            <a:ext cx="2747087" cy="7560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576" y="3924345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Норвегия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3888" y="3927824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Франция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1798" y="3933056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0399" y="6067783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818" y="6067783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1:06:45,6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6084585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1:06:46,5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5510" y="1833880"/>
            <a:ext cx="1190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45,6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8991" y="1700370"/>
            <a:ext cx="57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2" y="260250"/>
            <a:ext cx="3142960" cy="231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44" y="311510"/>
            <a:ext cx="3228452" cy="218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" name="Изображение 102"/>
          <p:cNvPicPr/>
          <p:nvPr/>
        </p:nvPicPr>
        <p:blipFill>
          <a:blip r:embed="rId6"/>
          <a:stretch>
            <a:fillRect/>
          </a:stretch>
        </p:blipFill>
        <p:spPr>
          <a:xfrm>
            <a:off x="471805" y="4509135"/>
            <a:ext cx="2390140" cy="157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Box 13"/>
          <p:cNvSpPr txBox="1"/>
          <p:nvPr/>
        </p:nvSpPr>
        <p:spPr>
          <a:xfrm>
            <a:off x="6516003" y="6068075"/>
            <a:ext cx="194421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1:06:47,1</a:t>
            </a:r>
          </a:p>
        </p:txBody>
      </p:sp>
      <p:sp>
        <p:nvSpPr>
          <p:cNvPr id="24" name="TextBox 14"/>
          <p:cNvSpPr txBox="1"/>
          <p:nvPr/>
        </p:nvSpPr>
        <p:spPr>
          <a:xfrm>
            <a:off x="3347720" y="1824990"/>
            <a:ext cx="1052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7" y="1610154"/>
            <a:ext cx="3171825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10154"/>
            <a:ext cx="3171825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-273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Скоростной спуск</a:t>
            </a:r>
            <a:endParaRPr lang="ru-RU" sz="3000" b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2583" y="3698386"/>
            <a:ext cx="360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105,39 км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071" y="3698385"/>
            <a:ext cx="360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105,8 км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4486" y="3380799"/>
            <a:ext cx="936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081594" y="4291473"/>
            <a:ext cx="216893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485957" y="4306375"/>
            <a:ext cx="21689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512" y="64275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Кто быстрее преодолеет дистанцию?</a:t>
            </a:r>
            <a:endParaRPr lang="ru-RU" sz="3000" b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73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Установите соответствие</a:t>
            </a:r>
            <a:endParaRPr lang="ru-RU" sz="3000" b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1196753"/>
          <a:ext cx="8712968" cy="5256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4416"/>
                <a:gridCol w="1296144"/>
                <a:gridCol w="3672408"/>
              </a:tblGrid>
              <a:tr h="1752194">
                <a:tc>
                  <a:txBody>
                    <a:bodyPr/>
                    <a:lstStyle/>
                    <a:p>
                      <a:r>
                        <a:rPr lang="ru-RU" sz="28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Если</a:t>
                      </a:r>
                      <a:r>
                        <a:rPr lang="ru-RU" sz="28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целые части десятичных дробей различны, то</a:t>
                      </a:r>
                      <a:endParaRPr lang="ru-RU" sz="2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 sz="2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больше та дробь, в которой больше цифра сотых.</a:t>
                      </a:r>
                      <a:endParaRPr lang="ru-RU" sz="2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752194">
                <a:tc>
                  <a:txBody>
                    <a:bodyPr/>
                    <a:lstStyle/>
                    <a:p>
                      <a:r>
                        <a:rPr lang="ru-RU" sz="28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Если целые части десятичных дробей равны, то</a:t>
                      </a:r>
                      <a:endParaRPr lang="ru-RU" sz="2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больше та дробь, в которой больше целая часть.</a:t>
                      </a:r>
                      <a:endParaRPr lang="ru-RU" sz="2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752194">
                <a:tc>
                  <a:txBody>
                    <a:bodyPr/>
                    <a:lstStyle/>
                    <a:p>
                      <a:r>
                        <a:rPr lang="ru-RU" sz="28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Если цифры десятых в десятичных дробях равны, то</a:t>
                      </a:r>
                      <a:endParaRPr lang="ru-RU" sz="2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больше та дробь, в которой больше цифра десятых.</a:t>
                      </a:r>
                      <a:endParaRPr lang="ru-RU" sz="28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>
            <a:off x="3995936" y="2132856"/>
            <a:ext cx="1224136" cy="1584176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959932" y="3717032"/>
            <a:ext cx="1224136" cy="1584176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995936" y="2132856"/>
            <a:ext cx="1224136" cy="3456384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http://www.all-about-russia.ru/nature/animal/brown_bear/brown_be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90064"/>
            <a:ext cx="5724128" cy="429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27013" y="28575"/>
            <a:ext cx="8785225" cy="2651125"/>
          </a:xfrm>
        </p:spPr>
        <p:txBody>
          <a:bodyPr/>
          <a:lstStyle/>
          <a:p>
            <a:r>
              <a:rPr lang="ru-RU" alt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На Урале обитает бурый медведь. Это одно из самых крупных животных фауны: вес медведей достигает</a:t>
            </a:r>
            <a:br>
              <a:rPr lang="ru-RU" altLang="ru-RU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alt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от 0,32 до </a:t>
            </a:r>
            <a:r>
              <a:rPr lang="ru-RU" altLang="ru-RU" sz="3600" b="1" u="sng" dirty="0" smtClean="0">
                <a:solidFill>
                  <a:schemeClr val="accent6">
                    <a:lumMod val="50000"/>
                  </a:schemeClr>
                </a:solidFill>
              </a:rPr>
              <a:t>0,481 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52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20214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Самостоятельная работа</a:t>
            </a:r>
            <a:endParaRPr lang="ru-RU" sz="3000" b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73928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вариант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3060249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вариант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2405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Задание: </a:t>
            </a: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расставьте числа в порядке возрастания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58" y="367273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Задание: </a:t>
            </a:r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расставьте числа в порядке убывания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99319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3,456;   3,465;   8,149;   8,079;   0,453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4376323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0,0082;   0,037;   0,0044;   0,08;   0,0091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961098"/>
            <a:ext cx="1833822" cy="1896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834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Проверка</a:t>
            </a:r>
            <a:endParaRPr lang="ru-RU" sz="3000" b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1061447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вариант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6668" y="256490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вариант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5" y="1772816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0,453;   3,456;   3,465;   8,079;   8,149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04" y="320426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0,08;   0,037;   0,0091;   0,0082;   0,0044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451492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8131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Критерии оценки</a:t>
            </a:r>
            <a:endParaRPr lang="ru-RU" sz="3200" b="1" dirty="0">
              <a:solidFill>
                <a:srgbClr val="18131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5099700"/>
            <a:ext cx="417646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 ошибок – «5»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ошибка – «4»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ошибки – «3»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512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r="9096"/>
          <a:stretch>
            <a:fillRect/>
          </a:stretch>
        </p:blipFill>
        <p:spPr bwMode="auto">
          <a:xfrm>
            <a:off x="5197475" y="1557338"/>
            <a:ext cx="35623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Заголовок 4"/>
          <p:cNvSpPr>
            <a:spLocks noGrp="1"/>
          </p:cNvSpPr>
          <p:nvPr>
            <p:ph type="title"/>
          </p:nvPr>
        </p:nvSpPr>
        <p:spPr>
          <a:xfrm>
            <a:off x="457200" y="492195"/>
            <a:ext cx="8229600" cy="707886"/>
          </a:xfrm>
        </p:spPr>
        <p:txBody>
          <a:bodyPr>
            <a:spAutoFit/>
          </a:bodyPr>
          <a:lstStyle/>
          <a:p>
            <a:r>
              <a:rPr lang="ru-RU" altLang="ru-RU" sz="4000" b="1" i="1" dirty="0" smtClean="0">
                <a:solidFill>
                  <a:srgbClr val="008000"/>
                </a:solidFill>
              </a:rPr>
              <a:t>Кто быстрее, на сколько?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33194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3"/>
          <p:cNvSpPr>
            <a:spLocks noChangeArrowheads="1"/>
          </p:cNvSpPr>
          <p:nvPr/>
        </p:nvSpPr>
        <p:spPr bwMode="auto">
          <a:xfrm>
            <a:off x="755650" y="5589588"/>
            <a:ext cx="36723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 dirty="0" smtClean="0">
                <a:solidFill>
                  <a:schemeClr val="accent3">
                    <a:lumMod val="50000"/>
                  </a:schemeClr>
                </a:solidFill>
              </a:rPr>
              <a:t>Сокол Сапсан </a:t>
            </a:r>
            <a:r>
              <a:rPr lang="ru-RU" altLang="ru-RU" sz="2200" b="1" dirty="0">
                <a:solidFill>
                  <a:schemeClr val="accent3">
                    <a:lumMod val="50000"/>
                  </a:schemeClr>
                </a:solidFill>
              </a:rPr>
              <a:t>развивает скорость 440,6  км/ч.</a:t>
            </a:r>
          </a:p>
        </p:txBody>
      </p:sp>
      <p:sp>
        <p:nvSpPr>
          <p:cNvPr id="17414" name="Прямоугольник 5"/>
          <p:cNvSpPr>
            <a:spLocks noChangeArrowheads="1"/>
          </p:cNvSpPr>
          <p:nvPr/>
        </p:nvSpPr>
        <p:spPr bwMode="auto">
          <a:xfrm>
            <a:off x="5187950" y="5637213"/>
            <a:ext cx="3571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 dirty="0" smtClean="0">
                <a:solidFill>
                  <a:schemeClr val="accent3">
                    <a:lumMod val="50000"/>
                  </a:schemeClr>
                </a:solidFill>
              </a:rPr>
              <a:t>Стриж </a:t>
            </a:r>
            <a:r>
              <a:rPr lang="ru-RU" altLang="ru-RU" sz="2200" b="1" dirty="0">
                <a:solidFill>
                  <a:schemeClr val="accent3">
                    <a:lumMod val="50000"/>
                  </a:schemeClr>
                </a:solidFill>
              </a:rPr>
              <a:t>развивает скорость 169,6  км/ч.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th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29098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827088" y="3500438"/>
            <a:ext cx="7632700" cy="2300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993300"/>
                </a:solidFill>
                <a:rou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7088" y="2179234"/>
            <a:ext cx="8316912" cy="30469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4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                                    </a:t>
            </a:r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03.03.2022</a:t>
            </a:r>
          </a:p>
          <a:p>
            <a:pPr algn="ctr">
              <a:defRPr/>
            </a:pP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defRPr/>
            </a:pPr>
            <a:r>
              <a:rPr lang="ru-RU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Классная работа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264" t="13378" r="18057" b="23448"/>
          <a:stretch/>
        </p:blipFill>
        <p:spPr>
          <a:xfrm>
            <a:off x="-11440" y="1"/>
            <a:ext cx="9155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29" y="0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5688632" cy="191742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«И, </a:t>
            </a:r>
            <a:r>
              <a:rPr lang="ru-RU" sz="30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конечно тревожно,</a:t>
            </a:r>
            <a:br>
              <a:rPr lang="ru-RU" sz="30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30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что </a:t>
            </a:r>
            <a: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порой мы безбожно</a:t>
            </a:r>
            <a:b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 не храним, что </a:t>
            </a:r>
            <a:r>
              <a:rPr lang="ru-RU" sz="30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имеем,</a:t>
            </a:r>
            <a:br>
              <a:rPr lang="ru-RU" sz="30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30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не щадим, </a:t>
            </a:r>
            <a: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не </a:t>
            </a:r>
            <a:r>
              <a:rPr lang="ru-RU" sz="30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жалеем». </a:t>
            </a:r>
            <a: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/>
            </a:r>
            <a:b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3000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А</a:t>
            </a:r>
            <a:r>
              <a:rPr lang="ru-RU" sz="3000" b="1" i="1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. Я. Яшин</a:t>
            </a:r>
            <a:endParaRPr lang="ru-RU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777875"/>
            <a:ext cx="42846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459163"/>
            <a:ext cx="3779837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3513" y="3644900"/>
            <a:ext cx="5170487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dirty="0">
                <a:latin typeface="+mj-lt"/>
                <a:ea typeface="+mj-ea"/>
                <a:cs typeface="Aharoni" panose="02010803020104030203" pitchFamily="2" charset="-79"/>
              </a:rPr>
              <a:t>Скорость гепарда – 128, 54 км/ч,</a:t>
            </a:r>
          </a:p>
          <a:p>
            <a:pPr algn="ctr" eaLnBrk="0" hangingPunct="0">
              <a:defRPr/>
            </a:pPr>
            <a:endParaRPr lang="ru-RU" sz="2800" dirty="0">
              <a:latin typeface="+mj-lt"/>
              <a:ea typeface="+mj-ea"/>
              <a:cs typeface="Aharoni" panose="02010803020104030203" pitchFamily="2" charset="-79"/>
            </a:endParaRPr>
          </a:p>
          <a:p>
            <a:pPr algn="ctr" eaLnBrk="0" hangingPunct="0">
              <a:defRPr/>
            </a:pPr>
            <a:r>
              <a:rPr lang="ru-RU" sz="2800" dirty="0">
                <a:latin typeface="+mj-lt"/>
                <a:ea typeface="+mj-ea"/>
                <a:cs typeface="Aharoni" panose="02010803020104030203" pitchFamily="2" charset="-79"/>
              </a:rPr>
              <a:t>Страуса – 72,6 км/ч,</a:t>
            </a:r>
          </a:p>
          <a:p>
            <a:pPr algn="ctr" eaLnBrk="0" hangingPunct="0">
              <a:defRPr/>
            </a:pPr>
            <a:endParaRPr lang="ru-RU" sz="2800" dirty="0">
              <a:latin typeface="+mj-lt"/>
              <a:ea typeface="+mj-ea"/>
              <a:cs typeface="Aharoni" panose="02010803020104030203" pitchFamily="2" charset="-79"/>
            </a:endParaRPr>
          </a:p>
          <a:p>
            <a:pPr algn="ctr" eaLnBrk="0" hangingPunct="0">
              <a:defRPr/>
            </a:pPr>
            <a:r>
              <a:rPr lang="ru-RU" sz="2800" dirty="0">
                <a:latin typeface="+mj-lt"/>
                <a:ea typeface="+mj-ea"/>
                <a:cs typeface="Aharoni" panose="02010803020104030203" pitchFamily="2" charset="-79"/>
              </a:rPr>
              <a:t>Антилопы – 98,06 км/ч.</a:t>
            </a:r>
          </a:p>
        </p:txBody>
      </p:sp>
      <p:sp>
        <p:nvSpPr>
          <p:cNvPr id="18437" name="TextBox 3"/>
          <p:cNvSpPr txBox="1">
            <a:spLocks noChangeArrowheads="1"/>
          </p:cNvSpPr>
          <p:nvPr/>
        </p:nvSpPr>
        <p:spPr bwMode="auto">
          <a:xfrm>
            <a:off x="900113" y="60325"/>
            <a:ext cx="7343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 i="1" dirty="0">
                <a:solidFill>
                  <a:srgbClr val="008000"/>
                </a:solidFill>
              </a:rPr>
              <a:t>Кто </a:t>
            </a:r>
            <a:r>
              <a:rPr lang="ru-RU" altLang="ru-RU" sz="3600" b="1" i="1" dirty="0" smtClean="0">
                <a:solidFill>
                  <a:srgbClr val="008000"/>
                </a:solidFill>
              </a:rPr>
              <a:t>быстрее, медленнее?</a:t>
            </a:r>
            <a:endParaRPr lang="ru-RU" altLang="ru-RU" sz="3600" b="1" i="1" dirty="0">
              <a:solidFill>
                <a:srgbClr val="008000"/>
              </a:solidFill>
            </a:endParaRPr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777875"/>
            <a:ext cx="42195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836712"/>
            <a:ext cx="896448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2800" dirty="0" smtClean="0">
                <a:latin typeface="+mj-lt"/>
                <a:ea typeface="+mj-ea"/>
                <a:cs typeface="Aharoni" panose="02010803020104030203" pitchFamily="2" charset="-79"/>
              </a:rPr>
              <a:t>1 вариант                                              2 вариант</a:t>
            </a:r>
          </a:p>
          <a:p>
            <a:pPr algn="ctr" eaLnBrk="0" hangingPunct="0">
              <a:defRPr/>
            </a:pPr>
            <a:endParaRPr lang="ru-RU" sz="2800" dirty="0">
              <a:latin typeface="+mj-lt"/>
              <a:ea typeface="+mj-ea"/>
              <a:cs typeface="Aharoni" panose="02010803020104030203" pitchFamily="2" charset="-79"/>
            </a:endParaRPr>
          </a:p>
          <a:p>
            <a:pPr eaLnBrk="0" hangingPunct="0">
              <a:defRPr/>
            </a:pPr>
            <a:r>
              <a:rPr lang="ru-RU" sz="2800" dirty="0" smtClean="0">
                <a:latin typeface="+mj-lt"/>
                <a:ea typeface="+mj-ea"/>
                <a:cs typeface="Aharoni" panose="02010803020104030203" pitchFamily="2" charset="-79"/>
              </a:rPr>
              <a:t>Скорость </a:t>
            </a:r>
            <a:r>
              <a:rPr lang="ru-RU" sz="2800" dirty="0">
                <a:latin typeface="+mj-lt"/>
                <a:ea typeface="+mj-ea"/>
                <a:cs typeface="Aharoni" panose="02010803020104030203" pitchFamily="2" charset="-79"/>
              </a:rPr>
              <a:t>гепарда </a:t>
            </a:r>
            <a:r>
              <a:rPr lang="ru-RU" sz="2800" dirty="0" smtClean="0">
                <a:latin typeface="+mj-lt"/>
                <a:ea typeface="+mj-ea"/>
                <a:cs typeface="Aharoni" panose="02010803020104030203" pitchFamily="2" charset="-79"/>
              </a:rPr>
              <a:t>                            Скорость антилопы</a:t>
            </a:r>
          </a:p>
          <a:p>
            <a:pPr eaLnBrk="0" hangingPunct="0">
              <a:defRPr/>
            </a:pPr>
            <a:r>
              <a:rPr lang="ru-RU" sz="2800" dirty="0" smtClean="0">
                <a:cs typeface="Aharoni" panose="02010803020104030203" pitchFamily="2" charset="-79"/>
              </a:rPr>
              <a:t>128</a:t>
            </a:r>
            <a:r>
              <a:rPr lang="ru-RU" sz="2800" dirty="0">
                <a:cs typeface="Aharoni" panose="02010803020104030203" pitchFamily="2" charset="-79"/>
              </a:rPr>
              <a:t>, 54 </a:t>
            </a:r>
            <a:r>
              <a:rPr lang="ru-RU" sz="2800" dirty="0" smtClean="0">
                <a:cs typeface="Aharoni" panose="02010803020104030203" pitchFamily="2" charset="-79"/>
              </a:rPr>
              <a:t>км/ч                                        </a:t>
            </a:r>
            <a:r>
              <a:rPr lang="ru-RU" sz="2800" dirty="0">
                <a:cs typeface="Aharoni" panose="02010803020104030203" pitchFamily="2" charset="-79"/>
              </a:rPr>
              <a:t>98,06 км/ч</a:t>
            </a:r>
          </a:p>
          <a:p>
            <a:pPr eaLnBrk="0" hangingPunct="0">
              <a:defRPr/>
            </a:pPr>
            <a:endParaRPr lang="ru-RU" sz="2800" dirty="0" smtClean="0">
              <a:cs typeface="Aharoni" panose="02010803020104030203" pitchFamily="2" charset="-79"/>
            </a:endParaRPr>
          </a:p>
          <a:p>
            <a:pPr eaLnBrk="0" hangingPunct="0">
              <a:defRPr/>
            </a:pPr>
            <a:r>
              <a:rPr lang="ru-RU" sz="2800" dirty="0" smtClean="0">
                <a:cs typeface="Aharoni" panose="02010803020104030203" pitchFamily="2" charset="-79"/>
              </a:rPr>
              <a:t>Округлите десятичные дроби:</a:t>
            </a:r>
          </a:p>
          <a:p>
            <a:pPr eaLnBrk="0" hangingPunct="0">
              <a:defRPr/>
            </a:pPr>
            <a:endParaRPr lang="ru-RU" sz="2800" dirty="0">
              <a:cs typeface="Aharoni" panose="02010803020104030203" pitchFamily="2" charset="-79"/>
            </a:endParaRPr>
          </a:p>
          <a:p>
            <a:pPr eaLnBrk="0" hangingPunct="0">
              <a:defRPr/>
            </a:pPr>
            <a:r>
              <a:rPr lang="ru-RU" sz="2800" dirty="0">
                <a:cs typeface="Aharoni" panose="02010803020104030203" pitchFamily="2" charset="-79"/>
              </a:rPr>
              <a:t>128, </a:t>
            </a:r>
            <a:r>
              <a:rPr lang="ru-RU" sz="2800" dirty="0" smtClean="0">
                <a:cs typeface="Aharoni" panose="02010803020104030203" pitchFamily="2" charset="-79"/>
              </a:rPr>
              <a:t>54  </a:t>
            </a:r>
            <a:r>
              <a:rPr lang="ru-RU" sz="3600" dirty="0" smtClean="0">
                <a:cs typeface="Aharoni" panose="02010803020104030203" pitchFamily="2" charset="-79"/>
              </a:rPr>
              <a:t>≈  </a:t>
            </a:r>
            <a:r>
              <a:rPr lang="ru-RU" sz="2800" dirty="0" smtClean="0">
                <a:cs typeface="Aharoni" panose="02010803020104030203" pitchFamily="2" charset="-79"/>
              </a:rPr>
              <a:t>129  (до целых)            </a:t>
            </a:r>
            <a:r>
              <a:rPr lang="ru-RU" sz="2800" dirty="0">
                <a:cs typeface="Aharoni" panose="02010803020104030203" pitchFamily="2" charset="-79"/>
              </a:rPr>
              <a:t>98,06 </a:t>
            </a:r>
            <a:r>
              <a:rPr lang="ru-RU" sz="2800" dirty="0" smtClean="0">
                <a:cs typeface="Aharoni" panose="02010803020104030203" pitchFamily="2" charset="-79"/>
              </a:rPr>
              <a:t>≈  98    (до целых) </a:t>
            </a:r>
          </a:p>
          <a:p>
            <a:pPr eaLnBrk="0" hangingPunct="0">
              <a:defRPr/>
            </a:pPr>
            <a:endParaRPr lang="ru-RU" sz="2800" dirty="0" smtClean="0">
              <a:latin typeface="+mj-lt"/>
              <a:ea typeface="+mj-ea"/>
              <a:cs typeface="Aharoni" panose="02010803020104030203" pitchFamily="2" charset="-79"/>
            </a:endParaRPr>
          </a:p>
          <a:p>
            <a:pPr eaLnBrk="0" hangingPunct="0">
              <a:defRPr/>
            </a:pPr>
            <a:r>
              <a:rPr lang="ru-RU" sz="2800" dirty="0">
                <a:cs typeface="Aharoni" panose="02010803020104030203" pitchFamily="2" charset="-79"/>
              </a:rPr>
              <a:t>128, 54 </a:t>
            </a:r>
            <a:r>
              <a:rPr lang="ru-RU" sz="3600" dirty="0">
                <a:cs typeface="Aharoni" panose="02010803020104030203" pitchFamily="2" charset="-79"/>
              </a:rPr>
              <a:t>≈ </a:t>
            </a:r>
            <a:r>
              <a:rPr lang="ru-RU" sz="2800" dirty="0" smtClean="0">
                <a:cs typeface="Aharoni" panose="02010803020104030203" pitchFamily="2" charset="-79"/>
              </a:rPr>
              <a:t>128,5  (до десятых)       </a:t>
            </a:r>
            <a:r>
              <a:rPr lang="ru-RU" sz="2800" dirty="0">
                <a:cs typeface="Aharoni" panose="02010803020104030203" pitchFamily="2" charset="-79"/>
              </a:rPr>
              <a:t>98,06 ≈ </a:t>
            </a:r>
            <a:r>
              <a:rPr lang="ru-RU" sz="2800" dirty="0" smtClean="0">
                <a:cs typeface="Aharoni" panose="02010803020104030203" pitchFamily="2" charset="-79"/>
              </a:rPr>
              <a:t> 98,1 (до десятых) </a:t>
            </a:r>
            <a:endParaRPr lang="ru-RU" sz="2800" dirty="0">
              <a:cs typeface="Aharoni" panose="02010803020104030203" pitchFamily="2" charset="-79"/>
            </a:endParaRPr>
          </a:p>
          <a:p>
            <a:pPr eaLnBrk="0" hangingPunct="0">
              <a:defRPr/>
            </a:pPr>
            <a:endParaRPr lang="ru-RU" sz="2800" dirty="0">
              <a:latin typeface="+mj-lt"/>
              <a:ea typeface="+mj-ea"/>
              <a:cs typeface="Aharoni" panose="02010803020104030203" pitchFamily="2" charset="-79"/>
            </a:endParaRPr>
          </a:p>
        </p:txBody>
      </p:sp>
      <p:sp>
        <p:nvSpPr>
          <p:cNvPr id="2" name="Улыбающееся лицо 1"/>
          <p:cNvSpPr/>
          <p:nvPr/>
        </p:nvSpPr>
        <p:spPr>
          <a:xfrm>
            <a:off x="1835696" y="3861048"/>
            <a:ext cx="720080" cy="720080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лыбающееся лицо 3"/>
          <p:cNvSpPr/>
          <p:nvPr/>
        </p:nvSpPr>
        <p:spPr>
          <a:xfrm>
            <a:off x="6372200" y="3861048"/>
            <a:ext cx="720080" cy="720080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лыбающееся лицо 5"/>
          <p:cNvSpPr/>
          <p:nvPr/>
        </p:nvSpPr>
        <p:spPr>
          <a:xfrm>
            <a:off x="1763688" y="4796984"/>
            <a:ext cx="864096" cy="864096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лыбающееся лицо 6"/>
          <p:cNvSpPr/>
          <p:nvPr/>
        </p:nvSpPr>
        <p:spPr>
          <a:xfrm>
            <a:off x="6300192" y="4796984"/>
            <a:ext cx="792088" cy="720248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76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00782 0.4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0.462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00782 0.346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00399 0.35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71550" y="2636838"/>
          <a:ext cx="7488238" cy="32400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6362"/>
                <a:gridCol w="1113452"/>
                <a:gridCol w="1113452"/>
                <a:gridCol w="1134972"/>
              </a:tblGrid>
              <a:tr h="1096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Бег 60 м. (сек)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>
                          <a:effectLst/>
                        </a:rPr>
                        <a:t>«5»</a:t>
                      </a:r>
                      <a:endParaRPr lang="ru-RU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>
                          <a:effectLst/>
                        </a:rPr>
                        <a:t>«4»</a:t>
                      </a:r>
                      <a:endParaRPr lang="ru-RU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>
                          <a:effectLst/>
                        </a:rPr>
                        <a:t>«3»</a:t>
                      </a:r>
                      <a:endParaRPr lang="ru-RU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1047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Мальчики 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>
                          <a:effectLst/>
                        </a:rPr>
                        <a:t>10.0</a:t>
                      </a:r>
                      <a:endParaRPr lang="ru-RU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>
                          <a:effectLst/>
                        </a:rPr>
                        <a:t>10.6</a:t>
                      </a:r>
                      <a:endParaRPr lang="ru-RU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>
                          <a:effectLst/>
                        </a:rPr>
                        <a:t>11.2</a:t>
                      </a:r>
                      <a:endParaRPr lang="ru-RU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  <a:tr h="1096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Девочки 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>
                          <a:effectLst/>
                        </a:rPr>
                        <a:t>10.4</a:t>
                      </a:r>
                      <a:endParaRPr lang="ru-RU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>
                          <a:effectLst/>
                        </a:rPr>
                        <a:t>10.8</a:t>
                      </a:r>
                      <a:endParaRPr lang="ru-RU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11.4</a:t>
                      </a:r>
                      <a:endParaRPr lang="ru-RU" sz="2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1528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147050" cy="1814513"/>
          </a:xfrm>
        </p:spPr>
        <p:txBody>
          <a:bodyPr>
            <a:spAutoFit/>
          </a:bodyPr>
          <a:lstStyle/>
          <a:p>
            <a:r>
              <a:rPr lang="ru-RU" altLang="ru-RU" sz="2800" dirty="0" smtClean="0">
                <a:ea typeface="Times New Roman" panose="02020603050405020304" pitchFamily="18" charset="0"/>
                <a:cs typeface="Aharoni" panose="02010803020104030203" pitchFamily="2" charset="-79"/>
              </a:rPr>
              <a:t>В таблице приведены нормативы по физической культуре для 5 класса.</a:t>
            </a:r>
            <a:r>
              <a:rPr lang="ru-RU" alt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/>
            </a:r>
            <a:br>
              <a:rPr lang="ru-RU" alt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ru-RU" altLang="ru-RU" sz="2800" dirty="0" smtClean="0">
                <a:ea typeface="Times New Roman" panose="02020603050405020304" pitchFamily="18" charset="0"/>
                <a:cs typeface="Aharoni" panose="02010803020104030203" pitchFamily="2" charset="-79"/>
              </a:rPr>
              <a:t>Вася пробежал 60 метров за 10,4 секунды. </a:t>
            </a:r>
            <a:br>
              <a:rPr lang="ru-RU" altLang="ru-RU" sz="2800" dirty="0" smtClean="0">
                <a:ea typeface="Times New Roman" panose="02020603050405020304" pitchFamily="18" charset="0"/>
                <a:cs typeface="Aharoni" panose="02010803020104030203" pitchFamily="2" charset="-79"/>
              </a:rPr>
            </a:br>
            <a:r>
              <a:rPr lang="ru-RU" altLang="ru-RU" sz="2800" dirty="0" smtClean="0">
                <a:ea typeface="Times New Roman" panose="02020603050405020304" pitchFamily="18" charset="0"/>
                <a:cs typeface="Aharoni" panose="02010803020104030203" pitchFamily="2" charset="-79"/>
              </a:rPr>
              <a:t>Какую оценку получит Вася?</a:t>
            </a:r>
            <a:endParaRPr lang="ru-RU" altLang="ru-RU" sz="3600" dirty="0" smtClean="0">
              <a:latin typeface="Arial" panose="020B0604020202020204" pitchFamily="34" charset="0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322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583362"/>
          </a:xfrm>
        </p:spPr>
        <p:txBody>
          <a:bodyPr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ru-RU" b="1" dirty="0" smtClean="0"/>
              <a:t>Практическое задание:</a:t>
            </a:r>
            <a:br>
              <a:rPr lang="ru-RU" b="1" dirty="0" smtClean="0"/>
            </a:br>
            <a:r>
              <a:rPr lang="ru-RU" dirty="0" smtClean="0"/>
              <a:t>1. измерить длину, ширину крышки парты</a:t>
            </a:r>
            <a:r>
              <a:rPr lang="ru-RU" dirty="0"/>
              <a:t> </a:t>
            </a:r>
            <a:r>
              <a:rPr lang="ru-RU" dirty="0" smtClean="0"/>
              <a:t>в сантиметрах (десятичная дробь),    </a:t>
            </a:r>
            <a:br>
              <a:rPr lang="ru-RU" dirty="0" smtClean="0"/>
            </a:br>
            <a:r>
              <a:rPr lang="ru-RU" dirty="0" smtClean="0"/>
              <a:t>2. вычислить периметр прямоугольника.</a:t>
            </a:r>
            <a:br>
              <a:rPr lang="ru-RU" dirty="0" smtClean="0"/>
            </a:br>
            <a:r>
              <a:rPr lang="ru-RU" sz="6700" i="1" dirty="0" smtClean="0"/>
              <a:t>а = </a:t>
            </a:r>
            <a:br>
              <a:rPr lang="ru-RU" sz="6700" i="1" dirty="0" smtClean="0"/>
            </a:br>
            <a:r>
              <a:rPr lang="ru-RU" sz="6700" i="1" dirty="0" smtClean="0"/>
              <a:t>в =</a:t>
            </a:r>
            <a:br>
              <a:rPr lang="ru-RU" sz="6700" i="1" dirty="0" smtClean="0"/>
            </a:br>
            <a:r>
              <a:rPr lang="ru-RU" sz="6700" i="1" dirty="0" smtClean="0"/>
              <a:t>Р = </a:t>
            </a:r>
            <a:endParaRPr lang="ru-RU" sz="6700" i="1" dirty="0"/>
          </a:p>
        </p:txBody>
      </p:sp>
    </p:spTree>
    <p:extLst>
      <p:ext uri="{BB962C8B-B14F-4D97-AF65-F5344CB8AC3E}">
        <p14:creationId xmlns:p14="http://schemas.microsoft.com/office/powerpoint/2010/main" val="23608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620688"/>
            <a:ext cx="724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Было интересно …</a:t>
            </a:r>
            <a:endParaRPr lang="ru-RU" sz="4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507431"/>
            <a:ext cx="724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Было трудно …</a:t>
            </a:r>
            <a:endParaRPr lang="ru-RU" sz="4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583" y="2443535"/>
            <a:ext cx="724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 полезно …</a:t>
            </a:r>
            <a:endParaRPr lang="ru-RU" sz="4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Улыбающееся лицо 5"/>
          <p:cNvSpPr/>
          <p:nvPr/>
        </p:nvSpPr>
        <p:spPr>
          <a:xfrm>
            <a:off x="272583" y="3861048"/>
            <a:ext cx="2304256" cy="2304256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Улыбающееся лицо 8"/>
          <p:cNvSpPr/>
          <p:nvPr/>
        </p:nvSpPr>
        <p:spPr>
          <a:xfrm>
            <a:off x="3444168" y="3861048"/>
            <a:ext cx="2232248" cy="2304256"/>
          </a:xfrm>
          <a:prstGeom prst="smileyFace">
            <a:avLst>
              <a:gd name="adj" fmla="val -39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/>
          <p:cNvSpPr/>
          <p:nvPr/>
        </p:nvSpPr>
        <p:spPr>
          <a:xfrm>
            <a:off x="6588224" y="3897052"/>
            <a:ext cx="2232248" cy="2232248"/>
          </a:xfrm>
          <a:prstGeom prst="smileyFac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620687"/>
            <a:ext cx="856895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Домашнее задание:</a:t>
            </a:r>
          </a:p>
          <a:p>
            <a:pPr>
              <a:lnSpc>
                <a:spcPct val="200000"/>
              </a:lnSpc>
            </a:pP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1. повторить п.30-33,</a:t>
            </a:r>
          </a:p>
          <a:p>
            <a:pPr>
              <a:lnSpc>
                <a:spcPct val="200000"/>
              </a:lnSpc>
            </a:pP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2. 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придумать,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записать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в тетрадь и </a:t>
            </a:r>
          </a:p>
          <a:p>
            <a:pPr>
              <a:lnSpc>
                <a:spcPct val="200000"/>
              </a:lnSpc>
            </a:pP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решить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задачу на сложение и вычитание десятичных дробей.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97352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урок!</a:t>
            </a:r>
            <a:br>
              <a:rPr lang="ru-RU" sz="6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Молодцы!</a:t>
            </a:r>
            <a:endParaRPr lang="ru-RU" sz="66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0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45226"/>
          <a:stretch>
            <a:fillRect/>
          </a:stretch>
        </p:blipFill>
        <p:spPr>
          <a:xfrm>
            <a:off x="1" y="4365103"/>
            <a:ext cx="2483768" cy="2568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Изображение 99"/>
          <p:cNvPicPr/>
          <p:nvPr/>
        </p:nvPicPr>
        <p:blipFill>
          <a:blip r:embed="rId3"/>
          <a:stretch>
            <a:fillRect/>
          </a:stretch>
        </p:blipFill>
        <p:spPr>
          <a:xfrm>
            <a:off x="5255260" y="4004945"/>
            <a:ext cx="3884295" cy="2816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0" y="-22626"/>
            <a:ext cx="3956050" cy="290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4653"/>
            <a:ext cx="47625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9512" y="36830"/>
            <a:ext cx="477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4-20 февраля 2022 года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Зимние Олимпийские игры</a:t>
            </a:r>
          </a:p>
          <a:p>
            <a:pPr algn="ctr"/>
            <a:r>
              <a:rPr lang="ru-RU" sz="3200" b="1" dirty="0">
                <a:solidFill>
                  <a:schemeClr val="tx2"/>
                </a:solidFill>
              </a:rPr>
              <a:t>г</a:t>
            </a:r>
            <a:r>
              <a:rPr lang="ru-RU" sz="3200" b="1" dirty="0" smtClean="0">
                <a:solidFill>
                  <a:schemeClr val="tx2"/>
                </a:solidFill>
              </a:rPr>
              <a:t>. Пекин, Китай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208912" cy="2719206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60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Сложение и вычитание</a:t>
            </a:r>
          </a:p>
          <a:p>
            <a:pPr algn="ctr">
              <a:lnSpc>
                <a:spcPct val="150000"/>
              </a:lnSpc>
            </a:pPr>
            <a:r>
              <a:rPr lang="ru-RU" sz="6000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десятичных </a:t>
            </a:r>
            <a:r>
              <a:rPr lang="ru-RU" sz="6000" b="1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дробей.</a:t>
            </a:r>
            <a:endParaRPr lang="ru-RU" sz="6000" b="1" dirty="0">
              <a:ln w="0"/>
              <a:solidFill>
                <a:schemeClr val="tx2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06" y="3501008"/>
            <a:ext cx="3397004" cy="296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738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Определите закономерность и назовите еще три числа</a:t>
            </a:r>
            <a:endParaRPr lang="ru-RU" sz="3000" b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496" y="908720"/>
                <a:ext cx="2956900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𝟏𝟓</m:t>
                          </m:r>
                        </m:den>
                      </m:f>
                      <m:r>
                        <a:rPr lang="ru-RU" sz="3200" b="1" i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𝟏𝟓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𝟔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𝟏𝟓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908720"/>
                <a:ext cx="2956900" cy="1017523"/>
              </a:xfrm>
              <a:prstGeom prst="rect">
                <a:avLst/>
              </a:prstGeom>
              <a:blipFill rotWithShape="1">
                <a:blip r:embed="rId2"/>
                <a:stretch>
                  <a:fillRect l="-19" t="-3" r="-1172" b="28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496" y="1979429"/>
                <a:ext cx="2956900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𝟐𝟑</m:t>
                          </m:r>
                        </m:den>
                      </m:f>
                      <m:r>
                        <a:rPr lang="ru-RU" sz="3200" b="1" i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𝟐𝟏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𝟕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𝟏𝟗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1979429"/>
                <a:ext cx="2956900" cy="1014317"/>
              </a:xfrm>
              <a:prstGeom prst="rect">
                <a:avLst/>
              </a:prstGeom>
              <a:blipFill rotWithShape="1">
                <a:blip r:embed="rId3"/>
                <a:stretch>
                  <a:fillRect l="-19" t="-13" r="-1172" b="35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496" y="3059549"/>
                <a:ext cx="2041585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ru-RU" sz="3200" b="1" i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𝟑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𝟒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059549"/>
                <a:ext cx="2041585" cy="1017523"/>
              </a:xfrm>
              <a:prstGeom prst="rect">
                <a:avLst/>
              </a:prstGeom>
              <a:blipFill rotWithShape="1">
                <a:blip r:embed="rId4"/>
                <a:stretch>
                  <a:fillRect l="-28" t="-12" r="-2022" b="37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82291" y="4221088"/>
                <a:ext cx="37680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𝟏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𝟐𝟑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𝟐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𝟐𝟑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𝟑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𝟐𝟑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2291" y="4221088"/>
                <a:ext cx="3768018" cy="584775"/>
              </a:xfrm>
              <a:prstGeom prst="rect">
                <a:avLst/>
              </a:prstGeom>
              <a:blipFill rotWithShape="1">
                <a:blip r:embed="rId5"/>
                <a:stretch>
                  <a:fillRect l="10" t="-42" r="5" b="31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108520" y="4860449"/>
                <a:ext cx="45037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𝟏𝟎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𝟓𝟗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𝟏𝟏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𝟓𝟖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𝟏𝟐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𝟓𝟕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4860449"/>
                <a:ext cx="4503797" cy="584775"/>
              </a:xfrm>
              <a:prstGeom prst="rect">
                <a:avLst/>
              </a:prstGeom>
              <a:blipFill rotWithShape="1">
                <a:blip r:embed="rId6"/>
                <a:stretch>
                  <a:fillRect l="13" t="-27" r="10" b="17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699792" y="105273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213285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3688" y="3204265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4212377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7944" y="4860449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872641" y="908720"/>
                <a:ext cx="2779479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𝟏𝟓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𝟏𝟎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𝟏𝟓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𝟏𝟐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641" y="908720"/>
                <a:ext cx="2779479" cy="1017523"/>
              </a:xfrm>
              <a:prstGeom prst="rect">
                <a:avLst/>
              </a:prstGeom>
              <a:blipFill rotWithShape="1">
                <a:blip r:embed="rId7"/>
                <a:stretch>
                  <a:fillRect l="-19" t="-3" r="-1303" b="28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15816" y="1979429"/>
                <a:ext cx="2779479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𝟏𝟕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𝟕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𝟏𝟓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𝟕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979429"/>
                <a:ext cx="2779479" cy="1014317"/>
              </a:xfrm>
              <a:prstGeom prst="rect">
                <a:avLst/>
              </a:prstGeom>
              <a:blipFill rotWithShape="1">
                <a:blip r:embed="rId8"/>
                <a:stretch>
                  <a:fillRect l="-19" t="-13" r="-1303" b="35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051720" y="3059549"/>
                <a:ext cx="2043700" cy="1027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𝟓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𝟔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𝟔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059549"/>
                <a:ext cx="2043700" cy="1027525"/>
              </a:xfrm>
              <a:prstGeom prst="rect">
                <a:avLst/>
              </a:prstGeom>
              <a:blipFill rotWithShape="1">
                <a:blip r:embed="rId9"/>
                <a:stretch>
                  <a:fillRect l="-2" t="-12" r="-2098" b="21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63888" y="4221088"/>
                <a:ext cx="38385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𝟒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𝟐𝟑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𝟓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𝟐𝟑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𝟔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𝟐𝟑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4221088"/>
                <a:ext cx="3838551" cy="584775"/>
              </a:xfrm>
              <a:prstGeom prst="rect">
                <a:avLst/>
              </a:prstGeom>
              <a:blipFill rotWithShape="1">
                <a:blip r:embed="rId10"/>
                <a:stretch>
                  <a:fillRect l="-7" t="-42" r="6" b="31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211960" y="4860449"/>
                <a:ext cx="457432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𝟏𝟑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𝟓𝟔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𝟏𝟒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𝟓𝟓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   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𝟏𝟓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𝟓𝟒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4860449"/>
                <a:ext cx="4574329" cy="584775"/>
              </a:xfrm>
              <a:prstGeom prst="rect">
                <a:avLst/>
              </a:prstGeom>
              <a:blipFill rotWithShape="1">
                <a:blip r:embed="rId11"/>
                <a:stretch>
                  <a:fillRect t="-27" r="9" b="17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4328" y="1841017"/>
            <a:ext cx="1476543" cy="152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9355" y="28122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Исключите лишнее число</a:t>
            </a:r>
            <a:endParaRPr lang="ru-RU" sz="3000" b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9512" y="971317"/>
                <a:ext cx="700320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971317"/>
                <a:ext cx="700320" cy="1017523"/>
              </a:xfrm>
              <a:prstGeom prst="rect">
                <a:avLst/>
              </a:prstGeom>
              <a:blipFill rotWithShape="1">
                <a:blip r:embed="rId3"/>
                <a:stretch>
                  <a:fillRect l="-63" t="-40" r="51" b="2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27584" y="980728"/>
                <a:ext cx="700320" cy="1014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𝟕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980728"/>
                <a:ext cx="700320" cy="1014893"/>
              </a:xfrm>
              <a:prstGeom prst="rect">
                <a:avLst/>
              </a:prstGeom>
              <a:blipFill rotWithShape="1">
                <a:blip r:embed="rId4"/>
                <a:stretch>
                  <a:fillRect l="-26" t="-28" r="13" b="44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23408" y="980728"/>
                <a:ext cx="945580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𝟏𝟕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𝟖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408" y="980728"/>
                <a:ext cx="945580" cy="1017523"/>
              </a:xfrm>
              <a:prstGeom prst="rect">
                <a:avLst/>
              </a:prstGeom>
              <a:blipFill rotWithShape="1">
                <a:blip r:embed="rId5"/>
                <a:stretch>
                  <a:fillRect l="-39" t="-28" r="46" b="53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39752" y="980728"/>
                <a:ext cx="945580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𝟔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𝟏𝟏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980728"/>
                <a:ext cx="945580" cy="1014317"/>
              </a:xfrm>
              <a:prstGeom prst="rect">
                <a:avLst/>
              </a:prstGeom>
              <a:blipFill rotWithShape="1">
                <a:blip r:embed="rId6"/>
                <a:stretch>
                  <a:fillRect l="-44" t="-28" r="50" b="50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23608" y="980728"/>
                <a:ext cx="768159" cy="1017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𝟏𝟕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608" y="980728"/>
                <a:ext cx="768159" cy="1017715"/>
              </a:xfrm>
              <a:prstGeom prst="rect">
                <a:avLst/>
              </a:prstGeom>
              <a:blipFill rotWithShape="1">
                <a:blip r:embed="rId7"/>
                <a:stretch>
                  <a:fillRect l="-45" t="-28" r="20" b="10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9512" y="2257858"/>
                <a:ext cx="700320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𝟗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257858"/>
                <a:ext cx="700320" cy="1017523"/>
              </a:xfrm>
              <a:prstGeom prst="rect">
                <a:avLst/>
              </a:prstGeom>
              <a:blipFill rotWithShape="1">
                <a:blip r:embed="rId8"/>
                <a:stretch>
                  <a:fillRect l="-63" t="-43" r="51" b="5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55576" y="2267269"/>
                <a:ext cx="1259255" cy="10125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𝟏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𝟒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𝟏𝟏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267269"/>
                <a:ext cx="1259255" cy="1012521"/>
              </a:xfrm>
              <a:prstGeom prst="rect">
                <a:avLst/>
              </a:prstGeom>
              <a:blipFill rotWithShape="1">
                <a:blip r:embed="rId9"/>
                <a:stretch>
                  <a:fillRect l="-45" t="-32" r="49" b="1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07704" y="2267269"/>
                <a:ext cx="945580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𝟏𝟓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267269"/>
                <a:ext cx="945580" cy="1017523"/>
              </a:xfrm>
              <a:prstGeom prst="rect">
                <a:avLst/>
              </a:prstGeom>
              <a:blipFill rotWithShape="1">
                <a:blip r:embed="rId10"/>
                <a:stretch>
                  <a:fillRect l="-17" t="-31" r="24" b="56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771800" y="2267269"/>
                <a:ext cx="945579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𝟏𝟑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2267269"/>
                <a:ext cx="945579" cy="1014317"/>
              </a:xfrm>
              <a:prstGeom prst="rect">
                <a:avLst/>
              </a:prstGeom>
              <a:blipFill rotWithShape="1">
                <a:blip r:embed="rId11"/>
                <a:stretch>
                  <a:fillRect l="-3" t="-31" r="9" b="53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07904" y="2267269"/>
                <a:ext cx="768159" cy="1017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𝟐𝟒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2267269"/>
                <a:ext cx="768159" cy="1017715"/>
              </a:xfrm>
              <a:prstGeom prst="rect">
                <a:avLst/>
              </a:prstGeom>
              <a:blipFill rotWithShape="1">
                <a:blip r:embed="rId12"/>
                <a:stretch>
                  <a:fillRect l="-18" t="-31" r="76" b="13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9512" y="3626010"/>
                <a:ext cx="945580" cy="1027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𝟏𝟎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626010"/>
                <a:ext cx="945580" cy="1027525"/>
              </a:xfrm>
              <a:prstGeom prst="rect">
                <a:avLst/>
              </a:prstGeom>
              <a:blipFill rotWithShape="1">
                <a:blip r:embed="rId13"/>
                <a:stretch>
                  <a:fillRect l="-47" t="-16" r="54" b="25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43608" y="3645024"/>
                <a:ext cx="1190839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𝟏𝟏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𝟏𝟎𝟎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645024"/>
                <a:ext cx="1190839" cy="1017523"/>
              </a:xfrm>
              <a:prstGeom prst="rect">
                <a:avLst/>
              </a:prstGeom>
              <a:blipFill rotWithShape="1">
                <a:blip r:embed="rId14"/>
                <a:stretch>
                  <a:fillRect l="-25" t="-12" r="43" b="37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95736" y="3638627"/>
                <a:ext cx="700320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𝟗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3638627"/>
                <a:ext cx="700320" cy="1014317"/>
              </a:xfrm>
              <a:prstGeom prst="rect">
                <a:avLst/>
              </a:prstGeom>
              <a:blipFill rotWithShape="1">
                <a:blip r:embed="rId15"/>
                <a:stretch>
                  <a:fillRect l="-77" t="-8" r="65" b="29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843808" y="3638627"/>
                <a:ext cx="1190839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𝟏𝟐𝟑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𝟏𝟎𝟎</m:t>
                          </m:r>
                        </m:den>
                      </m:f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;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3638627"/>
                <a:ext cx="1190839" cy="1014317"/>
              </a:xfrm>
              <a:prstGeom prst="rect">
                <a:avLst/>
              </a:prstGeom>
              <a:blipFill rotWithShape="1">
                <a:blip r:embed="rId16"/>
                <a:stretch>
                  <a:fillRect l="-23" t="-8" r="41" b="29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995936" y="3625818"/>
                <a:ext cx="1013419" cy="1027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𝟓𝟕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3625818"/>
                <a:ext cx="1013419" cy="1027525"/>
              </a:xfrm>
              <a:prstGeom prst="rect">
                <a:avLst/>
              </a:prstGeom>
              <a:blipFill rotWithShape="1">
                <a:blip r:embed="rId17"/>
                <a:stretch>
                  <a:fillRect l="-51" t="-59" r="47" b="6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0232" y="4007110"/>
            <a:ext cx="2483768" cy="2569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Исправьте ошибки</a:t>
            </a:r>
            <a:endParaRPr lang="ru-RU" sz="3000" b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23528" y="2790669"/>
            <a:ext cx="8424936" cy="311575"/>
            <a:chOff x="323528" y="2790669"/>
            <a:chExt cx="8424936" cy="311575"/>
          </a:xfrm>
        </p:grpSpPr>
        <p:cxnSp>
          <p:nvCxnSpPr>
            <p:cNvPr id="4" name="Прямая со стрелкой 3"/>
            <p:cNvCxnSpPr/>
            <p:nvPr/>
          </p:nvCxnSpPr>
          <p:spPr>
            <a:xfrm>
              <a:off x="323528" y="2924944"/>
              <a:ext cx="8424936" cy="0"/>
            </a:xfrm>
            <a:prstGeom prst="straightConnector1">
              <a:avLst/>
            </a:prstGeom>
            <a:ln w="25400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2803880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971600" y="2803880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1619672" y="2803880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2267744" y="2803880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2915816" y="2803880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3592488" y="2803880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4283968" y="2803880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580112" y="2803880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4932040" y="2814212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228184" y="2803880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6886763" y="2803880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7530798" y="2803880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8172400" y="2790669"/>
              <a:ext cx="0" cy="288032"/>
            </a:xfrm>
            <a:prstGeom prst="line">
              <a:avLst/>
            </a:prstGeom>
            <a:ln w="254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83568" y="2632555"/>
            <a:ext cx="61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3638" y="2628200"/>
            <a:ext cx="61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6454" y="2628200"/>
            <a:ext cx="61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26006" y="2619299"/>
            <a:ext cx="61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22150" y="2636912"/>
            <a:ext cx="61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08520" y="2998693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4068" y="299695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552" y="299695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23628" y="2998693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96444" y="299695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99992" y="2998693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6136" y="2998693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28152" y="1720745"/>
                <a:ext cx="522899" cy="1017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52" y="1720745"/>
                <a:ext cx="522899" cy="1017715"/>
              </a:xfrm>
              <a:prstGeom prst="rect">
                <a:avLst/>
              </a:prstGeom>
              <a:blipFill rotWithShape="1">
                <a:blip r:embed="rId3"/>
                <a:stretch>
                  <a:fillRect l="-85" t="-52" r="19" b="33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384805" y="1720744"/>
                <a:ext cx="522899" cy="1017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805" y="1720744"/>
                <a:ext cx="522899" cy="1017715"/>
              </a:xfrm>
              <a:prstGeom prst="rect">
                <a:avLst/>
              </a:prstGeom>
              <a:blipFill rotWithShape="1">
                <a:blip r:embed="rId4"/>
                <a:stretch>
                  <a:fillRect l="-97" t="-52" r="31" b="33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331038" y="1765009"/>
                <a:ext cx="522899" cy="1015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038" y="1765009"/>
                <a:ext cx="522899" cy="1015919"/>
              </a:xfrm>
              <a:prstGeom prst="rect">
                <a:avLst/>
              </a:prstGeom>
              <a:blipFill rotWithShape="1">
                <a:blip r:embed="rId5"/>
                <a:stretch>
                  <a:fillRect l="-89" t="-34" r="23" b="26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61169" y="1766420"/>
                <a:ext cx="522899" cy="1014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169" y="1766420"/>
                <a:ext cx="522899" cy="1014508"/>
              </a:xfrm>
              <a:prstGeom prst="rect">
                <a:avLst/>
              </a:prstGeom>
              <a:blipFill rotWithShape="1">
                <a:blip r:embed="rId6"/>
                <a:stretch>
                  <a:fillRect l="-51" t="-48" r="108" b="26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820065" y="1763213"/>
                <a:ext cx="768159" cy="1017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𝟏𝟎</m:t>
                          </m:r>
                        </m:num>
                        <m:den>
                          <m:r>
                            <a:rPr lang="en-US" sz="32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065" y="1763213"/>
                <a:ext cx="768159" cy="1017715"/>
              </a:xfrm>
              <a:prstGeom prst="rect">
                <a:avLst/>
              </a:prstGeom>
              <a:blipFill rotWithShape="1">
                <a:blip r:embed="rId7"/>
                <a:stretch>
                  <a:fillRect l="-38" t="-45" r="13" b="26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4218" y="4266519"/>
            <a:ext cx="2214246" cy="229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306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306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306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79191E-6 L -0.07396 -0.00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2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52601E-6 L -0.07396 0.0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7341E-6 L -0.06614 1.734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306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306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306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4624E-7 L 0.071 -0.0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78035E-7 L 0.075 0.0053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5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4798E-6 L 0.07361 0.000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  <p:bldP spid="32" grpId="0"/>
      <p:bldP spid="32" grpId="1"/>
      <p:bldP spid="34" grpId="0"/>
      <p:bldP spid="34" grpId="1"/>
      <p:bldP spid="37" grpId="0"/>
      <p:bldP spid="37" grpId="1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713" y="4291362"/>
            <a:ext cx="2481287" cy="256663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476672"/>
            <a:ext cx="4032448" cy="93610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>Куб</a:t>
            </a:r>
            <a:endParaRPr lang="ru-RU" sz="6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568" y="2060848"/>
            <a:ext cx="3888432" cy="3888432"/>
          </a:xfrm>
          <a:prstGeom prst="rect">
            <a:avLst/>
          </a:prstGeom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920" y="116631"/>
            <a:ext cx="5579343" cy="4181241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</p:spTree>
    <p:extLst>
      <p:ext uri="{BB962C8B-B14F-4D97-AF65-F5344CB8AC3E}">
        <p14:creationId xmlns:p14="http://schemas.microsoft.com/office/powerpoint/2010/main" val="515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73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Найдите пары равных чисел</a:t>
            </a:r>
            <a:endParaRPr lang="ru-RU" sz="3000" b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7544" y="764704"/>
                <a:ext cx="768159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764704"/>
                <a:ext cx="768159" cy="1017523"/>
              </a:xfrm>
              <a:prstGeom prst="rect">
                <a:avLst/>
              </a:prstGeom>
              <a:blipFill rotWithShape="1">
                <a:blip r:embed="rId2"/>
                <a:stretch>
                  <a:fillRect l="-24" t="-16" r="82" b="41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15609" y="764704"/>
                <a:ext cx="1081835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𝟏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𝟐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609" y="764704"/>
                <a:ext cx="1081835" cy="1017523"/>
              </a:xfrm>
              <a:prstGeom prst="rect">
                <a:avLst/>
              </a:prstGeom>
              <a:blipFill rotWithShape="1">
                <a:blip r:embed="rId3"/>
                <a:stretch>
                  <a:fillRect l="-44" t="-16" r="25" b="41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19872" y="764704"/>
                <a:ext cx="1327095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𝟓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𝟑𝟒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764704"/>
                <a:ext cx="1327095" cy="1017523"/>
              </a:xfrm>
              <a:prstGeom prst="rect">
                <a:avLst/>
              </a:prstGeom>
              <a:blipFill rotWithShape="1">
                <a:blip r:embed="rId4"/>
                <a:stretch>
                  <a:fillRect l="-30" t="-16" r="26" b="41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16009" y="764704"/>
                <a:ext cx="1572354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𝟕</m:t>
                      </m:r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𝟑𝟏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009" y="764704"/>
                <a:ext cx="1572354" cy="1017523"/>
              </a:xfrm>
              <a:prstGeom prst="rect">
                <a:avLst/>
              </a:prstGeom>
              <a:blipFill rotWithShape="1">
                <a:blip r:embed="rId5"/>
                <a:stretch>
                  <a:fillRect l="-27" t="-16" r="33" b="41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260225" y="764704"/>
                <a:ext cx="768159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𝟔</m:t>
                          </m:r>
                        </m:num>
                        <m:den>
                          <m:r>
                            <a:rPr lang="ru-RU" sz="32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225" y="764704"/>
                <a:ext cx="768159" cy="1017523"/>
              </a:xfrm>
              <a:prstGeom prst="rect">
                <a:avLst/>
              </a:prstGeom>
              <a:blipFill rotWithShape="1">
                <a:blip r:embed="rId6"/>
                <a:stretch>
                  <a:fillRect l="-35" t="-16" r="10" b="41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8226" y="2324746"/>
                <a:ext cx="11667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𝟓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𝟑𝟒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26" y="2324746"/>
                <a:ext cx="1166794" cy="584775"/>
              </a:xfrm>
              <a:prstGeom prst="rect">
                <a:avLst/>
              </a:prstGeom>
              <a:blipFill rotWithShape="1">
                <a:blip r:embed="rId7"/>
                <a:stretch>
                  <a:fillRect l="-22" t="-2" r="48" b="100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93038" y="2340169"/>
                <a:ext cx="11667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𝟎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𝟔𝟎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038" y="2340169"/>
                <a:ext cx="1166794" cy="584775"/>
              </a:xfrm>
              <a:prstGeom prst="rect">
                <a:avLst/>
              </a:prstGeom>
              <a:blipFill rotWithShape="1">
                <a:blip r:embed="rId8"/>
                <a:stretch>
                  <a:fillRect l="-9" t="-33" r="34" b="23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94482" y="2340169"/>
                <a:ext cx="92153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𝟏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𝟐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482" y="2340169"/>
                <a:ext cx="921534" cy="584775"/>
              </a:xfrm>
              <a:prstGeom prst="rect">
                <a:avLst/>
              </a:prstGeom>
              <a:blipFill rotWithShape="1">
                <a:blip r:embed="rId9"/>
                <a:stretch>
                  <a:fillRect l="-39" t="-33" r="55" b="23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08104" y="2348880"/>
                <a:ext cx="92153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𝟎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𝟑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2348880"/>
                <a:ext cx="921534" cy="584775"/>
              </a:xfrm>
              <a:prstGeom prst="rect">
                <a:avLst/>
              </a:prstGeom>
              <a:blipFill rotWithShape="1">
                <a:blip r:embed="rId10"/>
                <a:stretch>
                  <a:fillRect l="-12" t="-3" r="29" b="101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20272" y="2340169"/>
                <a:ext cx="14120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𝟕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,</m:t>
                      </m:r>
                      <m:r>
                        <a:rPr lang="ru-RU" sz="32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/>
                        </a:rPr>
                        <m:t>𝟎𝟑𝟏</m:t>
                      </m:r>
                    </m:oMath>
                  </m:oMathPara>
                </a14:m>
                <a:endParaRPr lang="ru-RU" sz="32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2340169"/>
                <a:ext cx="1412053" cy="584775"/>
              </a:xfrm>
              <a:prstGeom prst="rect">
                <a:avLst/>
              </a:prstGeom>
              <a:blipFill rotWithShape="1">
                <a:blip r:embed="rId11"/>
                <a:stretch>
                  <a:fillRect l="-25" t="-33" r="11" b="23"/>
                </a:stretch>
              </a:blipFill>
            </p:spPr>
            <p:txBody>
              <a:bodyPr/>
              <a:lstStyle/>
              <a:p>
                <a:r>
                  <a:rPr lang="ru-RU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43302" y="3574757"/>
            <a:ext cx="491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600" y="4942909"/>
            <a:ext cx="491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2290" y="3574757"/>
            <a:ext cx="491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24298" y="4870901"/>
            <a:ext cx="491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6296" y="4150821"/>
            <a:ext cx="491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4485" y="3131950"/>
            <a:ext cx="535339" cy="1018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52601E-6 L -0.03403 0.376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" y="188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5607E-7 L -0.45209 0.177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8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52601E-6 L -0.18767 0.5761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92" y="288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60116E-6 L -0.26459 0.378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8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2601E-6 L -0.06459 0.3768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188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62428E-7 L 0.46215 0.181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9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2601E-6 L -0.28542 0.5657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2827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60116E-6 L -0.26615 0.378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16" y="18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60116E-6 L 0.62309 0.262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46" y="1313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52601E-6 L -0.08386 0.46081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230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598</TotalTime>
  <Words>734</Words>
  <Application>Microsoft Office PowerPoint</Application>
  <PresentationFormat>Экран (4:3)</PresentationFormat>
  <Paragraphs>182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Урале обитает бурый медведь. Это одно из самых крупных животных фауны: вес медведей достигает от 0,32 до 0,481 т.</vt:lpstr>
      <vt:lpstr>Презентация PowerPoint</vt:lpstr>
      <vt:lpstr>Презентация PowerPoint</vt:lpstr>
      <vt:lpstr>Презентация PowerPoint</vt:lpstr>
      <vt:lpstr>Кто быстрее, на сколько?</vt:lpstr>
      <vt:lpstr>Презентация PowerPoint</vt:lpstr>
      <vt:lpstr>«И, конечно тревожно, что порой мы безбожно  не храним, что имеем, не щадим, не жалеем».  А. Я. Яшин</vt:lpstr>
      <vt:lpstr>Презентация PowerPoint</vt:lpstr>
      <vt:lpstr>Презентация PowerPoint</vt:lpstr>
      <vt:lpstr>В таблице приведены нормативы по физической культуре для 5 класса. Вася пробежал 60 метров за 10,4 секунды.  Какую оценку получит Вася?</vt:lpstr>
      <vt:lpstr>Практическое задание: 1. измерить длину, ширину крышки парты в сантиметрах (десятичная дробь),     2. вычислить периметр прямоугольника. а =  в = Р = </vt:lpstr>
      <vt:lpstr>Презентация PowerPoint</vt:lpstr>
      <vt:lpstr>Презентация PowerPoint</vt:lpstr>
      <vt:lpstr>Спасибо за урок!     Молодцы!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Тарасова</cp:lastModifiedBy>
  <cp:revision>110</cp:revision>
  <dcterms:created xsi:type="dcterms:W3CDTF">2014-02-10T10:25:00Z</dcterms:created>
  <dcterms:modified xsi:type="dcterms:W3CDTF">2022-03-01T10:41:38Z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6D6D1EDB97F0433FA23B1F0BC0BC2B4B</vt:lpwstr>
  </property>
  <property fmtid="{D5CDD505-2E9C-101B-9397-08002B2CF9AE}" pid="3" name="KSOProductBuildVer">
    <vt:lpwstr>1049-11.2.0.10463</vt:lpwstr>
  </property>
</Properties>
</file>