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7"/>
  </p:notesMasterIdLst>
  <p:sldIdLst>
    <p:sldId id="256" r:id="rId2"/>
    <p:sldId id="257" r:id="rId3"/>
    <p:sldId id="273" r:id="rId4"/>
    <p:sldId id="258" r:id="rId5"/>
    <p:sldId id="260" r:id="rId6"/>
    <p:sldId id="263" r:id="rId7"/>
    <p:sldId id="262" r:id="rId8"/>
    <p:sldId id="276" r:id="rId9"/>
    <p:sldId id="264" r:id="rId10"/>
    <p:sldId id="265" r:id="rId11"/>
    <p:sldId id="274" r:id="rId12"/>
    <p:sldId id="277" r:id="rId13"/>
    <p:sldId id="275" r:id="rId14"/>
    <p:sldId id="278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9" d="100"/>
          <a:sy n="79" d="100"/>
        </p:scale>
        <p:origin x="-102" y="-9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Жители</a:t>
            </a:r>
            <a:r>
              <a:rPr lang="ru-RU" baseline="0" dirty="0" smtClean="0"/>
              <a:t> Земли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1.6379576259072347E-2"/>
                  <c:y val="-0.1471807640535901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996423147651563"/>
                      <c:h val="0.24377770141890368"/>
                    </c:manualLayout>
                  </c15:layout>
                </c:ext>
              </c:extLst>
            </c:dLbl>
            <c:dLbl>
              <c:idx val="1"/>
              <c:layout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248078570376826"/>
                      <c:h val="0.2260696535863142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Люди с хорошим зрением</c:v>
                </c:pt>
                <c:pt idx="1">
                  <c:v>Люди с нарушениями зрения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71.2</c:v>
                </c:pt>
                <c:pt idx="1">
                  <c:v>28.8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8. Хорошее </a:t>
            </a:r>
            <a:r>
              <a:rPr lang="ru-RU" dirty="0"/>
              <a:t>ли у вас освещение при работе или чтении?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Хорошее ли у вас освещение при работе или чтении?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2.9657467921673147E-2"/>
                  <c:y val="5.2592586764309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4714556601394246E-2"/>
                  <c:y val="-4.7333328087878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0.83</c:v>
                </c:pt>
                <c:pt idx="1">
                  <c:v>0.17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Century Gothic" panose="020B0502020202020204" pitchFamily="34" charset="0"/>
              </a:rPr>
              <a:t>9 "М"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9 "М" класс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Ученики с хорошим зрением</c:v>
                </c:pt>
                <c:pt idx="1">
                  <c:v>Ученики с близорукостью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</c:v>
                </c:pt>
                <c:pt idx="1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1</a:t>
            </a:r>
            <a:r>
              <a:rPr lang="ru-RU" dirty="0" smtClean="0"/>
              <a:t>. </a:t>
            </a:r>
            <a:r>
              <a:rPr lang="ru-RU" dirty="0"/>
              <a:t>Есть ли у вас нарушения зрения?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1.     Есть ли у вас нарушения зрения?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4.8317248911997242E-2"/>
                  <c:y val="-7.6849499030304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672111954904904E-2"/>
                  <c:y val="-5.4892499307360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4158624455998701E-2"/>
                  <c:y val="7.6849499030304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9298441846542108E-2"/>
                  <c:y val="-1.6467749792208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Да, близорукость</c:v>
                </c:pt>
                <c:pt idx="1">
                  <c:v>Да, дальнозоркость</c:v>
                </c:pt>
                <c:pt idx="2">
                  <c:v>Другое</c:v>
                </c:pt>
                <c:pt idx="3">
                  <c:v>Нет, у меня хорошее зрение (+1)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0.41</c:v>
                </c:pt>
                <c:pt idx="1">
                  <c:v>0.03</c:v>
                </c:pt>
                <c:pt idx="2">
                  <c:v>0.14000000000000001</c:v>
                </c:pt>
                <c:pt idx="3">
                  <c:v>0.41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2. Вы </a:t>
            </a:r>
            <a:r>
              <a:rPr lang="ru-RU" dirty="0"/>
              <a:t>носите очки (линзы)?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Вы носите очки (линзы)?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7.1411333102268007E-2"/>
                  <c:y val="-5.7090617972224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9980693074540157E-2"/>
                  <c:y val="5.19005617929314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56935997227216E-2"/>
                  <c:y val="-6.2280674151517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Нет</c:v>
                </c:pt>
                <c:pt idx="1">
                  <c:v>Да</c:v>
                </c:pt>
                <c:pt idx="2">
                  <c:v>Ношу, но не постоянно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0.48</c:v>
                </c:pt>
                <c:pt idx="1">
                  <c:v>0.34</c:v>
                </c:pt>
                <c:pt idx="2">
                  <c:v>0.17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3. Сколько примерно часов занимают комьютер и телевизор у вас в день?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5.1019085228166977E-2"/>
                  <c:y val="-3.4774703730476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101908522816706E-2"/>
                  <c:y val="5.9613777823674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02952825423793E-2"/>
                  <c:y val="-1.9871259274558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6380986571060927E-2"/>
                  <c:y val="-5.4645963005035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6380986571060963E-3"/>
                  <c:y val="-5.9613777823674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Более 4 часов</c:v>
                </c:pt>
                <c:pt idx="1">
                  <c:v>4 часа</c:v>
                </c:pt>
                <c:pt idx="2">
                  <c:v>2 часа</c:v>
                </c:pt>
                <c:pt idx="3">
                  <c:v>3 часа</c:v>
                </c:pt>
                <c:pt idx="4">
                  <c:v>Менее 1 часа</c:v>
                </c:pt>
                <c:pt idx="5">
                  <c:v>1 час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0.52</c:v>
                </c:pt>
                <c:pt idx="1">
                  <c:v>0.17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0.03</c:v>
                </c:pt>
                <c:pt idx="5" formatCode="General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4. Сколько </a:t>
            </a:r>
            <a:r>
              <a:rPr lang="ru-RU" dirty="0"/>
              <a:t>часов в сутки вы спите?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Сколько часов в сутки вы спите?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8.5138073600249525E-2"/>
                  <c:y val="-0.113395557037072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2877898472999681E-2"/>
                  <c:y val="-2.6998942151683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7398248727499662E-3"/>
                  <c:y val="-0.118795345467409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Менее 8 часов</c:v>
                </c:pt>
                <c:pt idx="1">
                  <c:v>8 часов</c:v>
                </c:pt>
                <c:pt idx="2">
                  <c:v>Более 8 часов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0.79</c:v>
                </c:pt>
                <c:pt idx="1">
                  <c:v>0.17</c:v>
                </c:pt>
                <c:pt idx="2">
                  <c:v>0.03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5. Делаете </a:t>
            </a:r>
            <a:r>
              <a:rPr lang="ru-RU" dirty="0"/>
              <a:t>ли вы зарядку для глаз?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Делаете ли вы зарядку для глаз?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9.242804649949371E-2"/>
                  <c:y val="-0.156674812803612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6124342921883766E-2"/>
                  <c:y val="-2.4103817228535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Нет</c:v>
                </c:pt>
                <c:pt idx="1">
                  <c:v>Да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0.79</c:v>
                </c:pt>
                <c:pt idx="1">
                  <c:v>0.21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6. Всегда ли вы соблюдаете зрительный режим?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029582249029192"/>
                  <c:y val="-3.6671961722557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1191570628299967E-2"/>
                  <c:y val="4.5839952153195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Стараюсь соблюдать</c:v>
                </c:pt>
                <c:pt idx="1">
                  <c:v>Нет</c:v>
                </c:pt>
                <c:pt idx="2">
                  <c:v>Да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0.59</c:v>
                </c:pt>
                <c:pt idx="1">
                  <c:v>0.41</c:v>
                </c:pt>
                <c:pt idx="2" formatCode="General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7. Сколько часов в сренем у вас уходит на выполнение домашнего задания?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7.02166880757574E-2"/>
                  <c:y val="3.81955018053682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186965939136348E-2"/>
                  <c:y val="6.0491337315018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6949439448989942E-2"/>
                  <c:y val="2.1436961263819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3328865740719048E-2"/>
                  <c:y val="-4.0327558210012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7288878095219566E-17"/>
                  <c:y val="-8.0655116420024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Более 4 часов</c:v>
                </c:pt>
                <c:pt idx="1">
                  <c:v>2 часа</c:v>
                </c:pt>
                <c:pt idx="2">
                  <c:v>3 часа</c:v>
                </c:pt>
                <c:pt idx="3">
                  <c:v>4 часа</c:v>
                </c:pt>
                <c:pt idx="4">
                  <c:v>1 час</c:v>
                </c:pt>
                <c:pt idx="5">
                  <c:v>Менее 1 часа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0.52</c:v>
                </c:pt>
                <c:pt idx="1">
                  <c:v>0.17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0.03</c:v>
                </c:pt>
                <c:pt idx="5" formatCode="General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0.53684</cdr:x>
      <cdr:y>0.4224</cdr:y>
    </cdr:from>
    <cdr:to>
      <cdr:x>0.68291</cdr:x>
      <cdr:y>0.52959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93023" y="1526577"/>
          <a:ext cx="950475" cy="3874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Century Gothic" panose="020B0502020202020204" pitchFamily="34" charset="0"/>
            </a:rPr>
            <a:t>52%</a:t>
          </a:r>
          <a:endParaRPr lang="ru-RU" sz="1800" dirty="0">
            <a:latin typeface="Century Gothic" panose="020B0502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6BA3A-1810-4DBE-A781-569F8D495D2F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C7AE1-D4F4-42D6-AFBC-1300D6C7D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05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C7AE1-D4F4-42D6-AFBC-1300D6C7D2F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357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55E1-C479-4AD1-B94F-AB78D24B3F60}" type="datetime1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3B72-E440-42CC-B6D9-9297E6EC0B3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879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5C34C-CA7A-4541-97E8-7058A6783EE3}" type="datetime1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3B72-E440-42CC-B6D9-9297E6EC0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629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25DD-770E-4D36-BAA8-A5160FF1AAAE}" type="datetime1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3B72-E440-42CC-B6D9-9297E6EC0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296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entury Gothic" panose="020B0502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A4DD-966C-4829-A2F5-F829E5DEE2C2}" type="datetime1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3B72-E440-42CC-B6D9-9297E6EC0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52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E2E5-0712-42F9-BE53-0191996629AD}" type="datetime1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3B72-E440-42CC-B6D9-9297E6EC0B3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536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DAE6-D202-4536-A75A-C3D05FF9CBE7}" type="datetime1">
              <a:rPr lang="ru-RU" smtClean="0"/>
              <a:t>08.08.2023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3B72-E440-42CC-B6D9-9297E6EC0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29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A9FF7-31D2-42AF-B351-A79179DC67DC}" type="datetime1">
              <a:rPr lang="ru-RU" smtClean="0"/>
              <a:t>08.08.2023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3B72-E440-42CC-B6D9-9297E6EC0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07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A183-4638-4571-AAC5-48970EE9A5BC}" type="datetime1">
              <a:rPr lang="ru-RU" smtClean="0"/>
              <a:t>08.08.2023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3B72-E440-42CC-B6D9-9297E6EC0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486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E7C5-1DC7-4079-B157-2DB9391190FC}" type="datetime1">
              <a:rPr lang="ru-RU" smtClean="0"/>
              <a:t>08.08.2023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3B72-E440-42CC-B6D9-9297E6EC0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03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774CEFC-E5A4-4B0A-96BF-613C1658697F}" type="datetime1">
              <a:rPr lang="ru-RU" smtClean="0"/>
              <a:t>08.08.2023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3B3B72-E440-42CC-B6D9-9297E6EC0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27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DE28-A5B1-4D1C-85C8-899C41CFB7E7}" type="datetime1">
              <a:rPr lang="ru-RU" smtClean="0"/>
              <a:t>08.08.2023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3B72-E440-42CC-B6D9-9297E6EC0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10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9DA710F-DEC0-428F-AC9C-FE431F10C363}" type="datetime1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A3B3B72-E440-42CC-B6D9-9297E6EC0B3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18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Профилактика </a:t>
            </a:r>
            <a:r>
              <a:rPr lang="ru-RU" b="1" dirty="0"/>
              <a:t>нарушений </a:t>
            </a:r>
            <a:r>
              <a:rPr lang="ru-RU" b="1" dirty="0" smtClean="0"/>
              <a:t>зрения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Сиваева Екатерина Олеговна, </a:t>
            </a:r>
            <a:r>
              <a:rPr lang="ru-RU" smtClean="0"/>
              <a:t>9 </a:t>
            </a:r>
            <a:r>
              <a:rPr lang="ru-RU" smtClean="0"/>
              <a:t>м</a:t>
            </a:r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3B72-E440-42CC-B6D9-9297E6EC0B3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71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Меры профилактики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79" y="1845733"/>
            <a:ext cx="6668681" cy="4426277"/>
          </a:xfrm>
        </p:spPr>
        <p:txBody>
          <a:bodyPr numCol="2">
            <a:normAutofit lnSpcReduction="10000"/>
          </a:bodyPr>
          <a:lstStyle/>
          <a:p>
            <a:pPr lvl="0" algn="ctr">
              <a:buFont typeface="Arial" panose="020B0604020202020204" pitchFamily="34" charset="0"/>
              <a:buChar char="•"/>
            </a:pPr>
            <a:r>
              <a:rPr lang="ru-RU" dirty="0" smtClean="0">
                <a:latin typeface="Century Gothic" panose="020B0502020202020204" pitchFamily="34" charset="0"/>
              </a:rPr>
              <a:t> располагать </a:t>
            </a:r>
            <a:r>
              <a:rPr lang="ru-RU" dirty="0">
                <a:latin typeface="Century Gothic" panose="020B0502020202020204" pitchFamily="34" charset="0"/>
              </a:rPr>
              <a:t>предмет работы не ближе, чем на 30-40см от глаз; </a:t>
            </a:r>
          </a:p>
          <a:p>
            <a:pPr lvl="0" algn="ctr">
              <a:buFont typeface="Arial" panose="020B0604020202020204" pitchFamily="34" charset="0"/>
              <a:buChar char="•"/>
            </a:pPr>
            <a:r>
              <a:rPr lang="ru-RU" dirty="0" smtClean="0">
                <a:latin typeface="Century Gothic" panose="020B0502020202020204" pitchFamily="34" charset="0"/>
              </a:rPr>
              <a:t> освещение </a:t>
            </a:r>
            <a:r>
              <a:rPr lang="ru-RU" dirty="0">
                <a:latin typeface="Century Gothic" panose="020B0502020202020204" pitchFamily="34" charset="0"/>
              </a:rPr>
              <a:t>не должно быть слишком ярким или приглушенным; </a:t>
            </a:r>
          </a:p>
          <a:p>
            <a:pPr lvl="0" algn="ctr">
              <a:buFont typeface="Arial" panose="020B0604020202020204" pitchFamily="34" charset="0"/>
              <a:buChar char="•"/>
            </a:pPr>
            <a:r>
              <a:rPr lang="ru-RU" dirty="0" smtClean="0">
                <a:latin typeface="Century Gothic" panose="020B0502020202020204" pitchFamily="34" charset="0"/>
              </a:rPr>
              <a:t> перерыв </a:t>
            </a:r>
            <a:r>
              <a:rPr lang="ru-RU" dirty="0">
                <a:latin typeface="Century Gothic" panose="020B0502020202020204" pitchFamily="34" charset="0"/>
              </a:rPr>
              <a:t>между работой и отдыхом должен быть раз в </a:t>
            </a:r>
            <a:r>
              <a:rPr lang="ru-RU" dirty="0" smtClean="0">
                <a:latin typeface="Century Gothic" panose="020B0502020202020204" pitchFamily="34" charset="0"/>
              </a:rPr>
              <a:t>полчаса</a:t>
            </a:r>
            <a:r>
              <a:rPr lang="ru-RU" dirty="0" smtClean="0"/>
              <a:t>, в течение его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>
                <a:latin typeface="Century Gothic" panose="020B0502020202020204" pitchFamily="34" charset="0"/>
              </a:rPr>
              <a:t>нужно выполнять гимнастику для глаз;</a:t>
            </a:r>
          </a:p>
          <a:p>
            <a:pPr lvl="0" algn="ctr">
              <a:buFont typeface="Arial" panose="020B0604020202020204" pitchFamily="34" charset="0"/>
              <a:buChar char="•"/>
            </a:pPr>
            <a:r>
              <a:rPr lang="ru-RU" dirty="0" smtClean="0">
                <a:latin typeface="Century Gothic" panose="020B0502020202020204" pitchFamily="34" charset="0"/>
              </a:rPr>
              <a:t>использовать очки или контактные линзы, если их назначил врач, которого нужно регулярно посещать;</a:t>
            </a:r>
          </a:p>
          <a:p>
            <a:pPr lvl="0" algn="ctr">
              <a:buFont typeface="Arial" panose="020B0604020202020204" pitchFamily="34" charset="0"/>
              <a:buChar char="•"/>
            </a:pPr>
            <a:r>
              <a:rPr lang="ru-RU" dirty="0" smtClean="0"/>
              <a:t>Вести ЗОЖ</a:t>
            </a:r>
          </a:p>
          <a:p>
            <a:pPr lvl="0" algn="ctr">
              <a:buFont typeface="Arial" panose="020B0604020202020204" pitchFamily="34" charset="0"/>
              <a:buChar char="•"/>
            </a:pPr>
            <a:r>
              <a:rPr lang="ru-RU" dirty="0" smtClean="0"/>
              <a:t>профилактика </a:t>
            </a:r>
            <a:r>
              <a:rPr lang="ru-RU" dirty="0"/>
              <a:t>и лечение общих заболеваний организма, провоцирующих нарушение функции </a:t>
            </a:r>
            <a:r>
              <a:rPr lang="ru-RU" dirty="0" smtClean="0"/>
              <a:t>глаз;</a:t>
            </a:r>
            <a:r>
              <a:rPr lang="ru-RU" dirty="0"/>
              <a:t> </a:t>
            </a:r>
          </a:p>
          <a:p>
            <a:pPr lvl="0" algn="ctr">
              <a:buFont typeface="Arial" panose="020B0604020202020204" pitchFamily="34" charset="0"/>
              <a:buChar char="•"/>
            </a:pPr>
            <a:r>
              <a:rPr lang="ru-RU" dirty="0"/>
              <a:t> ограничение стрессов, переохлаждений, травм и других вредных факторов, способных привести к ухудшению зрения. </a:t>
            </a:r>
          </a:p>
        </p:txBody>
      </p:sp>
      <p:pic>
        <p:nvPicPr>
          <p:cNvPr id="6146" name="Picture 2" descr="https://avatars.mds.yandex.net/i?id=1c322d5b7d7fb9d49fb76b581edf6592_l-5247042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59" y="1845733"/>
            <a:ext cx="3943617" cy="263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3B72-E440-42CC-B6D9-9297E6EC0B3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98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Анкетирование</a:t>
            </a:r>
            <a:endParaRPr lang="ru-RU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64853220"/>
              </p:ext>
            </p:extLst>
          </p:nvPr>
        </p:nvGraphicFramePr>
        <p:xfrm>
          <a:off x="476518" y="1846263"/>
          <a:ext cx="5559157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80400395"/>
              </p:ext>
            </p:extLst>
          </p:nvPr>
        </p:nvGraphicFramePr>
        <p:xfrm>
          <a:off x="6218238" y="1846263"/>
          <a:ext cx="4937125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3B72-E440-42CC-B6D9-9297E6EC0B3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16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Анкетирование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90948708"/>
              </p:ext>
            </p:extLst>
          </p:nvPr>
        </p:nvGraphicFramePr>
        <p:xfrm>
          <a:off x="1096963" y="1846263"/>
          <a:ext cx="4938712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75100310"/>
              </p:ext>
            </p:extLst>
          </p:nvPr>
        </p:nvGraphicFramePr>
        <p:xfrm>
          <a:off x="6218238" y="1846263"/>
          <a:ext cx="4937125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3B72-E440-42CC-B6D9-9297E6EC0B3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27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Анкетирование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91615282"/>
              </p:ext>
            </p:extLst>
          </p:nvPr>
        </p:nvGraphicFramePr>
        <p:xfrm>
          <a:off x="1096963" y="1846263"/>
          <a:ext cx="4938712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44964430"/>
              </p:ext>
            </p:extLst>
          </p:nvPr>
        </p:nvGraphicFramePr>
        <p:xfrm>
          <a:off x="6218238" y="1846263"/>
          <a:ext cx="4937125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3B72-E440-42CC-B6D9-9297E6EC0B3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51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Анкетирование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00643700"/>
              </p:ext>
            </p:extLst>
          </p:nvPr>
        </p:nvGraphicFramePr>
        <p:xfrm>
          <a:off x="1096963" y="1846263"/>
          <a:ext cx="4938712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69470288"/>
              </p:ext>
            </p:extLst>
          </p:nvPr>
        </p:nvGraphicFramePr>
        <p:xfrm>
          <a:off x="6218238" y="1846263"/>
          <a:ext cx="4937125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3B72-E440-42CC-B6D9-9297E6EC0B3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75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 и 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entury Gothic" panose="020B0502020202020204" pitchFamily="34" charset="0"/>
              </a:rPr>
              <a:t>В </a:t>
            </a:r>
            <a:r>
              <a:rPr lang="ru-RU" dirty="0">
                <a:latin typeface="Century Gothic" panose="020B0502020202020204" pitchFamily="34" charset="0"/>
              </a:rPr>
              <a:t>целом, хорошее зрение – результат разумного и бережного отношения к своему здоровью. Большинство нарушений </a:t>
            </a:r>
            <a:r>
              <a:rPr lang="ru-RU" dirty="0" smtClean="0">
                <a:latin typeface="Century Gothic" panose="020B0502020202020204" pitchFamily="34" charset="0"/>
              </a:rPr>
              <a:t>можно предотвратить. Начинать заботиться о своём зрении нужно на начальном этапе, а для этого следует знать причины нарушения и меры профилактики.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226" y="3804088"/>
            <a:ext cx="2658501" cy="2213687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3B72-E440-42CC-B6D9-9297E6EC0B3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27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Обоснование актуальности и проблемы выбранной темы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ru-RU" dirty="0"/>
              <a:t>Роль зрения в жизни человека трудно переоценить. Благодаря ему мы получаем 95% информации об окружающей действительности, имеем возможность видеть мир, близких нам людей, управлять транспортными средствами, читать и выполнять разнообразные повседневные задачи. В наше время мы совсем не задумываемся, насколько нам важно видеть этот мир.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3B72-E440-42CC-B6D9-9297E6EC0B3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76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Обоснование актуальности и проблемы выбранной темы 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33382038"/>
              </p:ext>
            </p:extLst>
          </p:nvPr>
        </p:nvGraphicFramePr>
        <p:xfrm>
          <a:off x="749551" y="1737360"/>
          <a:ext cx="4652135" cy="3451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911265348"/>
              </p:ext>
            </p:extLst>
          </p:nvPr>
        </p:nvGraphicFramePr>
        <p:xfrm>
          <a:off x="4520198" y="1943422"/>
          <a:ext cx="6506693" cy="3614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38681" y="3488082"/>
            <a:ext cx="94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48%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3B72-E440-42CC-B6D9-9297E6EC0B3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60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94197" y="322368"/>
            <a:ext cx="10058400" cy="4022725"/>
          </a:xfrm>
        </p:spPr>
        <p:txBody>
          <a:bodyPr/>
          <a:lstStyle/>
          <a:p>
            <a:r>
              <a:rPr lang="ru-RU" b="1" dirty="0" smtClean="0">
                <a:latin typeface="Century Gothic" panose="020B0502020202020204" pitchFamily="34" charset="0"/>
              </a:rPr>
              <a:t>Цель проекта: </a:t>
            </a:r>
            <a:r>
              <a:rPr lang="ru-RU" dirty="0" smtClean="0">
                <a:latin typeface="Century Gothic" panose="020B0502020202020204" pitchFamily="34" charset="0"/>
              </a:rPr>
              <a:t>Изучить </a:t>
            </a:r>
            <a:r>
              <a:rPr lang="ru-RU" dirty="0">
                <a:latin typeface="Century Gothic" panose="020B0502020202020204" pitchFamily="34" charset="0"/>
              </a:rPr>
              <a:t>факторы, способствующие нарушению зрения и предложить меры профилактики, помогающие сохранить зрение</a:t>
            </a:r>
            <a:r>
              <a:rPr lang="ru-RU" dirty="0" smtClean="0"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  </a:t>
            </a:r>
            <a:r>
              <a:rPr lang="ru-RU" b="1" dirty="0" smtClean="0">
                <a:latin typeface="Century Gothic" panose="020B0502020202020204" pitchFamily="34" charset="0"/>
              </a:rPr>
              <a:t>Задачи: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smtClean="0">
                <a:latin typeface="Century Gothic" panose="020B0502020202020204" pitchFamily="34" charset="0"/>
              </a:rPr>
              <a:t>Изучить </a:t>
            </a:r>
            <a:r>
              <a:rPr lang="ru-RU" dirty="0">
                <a:latin typeface="Century Gothic" panose="020B0502020202020204" pitchFamily="34" charset="0"/>
              </a:rPr>
              <a:t>строение и свойства зрительного анализатора;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 Найти факторы, снижающие зрение;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 Предложить решения, которые помогут сократить вероятность падения зрения.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Топ 10 упражнений для хорошего зрения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934" y="3117307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3B72-E440-42CC-B6D9-9297E6EC0B3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6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81318" y="442466"/>
            <a:ext cx="10058400" cy="4022725"/>
          </a:xfrm>
        </p:spPr>
        <p:txBody>
          <a:bodyPr/>
          <a:lstStyle/>
          <a:p>
            <a:r>
              <a:rPr lang="ru-RU" b="1" dirty="0" smtClean="0">
                <a:latin typeface="Century Gothic" panose="020B0502020202020204" pitchFamily="34" charset="0"/>
              </a:rPr>
              <a:t>Гипотеза</a:t>
            </a:r>
            <a:r>
              <a:rPr lang="ru-RU" dirty="0" smtClean="0">
                <a:latin typeface="Century Gothic" panose="020B0502020202020204" pitchFamily="34" charset="0"/>
              </a:rPr>
              <a:t> - Соблюдение </a:t>
            </a:r>
            <a:r>
              <a:rPr lang="ru-RU" dirty="0">
                <a:latin typeface="Century Gothic" panose="020B0502020202020204" pitchFamily="34" charset="0"/>
              </a:rPr>
              <a:t>мер профилактики способствует сохранению зрения</a:t>
            </a:r>
            <a:r>
              <a:rPr lang="ru-RU" dirty="0" smtClean="0">
                <a:latin typeface="Century Gothic" panose="020B0502020202020204" pitchFamily="34" charset="0"/>
              </a:rPr>
              <a:t>.</a:t>
            </a:r>
          </a:p>
          <a:p>
            <a:r>
              <a:rPr lang="ru-RU" b="1" dirty="0">
                <a:latin typeface="Century Gothic" panose="020B0502020202020204" pitchFamily="34" charset="0"/>
              </a:rPr>
              <a:t>Объект </a:t>
            </a:r>
            <a:r>
              <a:rPr lang="ru-RU" b="1" dirty="0" smtClean="0">
                <a:latin typeface="Century Gothic" panose="020B0502020202020204" pitchFamily="34" charset="0"/>
              </a:rPr>
              <a:t>работы</a:t>
            </a:r>
            <a:r>
              <a:rPr lang="ru-RU" b="1" dirty="0">
                <a:latin typeface="Century Gothic" panose="020B0502020202020204" pitchFamily="34" charset="0"/>
              </a:rPr>
              <a:t> </a:t>
            </a:r>
            <a:r>
              <a:rPr lang="ru-RU" dirty="0" smtClean="0">
                <a:latin typeface="Century Gothic" panose="020B0502020202020204" pitchFamily="34" charset="0"/>
              </a:rPr>
              <a:t>- Зрение </a:t>
            </a:r>
            <a:r>
              <a:rPr lang="ru-RU" dirty="0">
                <a:latin typeface="Century Gothic" panose="020B0502020202020204" pitchFamily="34" charset="0"/>
              </a:rPr>
              <a:t>человека.</a:t>
            </a:r>
          </a:p>
          <a:p>
            <a:r>
              <a:rPr lang="ru-RU" b="1" dirty="0">
                <a:latin typeface="Century Gothic" panose="020B0502020202020204" pitchFamily="34" charset="0"/>
              </a:rPr>
              <a:t>Предмет </a:t>
            </a:r>
            <a:r>
              <a:rPr lang="ru-RU" b="1" dirty="0" smtClean="0">
                <a:latin typeface="Century Gothic" panose="020B0502020202020204" pitchFamily="34" charset="0"/>
              </a:rPr>
              <a:t>работы</a:t>
            </a:r>
            <a:r>
              <a:rPr lang="ru-RU" b="1" dirty="0">
                <a:latin typeface="Century Gothic" panose="020B0502020202020204" pitchFamily="34" charset="0"/>
              </a:rPr>
              <a:t> </a:t>
            </a:r>
            <a:r>
              <a:rPr lang="ru-RU" dirty="0" smtClean="0">
                <a:latin typeface="Century Gothic" panose="020B0502020202020204" pitchFamily="34" charset="0"/>
              </a:rPr>
              <a:t>- Факторы</a:t>
            </a:r>
            <a:r>
              <a:rPr lang="ru-RU" dirty="0">
                <a:latin typeface="Century Gothic" panose="020B0502020202020204" pitchFamily="34" charset="0"/>
              </a:rPr>
              <a:t>, снижающие зрение</a:t>
            </a:r>
            <a:r>
              <a:rPr lang="ru-RU" dirty="0" smtClean="0"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b="1" dirty="0">
                <a:latin typeface="Century Gothic" panose="020B0502020202020204" pitchFamily="34" charset="0"/>
              </a:rPr>
              <a:t>Методы </a:t>
            </a:r>
            <a:r>
              <a:rPr lang="ru-RU" b="1" dirty="0" smtClean="0">
                <a:latin typeface="Century Gothic" panose="020B0502020202020204" pitchFamily="34" charset="0"/>
              </a:rPr>
              <a:t>исследования</a:t>
            </a:r>
            <a:r>
              <a:rPr lang="ru-RU" b="1" dirty="0">
                <a:latin typeface="Century Gothic" panose="020B0502020202020204" pitchFamily="34" charset="0"/>
              </a:rPr>
              <a:t>:</a:t>
            </a:r>
            <a:endParaRPr lang="ru-RU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Century Gothic" panose="020B0502020202020204" pitchFamily="34" charset="0"/>
              </a:rPr>
              <a:t>Методы теоретического уровня - Анализ</a:t>
            </a:r>
          </a:p>
          <a:p>
            <a:pPr marL="0" indent="0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Методы </a:t>
            </a:r>
            <a:r>
              <a:rPr lang="ru-RU" dirty="0">
                <a:latin typeface="Century Gothic" panose="020B0502020202020204" pitchFamily="34" charset="0"/>
              </a:rPr>
              <a:t>эмпирического уровня</a:t>
            </a:r>
            <a:r>
              <a:rPr lang="ru-RU" dirty="0"/>
              <a:t> - Наблюдение, </a:t>
            </a:r>
            <a:r>
              <a:rPr lang="ru-RU" dirty="0" smtClean="0"/>
              <a:t>анкетирование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059" y="3449968"/>
            <a:ext cx="4190557" cy="279261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3B72-E440-42CC-B6D9-9297E6EC0B3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02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Зрительный анализатор. Оптическая </a:t>
            </a:r>
            <a:r>
              <a:rPr lang="ru-RU" dirty="0"/>
              <a:t>система </a:t>
            </a:r>
            <a:r>
              <a:rPr lang="ru-RU" dirty="0" smtClean="0"/>
              <a:t>глаза</a:t>
            </a:r>
            <a:endParaRPr lang="ru-RU" dirty="0"/>
          </a:p>
        </p:txBody>
      </p:sp>
      <p:pic>
        <p:nvPicPr>
          <p:cNvPr id="2052" name="Picture 4" descr="https://www.syl.ru/misc/i/ai/228161/110579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5644" y="1962172"/>
            <a:ext cx="5830036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glazexpert.ru/wp-content/uploads/b/1/4/b1415fd5602de3e787c2b629a828ec0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5" y="1737360"/>
            <a:ext cx="4937125" cy="369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3B72-E440-42CC-B6D9-9297E6EC0B3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78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Основные функции зрительного </a:t>
            </a:r>
            <a:r>
              <a:rPr lang="ru-RU" dirty="0" smtClean="0"/>
              <a:t>органа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 numCol="3"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Важнейшая функция глаз – преобразование световых сигналов из окружающей среды в нервные </a:t>
            </a:r>
            <a:r>
              <a:rPr lang="ru-RU" dirty="0" smtClean="0"/>
              <a:t>импульсы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atin typeface="Century Gothic" panose="020B0502020202020204" pitchFamily="34" charset="0"/>
              </a:rPr>
              <a:t>Центральное зрение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atin typeface="Century Gothic" panose="020B0502020202020204" pitchFamily="34" charset="0"/>
              </a:rPr>
              <a:t>Периферическое зрение</a:t>
            </a:r>
            <a:endParaRPr lang="ru-RU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atin typeface="Century Gothic" panose="020B0502020202020204" pitchFamily="34" charset="0"/>
              </a:rPr>
              <a:t> Цветовое зрение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Светоощущение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425" y="1845734"/>
            <a:ext cx="3938789" cy="1854513"/>
          </a:xfrm>
          <a:prstGeom prst="rect">
            <a:avLst/>
          </a:prstGeom>
        </p:spPr>
      </p:pic>
      <p:pic>
        <p:nvPicPr>
          <p:cNvPr id="4102" name="Picture 6" descr="https://fun-cats.ru/wp-content/uploads/1/c/a/1caa367d03b02a532b1c24ce0352248a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900" y="3700247"/>
            <a:ext cx="3734314" cy="264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308" y="4551054"/>
            <a:ext cx="3258592" cy="161338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3B72-E440-42CC-B6D9-9297E6EC0B3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23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Бинокулярное </a:t>
            </a:r>
            <a:r>
              <a:rPr lang="ru-RU" dirty="0" smtClean="0"/>
              <a:t>зрение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399" cy="4023360"/>
          </a:xfrm>
        </p:spPr>
        <p:txBody>
          <a:bodyPr/>
          <a:lstStyle/>
          <a:p>
            <a:r>
              <a:rPr lang="ru-RU" dirty="0"/>
              <a:t>Бинокулярное зрение – уникальная способность обоих глаз и мозга объединять информацию каждого глаза человека в единый объемный образ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Бинокулярность</a:t>
            </a:r>
            <a:r>
              <a:rPr lang="ru-RU" dirty="0" smtClean="0"/>
              <a:t> </a:t>
            </a:r>
            <a:r>
              <a:rPr lang="ru-RU" dirty="0"/>
              <a:t>позволяет видеть трехмерное, объемное изображение за счет фузии – объединения двух изображений, полученных разными глазами.</a:t>
            </a:r>
          </a:p>
        </p:txBody>
      </p:sp>
      <p:pic>
        <p:nvPicPr>
          <p:cNvPr id="1026" name="Picture 2" descr="https://glazexpert.ru/wp-content/uploads/3/9/3/393abee637e403fd30193f3b09aae3a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5" t="17750" r="6350" b="46381"/>
          <a:stretch/>
        </p:blipFill>
        <p:spPr bwMode="auto">
          <a:xfrm>
            <a:off x="2121149" y="3728434"/>
            <a:ext cx="8010659" cy="245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3B72-E440-42CC-B6D9-9297E6EC0B3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26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Факторы, снижающие зрение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>
                <a:latin typeface="Century Gothic" panose="020B0502020202020204" pitchFamily="34" charset="0"/>
              </a:rPr>
              <a:t>Солнечные очки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smtClean="0">
                <a:latin typeface="Century Gothic" panose="020B0502020202020204" pitchFamily="34" charset="0"/>
              </a:rPr>
              <a:t>Неправильное использование контактных линз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smtClean="0">
                <a:latin typeface="Century Gothic" panose="020B0502020202020204" pitchFamily="34" charset="0"/>
              </a:rPr>
              <a:t>Несоблюдение правильного питания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smtClean="0">
                <a:latin typeface="Century Gothic" panose="020B0502020202020204" pitchFamily="34" charset="0"/>
              </a:rPr>
              <a:t>Неправильное распределение света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atin typeface="Century Gothic" panose="020B0502020202020204" pitchFamily="34" charset="0"/>
              </a:rPr>
              <a:t> Отсутствие отдыха для глаз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 Отсутствие очков или линз</a:t>
            </a:r>
          </a:p>
        </p:txBody>
      </p:sp>
      <p:pic>
        <p:nvPicPr>
          <p:cNvPr id="5122" name="Picture 2" descr="https://cdn.culture.ru/images/aa74d357-4d90-5839-9846-48b13bd8c15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262" y="2822682"/>
            <a:ext cx="4575337" cy="304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3B72-E440-42CC-B6D9-9297E6EC0B3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81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18397</TotalTime>
  <Words>448</Words>
  <Application>Microsoft Office PowerPoint</Application>
  <PresentationFormat>Произвольный</PresentationFormat>
  <Paragraphs>104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Ретро</vt:lpstr>
      <vt:lpstr>Профилактика нарушений зрения</vt:lpstr>
      <vt:lpstr>Обоснование актуальности и проблемы выбранной темы </vt:lpstr>
      <vt:lpstr>Обоснование актуальности и проблемы выбранной темы </vt:lpstr>
      <vt:lpstr>Презентация PowerPoint</vt:lpstr>
      <vt:lpstr>Презентация PowerPoint</vt:lpstr>
      <vt:lpstr>Зрительный анализатор. Оптическая система глаза</vt:lpstr>
      <vt:lpstr>Основные функции зрительного органа</vt:lpstr>
      <vt:lpstr>Бинокулярное зрение</vt:lpstr>
      <vt:lpstr>Факторы, снижающие зрение</vt:lpstr>
      <vt:lpstr>Меры профилактики</vt:lpstr>
      <vt:lpstr>Анкетирование</vt:lpstr>
      <vt:lpstr>Анкетирование</vt:lpstr>
      <vt:lpstr>Анкетирование</vt:lpstr>
      <vt:lpstr>Анкетирование</vt:lpstr>
      <vt:lpstr>Заключение и выводы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нарушений зрения</dc:title>
  <dc:creator>Giraff</dc:creator>
  <cp:lastModifiedBy>Лиза</cp:lastModifiedBy>
  <cp:revision>43</cp:revision>
  <dcterms:created xsi:type="dcterms:W3CDTF">2022-08-11T11:16:18Z</dcterms:created>
  <dcterms:modified xsi:type="dcterms:W3CDTF">2023-08-08T06:41:05Z</dcterms:modified>
</cp:coreProperties>
</file>