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64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6"/>
    <p:restoredTop sz="94375"/>
  </p:normalViewPr>
  <p:slideViewPr>
    <p:cSldViewPr snapToGrid="0" snapToObjects="1">
      <p:cViewPr varScale="1">
        <p:scale>
          <a:sx n="81" d="100"/>
          <a:sy n="81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11/30/23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11/30/23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11/30/23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11/30/23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11/30/23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11/30/23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11/30/23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11/30/23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11/30/23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11/30/23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4B38DF-C8E6-9A44-B8E7-6E38D9600850}"/>
              </a:ext>
            </a:extLst>
          </p:cNvPr>
          <p:cNvSpPr txBox="1"/>
          <p:nvPr/>
        </p:nvSpPr>
        <p:spPr>
          <a:xfrm>
            <a:off x="599090" y="362608"/>
            <a:ext cx="1116198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Кейс: </a:t>
            </a:r>
            <a:r>
              <a:rPr lang="ru-RU" sz="2800" b="1" dirty="0"/>
              <a:t>‘</a:t>
            </a:r>
            <a:r>
              <a:rPr lang="en-US" sz="2800" b="1" dirty="0"/>
              <a:t>Let</a:t>
            </a:r>
            <a:r>
              <a:rPr lang="ru-RU" sz="2800" b="1" dirty="0"/>
              <a:t>’</a:t>
            </a:r>
            <a:r>
              <a:rPr lang="en-US" sz="2800" b="1" dirty="0"/>
              <a:t>s help the environment</a:t>
            </a:r>
            <a:r>
              <a:rPr lang="ru-RU" sz="2800" b="1" dirty="0"/>
              <a:t>!’</a:t>
            </a:r>
          </a:p>
          <a:p>
            <a:endParaRPr lang="ru-RU" sz="2800" dirty="0"/>
          </a:p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Реальная история из социальной сети:</a:t>
            </a:r>
          </a:p>
          <a:p>
            <a:r>
              <a:rPr lang="ru-RU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sz="2800" i="1" dirty="0" err="1">
                <a:solidFill>
                  <a:schemeClr val="accent2">
                    <a:lumMod val="50000"/>
                  </a:schemeClr>
                </a:solidFill>
              </a:rPr>
              <a:t>г.Кинель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</a:rPr>
              <a:t> четыре года назад во дворе одного дома собирались построить вышку сотовой связи. </a:t>
            </a:r>
          </a:p>
          <a:p>
            <a:r>
              <a:rPr lang="ru-RU" sz="2800" i="1" dirty="0">
                <a:solidFill>
                  <a:schemeClr val="accent2">
                    <a:lumMod val="50000"/>
                  </a:schemeClr>
                </a:solidFill>
              </a:rPr>
              <a:t>Жители этого дома пишут в инстанции, переживают, что электромагнитное излучение отрицательно влияет на окружающую среду и на здоровье.</a:t>
            </a:r>
          </a:p>
          <a:p>
            <a:r>
              <a:rPr lang="en-US" sz="2800" i="1" dirty="0">
                <a:solidFill>
                  <a:schemeClr val="accent2">
                    <a:lumMod val="50000"/>
                  </a:schemeClr>
                </a:solidFill>
              </a:rPr>
              <a:t>In </a:t>
            </a:r>
            <a:r>
              <a:rPr lang="en-US" sz="2800" i="1" dirty="0" err="1">
                <a:solidFill>
                  <a:schemeClr val="accent2">
                    <a:lumMod val="50000"/>
                  </a:schemeClr>
                </a:solidFill>
              </a:rPr>
              <a:t>Kinel</a:t>
            </a:r>
            <a:r>
              <a:rPr lang="en-US" sz="2800" i="1" dirty="0">
                <a:solidFill>
                  <a:schemeClr val="accent2">
                    <a:lumMod val="50000"/>
                  </a:schemeClr>
                </a:solidFill>
              </a:rPr>
              <a:t> four years ago a cell tower was going to be built in the courtyard of a block of flats.</a:t>
            </a:r>
            <a:endParaRPr lang="ru-RU" sz="2800" i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800" i="1" dirty="0">
                <a:solidFill>
                  <a:schemeClr val="accent2">
                    <a:lumMod val="50000"/>
                  </a:schemeClr>
                </a:solidFill>
              </a:rPr>
              <a:t>Residents of this house write to the authorities, they worry that electromagnetic radiation affects negatively the environment and the health.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179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37D5D11-35F4-094F-8110-333B5957CD63}"/>
              </a:ext>
            </a:extLst>
          </p:cNvPr>
          <p:cNvSpPr txBox="1"/>
          <p:nvPr/>
        </p:nvSpPr>
        <p:spPr>
          <a:xfrm>
            <a:off x="0" y="0"/>
            <a:ext cx="69069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cap="small" dirty="0"/>
              <a:t>Ecological game. Script.</a:t>
            </a:r>
          </a:p>
          <a:p>
            <a:endParaRPr lang="ru-RU" sz="2000" dirty="0"/>
          </a:p>
          <a:p>
            <a:r>
              <a:rPr lang="en-US" sz="2000" i="1" dirty="0" err="1"/>
              <a:t>Kinel</a:t>
            </a:r>
            <a:r>
              <a:rPr lang="en-US" sz="2000" i="1" dirty="0"/>
              <a:t> Town Hall. </a:t>
            </a:r>
            <a:r>
              <a:rPr lang="ru-RU" sz="2000" i="1" dirty="0"/>
              <a:t>С</a:t>
            </a:r>
            <a:r>
              <a:rPr lang="en-US" sz="2000" i="1" dirty="0" err="1"/>
              <a:t>onference</a:t>
            </a:r>
            <a:r>
              <a:rPr lang="en-US" sz="2000" i="1" dirty="0"/>
              <a:t> room.</a:t>
            </a:r>
            <a:endParaRPr lang="en-US" sz="2000" u="sng" dirty="0"/>
          </a:p>
          <a:p>
            <a:r>
              <a:rPr lang="en-US" sz="2000" u="sng" dirty="0"/>
              <a:t>Actors:</a:t>
            </a:r>
            <a:endParaRPr lang="ru-RU" sz="2000" dirty="0"/>
          </a:p>
          <a:p>
            <a:r>
              <a:rPr lang="en-US" sz="2000" b="1" i="1" dirty="0"/>
              <a:t>Mayor</a:t>
            </a:r>
            <a:r>
              <a:rPr lang="en-US" sz="2000" dirty="0"/>
              <a:t> – kind person, doubter, doesn’t like conflicts, doesn’t</a:t>
            </a:r>
            <a:endParaRPr lang="ru-RU" sz="2000" dirty="0"/>
          </a:p>
          <a:p>
            <a:r>
              <a:rPr lang="en-US" sz="2000" dirty="0"/>
              <a:t>have his own opinion.</a:t>
            </a:r>
            <a:endParaRPr lang="ru-RU" sz="2000" dirty="0"/>
          </a:p>
          <a:p>
            <a:r>
              <a:rPr lang="en-US" sz="2000" b="1" i="1" dirty="0"/>
              <a:t>Economist</a:t>
            </a:r>
            <a:r>
              <a:rPr lang="en-US" sz="2000" dirty="0"/>
              <a:t> – crazy about counting, counts and asks lots of questions.</a:t>
            </a:r>
            <a:endParaRPr lang="ru-RU" sz="20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7D15CBD-42CE-F54B-94E7-2DAF289BC4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1121" y="0"/>
            <a:ext cx="5940879" cy="342355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EFD52E0-049E-5C47-A056-F356355D6889}"/>
              </a:ext>
            </a:extLst>
          </p:cNvPr>
          <p:cNvSpPr txBox="1"/>
          <p:nvPr/>
        </p:nvSpPr>
        <p:spPr>
          <a:xfrm>
            <a:off x="1" y="2743201"/>
            <a:ext cx="1205048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cap="small" dirty="0"/>
              <a:t>For:</a:t>
            </a:r>
            <a:endParaRPr lang="ru-RU" sz="2000" cap="small" dirty="0"/>
          </a:p>
          <a:p>
            <a:r>
              <a:rPr lang="en-US" sz="2000" b="1" i="1" dirty="0"/>
              <a:t>Spokesman of Cell company</a:t>
            </a:r>
            <a:r>
              <a:rPr lang="en-US" sz="2000" dirty="0"/>
              <a:t> – smiles a lot, speaks a lot about future, progress and technology.</a:t>
            </a:r>
            <a:endParaRPr lang="ru-RU" sz="2000" dirty="0"/>
          </a:p>
          <a:p>
            <a:r>
              <a:rPr lang="en-US" sz="2000" b="1" i="1" dirty="0"/>
              <a:t>Engineer</a:t>
            </a:r>
            <a:r>
              <a:rPr lang="en-US" sz="2000" dirty="0"/>
              <a:t> – wants to impress everybody, his cellular tower looks like the Eiffel Tower.</a:t>
            </a:r>
            <a:endParaRPr lang="ru-RU" sz="2000" dirty="0"/>
          </a:p>
          <a:p>
            <a:r>
              <a:rPr lang="en-US" sz="2000" b="1" i="1" dirty="0"/>
              <a:t>Building manager</a:t>
            </a:r>
            <a:r>
              <a:rPr lang="en-US" sz="2000" dirty="0"/>
              <a:t> – interested in a real problem: the roof has a leak; will agree, if the roof is done. He’s a top floor resident), nervous and sometimes cries.</a:t>
            </a:r>
            <a:endParaRPr lang="ru-RU" sz="2000" dirty="0"/>
          </a:p>
          <a:p>
            <a:r>
              <a:rPr lang="en-US" sz="2000" dirty="0"/>
              <a:t> </a:t>
            </a:r>
            <a:endParaRPr lang="ru-RU" sz="2000" dirty="0"/>
          </a:p>
          <a:p>
            <a:r>
              <a:rPr lang="en-US" sz="2000" cap="small" dirty="0"/>
              <a:t>Against:</a:t>
            </a:r>
            <a:endParaRPr lang="ru-RU" sz="2000" cap="small" dirty="0"/>
          </a:p>
          <a:p>
            <a:r>
              <a:rPr lang="en-US" sz="2000" b="1" i="1" dirty="0"/>
              <a:t>Ecologist</a:t>
            </a:r>
            <a:r>
              <a:rPr lang="en-US" sz="2000" dirty="0"/>
              <a:t> – environmentalist, frightens by different facts, knows a lot of tragic incidents.</a:t>
            </a:r>
            <a:endParaRPr lang="ru-RU" sz="2000" dirty="0"/>
          </a:p>
          <a:p>
            <a:r>
              <a:rPr lang="en-US" sz="2000" b="1" i="1" dirty="0"/>
              <a:t>‘Mommy’</a:t>
            </a:r>
            <a:r>
              <a:rPr lang="en-US" sz="2000" dirty="0"/>
              <a:t>– worried about her kids, it’s better to install the new playground.</a:t>
            </a:r>
            <a:endParaRPr lang="ru-RU" sz="2000" dirty="0"/>
          </a:p>
          <a:p>
            <a:r>
              <a:rPr lang="en-US" sz="2000" b="1" i="1" dirty="0"/>
              <a:t>Old lady</a:t>
            </a:r>
            <a:r>
              <a:rPr lang="en-US" sz="2000" dirty="0"/>
              <a:t>– can’t stand the noise, hates construction, is afraid of change.</a:t>
            </a:r>
            <a:endParaRPr lang="ru-RU" sz="2000" dirty="0"/>
          </a:p>
          <a:p>
            <a:r>
              <a:rPr lang="en-US" sz="2000" b="1" i="1" dirty="0"/>
              <a:t>Doctor</a:t>
            </a:r>
            <a:r>
              <a:rPr lang="en-US" sz="2000" dirty="0"/>
              <a:t> – tells how the cell phone’s microwaves affect.</a:t>
            </a:r>
            <a:endParaRPr lang="ru-RU" sz="2000" dirty="0"/>
          </a:p>
          <a:p>
            <a:r>
              <a:rPr lang="en-US" sz="2000" b="1" i="1" dirty="0"/>
              <a:t>Retired man</a:t>
            </a:r>
            <a:r>
              <a:rPr lang="en-US" sz="2000" dirty="0"/>
              <a:t> – ex -FSB officer, paranoid, ‘Bill Gates is watching for you’</a:t>
            </a:r>
            <a:r>
              <a:rPr lang="en-US" sz="2000" i="1" dirty="0"/>
              <a:t> </a:t>
            </a:r>
            <a:r>
              <a:rPr lang="en-US" sz="2000" dirty="0"/>
              <a:t>and</a:t>
            </a:r>
            <a:r>
              <a:rPr lang="en-US" sz="2000" i="1" dirty="0"/>
              <a:t> </a:t>
            </a:r>
            <a:r>
              <a:rPr lang="en-US" sz="2000" dirty="0"/>
              <a:t>claims that 5G technology is related to Covid-19.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67387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5452F5E-9384-DE43-8BB4-AF3E361A32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186" y="219163"/>
            <a:ext cx="11671738" cy="6370824"/>
          </a:xfrm>
          <a:prstGeom prst="rect">
            <a:avLst/>
          </a:prstGeom>
        </p:spPr>
      </p:pic>
      <p:sp>
        <p:nvSpPr>
          <p:cNvPr id="5" name="Прямоугольная выноска 4">
            <a:extLst>
              <a:ext uri="{FF2B5EF4-FFF2-40B4-BE49-F238E27FC236}">
                <a16:creationId xmlns:a16="http://schemas.microsoft.com/office/drawing/2014/main" id="{F0CBF6B1-37B7-1A44-83DD-244EBA90BEAB}"/>
              </a:ext>
            </a:extLst>
          </p:cNvPr>
          <p:cNvSpPr/>
          <p:nvPr/>
        </p:nvSpPr>
        <p:spPr>
          <a:xfrm>
            <a:off x="1649185" y="0"/>
            <a:ext cx="1224644" cy="849085"/>
          </a:xfrm>
          <a:prstGeom prst="wedgeRectCallo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Mayor</a:t>
            </a:r>
            <a:endParaRPr lang="ru-RU" dirty="0"/>
          </a:p>
        </p:txBody>
      </p:sp>
      <p:sp>
        <p:nvSpPr>
          <p:cNvPr id="6" name="Прямоугольная выноска 5">
            <a:extLst>
              <a:ext uri="{FF2B5EF4-FFF2-40B4-BE49-F238E27FC236}">
                <a16:creationId xmlns:a16="http://schemas.microsoft.com/office/drawing/2014/main" id="{E3ACCC7A-1097-F140-A720-25DBA1AA977E}"/>
              </a:ext>
            </a:extLst>
          </p:cNvPr>
          <p:cNvSpPr/>
          <p:nvPr/>
        </p:nvSpPr>
        <p:spPr>
          <a:xfrm>
            <a:off x="4310743" y="-97972"/>
            <a:ext cx="1038270" cy="788489"/>
          </a:xfrm>
          <a:prstGeom prst="wedgeRectCallou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Ecologist</a:t>
            </a:r>
            <a:endParaRPr lang="ru-RU" dirty="0"/>
          </a:p>
        </p:txBody>
      </p:sp>
      <p:sp>
        <p:nvSpPr>
          <p:cNvPr id="7" name="Прямоугольная выноска 6">
            <a:extLst>
              <a:ext uri="{FF2B5EF4-FFF2-40B4-BE49-F238E27FC236}">
                <a16:creationId xmlns:a16="http://schemas.microsoft.com/office/drawing/2014/main" id="{DCF64AFC-4044-DA41-972E-6B1493990333}"/>
              </a:ext>
            </a:extLst>
          </p:cNvPr>
          <p:cNvSpPr/>
          <p:nvPr/>
        </p:nvSpPr>
        <p:spPr>
          <a:xfrm>
            <a:off x="6041571" y="219163"/>
            <a:ext cx="1257300" cy="760552"/>
          </a:xfrm>
          <a:prstGeom prst="wedgeRect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Economist</a:t>
            </a:r>
            <a:endParaRPr lang="ru-RU" dirty="0"/>
          </a:p>
        </p:txBody>
      </p:sp>
      <p:sp>
        <p:nvSpPr>
          <p:cNvPr id="8" name="Прямоугольная выноска 7">
            <a:extLst>
              <a:ext uri="{FF2B5EF4-FFF2-40B4-BE49-F238E27FC236}">
                <a16:creationId xmlns:a16="http://schemas.microsoft.com/office/drawing/2014/main" id="{1C520D63-94EF-644E-B5E0-16E329D14733}"/>
              </a:ext>
            </a:extLst>
          </p:cNvPr>
          <p:cNvSpPr/>
          <p:nvPr/>
        </p:nvSpPr>
        <p:spPr>
          <a:xfrm>
            <a:off x="7837713" y="375557"/>
            <a:ext cx="1338943" cy="875465"/>
          </a:xfrm>
          <a:prstGeom prst="wedgeRectCallou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Engineer</a:t>
            </a:r>
            <a:endParaRPr lang="ru-RU" dirty="0"/>
          </a:p>
        </p:txBody>
      </p:sp>
      <p:sp>
        <p:nvSpPr>
          <p:cNvPr id="9" name="Прямоугольная выноска 8">
            <a:extLst>
              <a:ext uri="{FF2B5EF4-FFF2-40B4-BE49-F238E27FC236}">
                <a16:creationId xmlns:a16="http://schemas.microsoft.com/office/drawing/2014/main" id="{F5044DC4-3321-4B49-A64D-DA90FF1EDC19}"/>
              </a:ext>
            </a:extLst>
          </p:cNvPr>
          <p:cNvSpPr/>
          <p:nvPr/>
        </p:nvSpPr>
        <p:spPr>
          <a:xfrm>
            <a:off x="9869214" y="657860"/>
            <a:ext cx="1462815" cy="841247"/>
          </a:xfrm>
          <a:prstGeom prst="wedgeRectCallou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Spokesman of Cell company</a:t>
            </a:r>
            <a:endParaRPr lang="ru-RU" dirty="0"/>
          </a:p>
        </p:txBody>
      </p:sp>
      <p:sp>
        <p:nvSpPr>
          <p:cNvPr id="10" name="Прямоугольная выноска 9">
            <a:extLst>
              <a:ext uri="{FF2B5EF4-FFF2-40B4-BE49-F238E27FC236}">
                <a16:creationId xmlns:a16="http://schemas.microsoft.com/office/drawing/2014/main" id="{0C02C1BC-FA10-3F49-A111-2544009F48FE}"/>
              </a:ext>
            </a:extLst>
          </p:cNvPr>
          <p:cNvSpPr/>
          <p:nvPr/>
        </p:nvSpPr>
        <p:spPr>
          <a:xfrm>
            <a:off x="10368642" y="2481943"/>
            <a:ext cx="1355272" cy="767442"/>
          </a:xfrm>
          <a:prstGeom prst="wedgeRectCallou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Doctor</a:t>
            </a:r>
            <a:endParaRPr lang="ru-RU" dirty="0"/>
          </a:p>
        </p:txBody>
      </p:sp>
      <p:sp>
        <p:nvSpPr>
          <p:cNvPr id="12" name="Скругленный прямоугольник 11">
            <a:extLst>
              <a:ext uri="{FF2B5EF4-FFF2-40B4-BE49-F238E27FC236}">
                <a16:creationId xmlns:a16="http://schemas.microsoft.com/office/drawing/2014/main" id="{61BC0201-E100-1542-9C95-D7BE4064A184}"/>
              </a:ext>
            </a:extLst>
          </p:cNvPr>
          <p:cNvSpPr/>
          <p:nvPr/>
        </p:nvSpPr>
        <p:spPr>
          <a:xfrm>
            <a:off x="6760030" y="4784271"/>
            <a:ext cx="1257300" cy="816429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Old lady</a:t>
            </a:r>
            <a:endParaRPr lang="ru-RU" dirty="0"/>
          </a:p>
        </p:txBody>
      </p:sp>
      <p:sp>
        <p:nvSpPr>
          <p:cNvPr id="13" name="Скругленный прямоугольник 12">
            <a:extLst>
              <a:ext uri="{FF2B5EF4-FFF2-40B4-BE49-F238E27FC236}">
                <a16:creationId xmlns:a16="http://schemas.microsoft.com/office/drawing/2014/main" id="{9132AA88-F7FC-EA4F-8D6E-F396BB2F1FA1}"/>
              </a:ext>
            </a:extLst>
          </p:cNvPr>
          <p:cNvSpPr/>
          <p:nvPr/>
        </p:nvSpPr>
        <p:spPr>
          <a:xfrm>
            <a:off x="5038770" y="4392385"/>
            <a:ext cx="1133429" cy="66947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‘Mommy’</a:t>
            </a:r>
            <a:endParaRPr lang="ru-RU" dirty="0"/>
          </a:p>
        </p:txBody>
      </p:sp>
      <p:sp>
        <p:nvSpPr>
          <p:cNvPr id="14" name="Скругленный прямоугольник 13">
            <a:extLst>
              <a:ext uri="{FF2B5EF4-FFF2-40B4-BE49-F238E27FC236}">
                <a16:creationId xmlns:a16="http://schemas.microsoft.com/office/drawing/2014/main" id="{B81D0820-26A7-764C-8C33-5ABA4E097C8A}"/>
              </a:ext>
            </a:extLst>
          </p:cNvPr>
          <p:cNvSpPr/>
          <p:nvPr/>
        </p:nvSpPr>
        <p:spPr>
          <a:xfrm>
            <a:off x="3069771" y="3853543"/>
            <a:ext cx="1381167" cy="75111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Retired man (ex- FSB officer)</a:t>
            </a:r>
            <a:endParaRPr lang="ru-RU" dirty="0"/>
          </a:p>
        </p:txBody>
      </p:sp>
      <p:sp>
        <p:nvSpPr>
          <p:cNvPr id="15" name="Скругленный прямоугольник 14">
            <a:extLst>
              <a:ext uri="{FF2B5EF4-FFF2-40B4-BE49-F238E27FC236}">
                <a16:creationId xmlns:a16="http://schemas.microsoft.com/office/drawing/2014/main" id="{A8E72FA5-5F46-2942-A5C8-1C55C2107CDB}"/>
              </a:ext>
            </a:extLst>
          </p:cNvPr>
          <p:cNvSpPr/>
          <p:nvPr/>
        </p:nvSpPr>
        <p:spPr>
          <a:xfrm>
            <a:off x="1175658" y="3575958"/>
            <a:ext cx="1436916" cy="68579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Building manager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3540174"/>
      </p:ext>
    </p:extLst>
  </p:cSld>
  <p:clrMapOvr>
    <a:masterClrMapping/>
  </p:clrMapOvr>
</p:sld>
</file>

<file path=ppt/theme/theme1.xml><?xml version="1.0" encoding="utf-8"?>
<a:theme xmlns:a="http://schemas.openxmlformats.org/drawingml/2006/main" name="Посылка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Посылка</Template>
  <TotalTime>448</TotalTime>
  <Words>329</Words>
  <Application>Microsoft Macintosh PowerPoint</Application>
  <PresentationFormat>Широкоэкранный</PresentationFormat>
  <Paragraphs>35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Corbel</vt:lpstr>
      <vt:lpstr>Gill Sans MT</vt:lpstr>
      <vt:lpstr>Посылка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Microsoft Office User</cp:lastModifiedBy>
  <cp:revision>18</cp:revision>
  <dcterms:created xsi:type="dcterms:W3CDTF">2020-12-28T16:26:18Z</dcterms:created>
  <dcterms:modified xsi:type="dcterms:W3CDTF">2023-11-30T16:19:33Z</dcterms:modified>
</cp:coreProperties>
</file>