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72" r:id="rId3"/>
    <p:sldId id="273" r:id="rId4"/>
    <p:sldId id="274" r:id="rId5"/>
    <p:sldId id="275" r:id="rId6"/>
    <p:sldId id="280" r:id="rId7"/>
    <p:sldId id="279" r:id="rId8"/>
    <p:sldId id="276" r:id="rId9"/>
    <p:sldId id="262" r:id="rId10"/>
    <p:sldId id="263" r:id="rId11"/>
    <p:sldId id="265" r:id="rId12"/>
    <p:sldId id="266" r:id="rId13"/>
    <p:sldId id="278" r:id="rId14"/>
    <p:sldId id="270" r:id="rId15"/>
    <p:sldId id="277" r:id="rId16"/>
    <p:sldId id="281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42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7862E-5A8F-4C3A-8F17-E930C832E02E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76A33-5012-485E-8ACA-12676B4CD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 узнали чем отличаются и чем похожи эти задачи, правильно составили задачу по краткой записи и решили. А сейчас каждый из вас решит примеры на листочках, для того что бы проверить, как вы умеете считать до 100.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6A33-5012-485E-8ACA-12676B4CD77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bms.24open.ru/images/ff1011e50fda61da5123574b0e4596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82;&#1088;&#1086;&#1096;&#1082;&#1072;%20&#1077;&#1085;&#1086;&#1090;.ppt" TargetMode="Externa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4-tub-ru.yandex.net/i?id=415855137-52-72&amp;n=21" TargetMode="External"/><Relationship Id="rId2" Type="http://schemas.openxmlformats.org/officeDocument/2006/relationships/hyperlink" Target="http://im6-tub-ru.yandex.net/I?Id=173130864-67-72&amp;n=2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m2-tub-ru.yandex.net/i?id=215941131-56-72&amp;n=21" TargetMode="External"/><Relationship Id="rId5" Type="http://schemas.openxmlformats.org/officeDocument/2006/relationships/hyperlink" Target="http://im8-tub-ru.yandex.net/i?id=476608582-43-72&amp;n=21" TargetMode="External"/><Relationship Id="rId4" Type="http://schemas.openxmlformats.org/officeDocument/2006/relationships/hyperlink" Target="http://im7-tub-ru.yandex.net/i?id=342564727-06-72&amp;n=2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ru/9/99/Lomonosov_(2)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29358" cy="1928826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Закрепление пройденного. Решение задач и примеров в пределах 100.</a:t>
            </a:r>
            <a:endParaRPr lang="ru-RU" sz="32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Бурмистрова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Виктория Николаевна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«СОШ №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г.Саратов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Мои документы\Мои рисунки\fse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00306"/>
            <a:ext cx="3286148" cy="4040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72560" cy="4000528"/>
          </a:xfrm>
        </p:spPr>
        <p:txBody>
          <a:bodyPr>
            <a:noAutofit/>
          </a:bodyPr>
          <a:lstStyle/>
          <a:p>
            <a:pPr algn="l"/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На карусели  катались 28 детей. Когда несколько детей сошло, на карусели осталось 20 детей.</a:t>
            </a:r>
            <a:b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детей сошло с карусели?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Мои документы\Мои рисунки\екрн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714752"/>
            <a:ext cx="4000528" cy="2780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85728"/>
            <a:ext cx="8143932" cy="3071834"/>
          </a:xfrm>
        </p:spPr>
        <p:txBody>
          <a:bodyPr>
            <a:normAutofit/>
          </a:bodyPr>
          <a:lstStyle/>
          <a:p>
            <a:pPr algn="l"/>
            <a:r>
              <a:rPr lang="ru-RU" sz="4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Четверо играли в домино 4 часа.</a:t>
            </a:r>
            <a:br>
              <a:rPr lang="ru-RU" sz="4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часов играл каждый из участников?</a:t>
            </a:r>
            <a:endParaRPr lang="ru-RU" sz="4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Мои документы\Мои рисунки\вамип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714752"/>
            <a:ext cx="4000528" cy="2500330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Мои документы\Мои рисунки\чсми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2486" y="3643314"/>
            <a:ext cx="3044198" cy="2428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0"/>
            <a:ext cx="7643866" cy="2077027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какой геометрической фигуре 4 угла?</a:t>
            </a:r>
            <a:endParaRPr lang="ru-RU" sz="5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2143116"/>
            <a:ext cx="20002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64315" y="2821777"/>
            <a:ext cx="13573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42976" y="3500438"/>
            <a:ext cx="27146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821769" y="2464587"/>
            <a:ext cx="1357322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500430" y="3214686"/>
            <a:ext cx="21431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2143116"/>
            <a:ext cx="10715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572000" y="3214686"/>
            <a:ext cx="21431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2000" y="4286256"/>
            <a:ext cx="10715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715140" y="2214554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7572396" y="2786058"/>
            <a:ext cx="1214446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6072198" y="3429000"/>
            <a:ext cx="21431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786446" y="2500306"/>
            <a:ext cx="121444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146" name="Picture 2" descr="C:\Documents and Settings\Admin\Мои документы\Мои рисунки\sdf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429132"/>
            <a:ext cx="3286148" cy="2181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а 5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4357694"/>
            <a:ext cx="30003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Задача на смекалку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7650163" cy="37862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3200" b="1" dirty="0" smtClean="0"/>
              <a:t>   Лежали конфеты в кучке.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200" b="1" dirty="0" smtClean="0"/>
              <a:t>   Две матери, две дочки да бабушка с внучкой взяли конфет по одной штучке, и не стало этой кучки. Сколько конфет было в кучке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5" name="Овал 4"/>
          <p:cNvSpPr/>
          <p:nvPr/>
        </p:nvSpPr>
        <p:spPr>
          <a:xfrm>
            <a:off x="3929063" y="5643563"/>
            <a:ext cx="1285875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rgbClr val="C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857364"/>
            <a:ext cx="8572560" cy="1964485"/>
          </a:xfrm>
        </p:spPr>
        <p:txBody>
          <a:bodyPr>
            <a:normAutofit/>
          </a:bodyPr>
          <a:lstStyle/>
          <a:p>
            <a:pPr algn="l"/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-60</a:t>
            </a:r>
            <a:r>
              <a:rPr lang="ru-RU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кг.</a:t>
            </a:r>
            <a:br>
              <a:rPr lang="ru-RU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 - </a:t>
            </a:r>
            <a:r>
              <a:rPr lang="ru-RU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На 40 КГ меньше</a:t>
            </a:r>
            <a:endParaRPr lang="ru-RU" sz="3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214346" y="500042"/>
            <a:ext cx="8643998" cy="1143008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Составьте задачу и решите по краткой записи.</a:t>
            </a:r>
            <a:endParaRPr lang="ru-RU" sz="44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2428860" y="2143116"/>
            <a:ext cx="400052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893603" y="2750339"/>
            <a:ext cx="107157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ая фигурная скобка 9"/>
          <p:cNvSpPr/>
          <p:nvPr/>
        </p:nvSpPr>
        <p:spPr>
          <a:xfrm>
            <a:off x="6500826" y="1714488"/>
            <a:ext cx="785818" cy="1714512"/>
          </a:xfrm>
          <a:prstGeom prst="rightBrac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358082" y="2214554"/>
            <a:ext cx="1428760" cy="1428760"/>
          </a:xfrm>
          <a:prstGeom prst="rect">
            <a:avLst/>
          </a:prstGeom>
        </p:spPr>
        <p:txBody>
          <a:bodyPr vert="horz" lIns="45720" tIns="0" rIns="45720" bIns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? кг</a:t>
            </a:r>
            <a:endParaRPr kumimoji="0" lang="ru-RU" sz="4400" b="1" i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4282" y="3571877"/>
            <a:ext cx="8572560" cy="785818"/>
          </a:xfrm>
          <a:prstGeom prst="rect">
            <a:avLst/>
          </a:prstGeom>
        </p:spPr>
        <p:txBody>
          <a:bodyPr vert="horz" lIns="45720" tIns="0" rIns="4572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800" b="1" i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Мои документы\Мои рисунки\апро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072074"/>
            <a:ext cx="2286000" cy="142875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0" y="3571876"/>
            <a:ext cx="58192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i="1" dirty="0" smtClean="0">
              <a:solidFill>
                <a:srgbClr val="FFC000"/>
              </a:solidFill>
            </a:endParaRPr>
          </a:p>
          <a:p>
            <a:endParaRPr lang="ru-RU" sz="2800" b="1" i="1" dirty="0" smtClean="0">
              <a:solidFill>
                <a:srgbClr val="FFC000"/>
              </a:solidFill>
            </a:endParaRPr>
          </a:p>
          <a:p>
            <a:r>
              <a:rPr lang="ru-RU" sz="2800" b="1" i="1" dirty="0" smtClean="0">
                <a:solidFill>
                  <a:srgbClr val="FFC000"/>
                </a:solidFill>
              </a:rPr>
              <a:t>  </a:t>
            </a:r>
            <a:r>
              <a:rPr lang="ru-RU" sz="3200" b="1" i="1" dirty="0" smtClean="0">
                <a:solidFill>
                  <a:srgbClr val="FFC000"/>
                </a:solidFill>
              </a:rPr>
              <a:t>2) 60 + 20 = 80 (кг) – всего.</a:t>
            </a:r>
            <a:endParaRPr lang="ru-RU" sz="3200" b="1" i="1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714752"/>
            <a:ext cx="8480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C000"/>
                </a:solidFill>
              </a:rPr>
              <a:t>  </a:t>
            </a:r>
            <a:r>
              <a:rPr lang="ru-RU" sz="3200" b="1" i="1" dirty="0" smtClean="0">
                <a:solidFill>
                  <a:srgbClr val="FFC000"/>
                </a:solidFill>
              </a:rPr>
              <a:t>1) 60 – 40 = 20 (кг) – во второй корзине.</a:t>
            </a:r>
            <a:endParaRPr lang="ru-RU" sz="3200" b="1" i="1" dirty="0">
              <a:solidFill>
                <a:srgbClr val="FFC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58" y="5572140"/>
            <a:ext cx="3086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C000"/>
                </a:solidFill>
              </a:rPr>
              <a:t>Ответ: 80 кг.</a:t>
            </a:r>
            <a:endParaRPr lang="ru-RU" sz="32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0"/>
          <p:cNvSpPr txBox="1">
            <a:spLocks noChangeArrowheads="1"/>
          </p:cNvSpPr>
          <p:nvPr/>
        </p:nvSpPr>
        <p:spPr bwMode="auto">
          <a:xfrm>
            <a:off x="2339975" y="260350"/>
            <a:ext cx="540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i="0"/>
          </a:p>
        </p:txBody>
      </p:sp>
      <p:sp>
        <p:nvSpPr>
          <p:cNvPr id="13315" name="Rectangle 31"/>
          <p:cNvSpPr>
            <a:spLocks noGrp="1" noChangeArrowheads="1"/>
          </p:cNvSpPr>
          <p:nvPr>
            <p:ph type="title"/>
          </p:nvPr>
        </p:nvSpPr>
        <p:spPr>
          <a:xfrm>
            <a:off x="1979613" y="549275"/>
            <a:ext cx="4608512" cy="725488"/>
          </a:xfrm>
          <a:noFill/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6600"/>
                </a:solidFill>
              </a:rPr>
              <a:t> </a:t>
            </a:r>
            <a:r>
              <a:rPr lang="ru-RU" sz="4000" b="1" smtClean="0">
                <a:solidFill>
                  <a:srgbClr val="FF6600"/>
                </a:solidFill>
                <a:hlinkClick r:id="rId3" action="ppaction://hlinkpres?slideindex=1&amp;slidetitle="/>
              </a:rPr>
              <a:t> ФИЗМИНУТКА</a:t>
            </a:r>
            <a:endParaRPr lang="ru-RU" sz="4000" b="1" smtClean="0">
              <a:solidFill>
                <a:srgbClr val="FF6600"/>
              </a:solidFill>
            </a:endParaRPr>
          </a:p>
        </p:txBody>
      </p:sp>
      <p:pic>
        <p:nvPicPr>
          <p:cNvPr id="5152" name="Picture 32" descr="B_Fly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28801">
            <a:off x="495300" y="1312863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33" descr="B_Fly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28801">
            <a:off x="1719263" y="1889125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4" name="Picture 34" descr="B_Fly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28801">
            <a:off x="2727325" y="2465388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5" name="Picture 35" descr="B_Fly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28801">
            <a:off x="4022725" y="2897188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6" name="Picture 36" descr="B_Fly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28801">
            <a:off x="5319713" y="3328988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7" name="Picture 37" descr="B_Fly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28801">
            <a:off x="6688138" y="3833813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50" descr="smesharik_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476250"/>
            <a:ext cx="26701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2" name="Picture 52" descr="smesharik_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4652963"/>
            <a:ext cx="1944688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3" name="Picture 53" descr="smesharik_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513" y="4724400"/>
            <a:ext cx="1728787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4" name="Picture 54" descr="smesharik_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4797425"/>
            <a:ext cx="158432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5" name="Picture 55" descr="smesharik_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625" y="4868863"/>
            <a:ext cx="16192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6" name="Picture 56" descr="smesharik_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5825" y="4868863"/>
            <a:ext cx="14747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7" name="Picture 57" descr="smesharik_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395288" y="4508500"/>
            <a:ext cx="2409825" cy="1808163"/>
          </a:xfrm>
          <a:noFill/>
        </p:spPr>
      </p:pic>
      <p:pic>
        <p:nvPicPr>
          <p:cNvPr id="5178" name="Picture 58" descr="smesharik_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313" y="4437063"/>
            <a:ext cx="248126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9" name="Picture 59" descr="smesharik_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4508500"/>
            <a:ext cx="2409825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1476375" y="1052513"/>
            <a:ext cx="5834063" cy="187325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Спасибо за урок!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МОЛОДЦЫ!!!</a:t>
            </a:r>
          </a:p>
        </p:txBody>
      </p:sp>
      <p:pic>
        <p:nvPicPr>
          <p:cNvPr id="17411" name="Picture 8" descr="smesharik_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141663"/>
            <a:ext cx="32416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8" descr="pa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2805113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643182"/>
            <a:ext cx="7862918" cy="821477"/>
          </a:xfrm>
        </p:spPr>
        <p:txBody>
          <a:bodyPr>
            <a:noAutofit/>
          </a:bodyPr>
          <a:lstStyle/>
          <a:p>
            <a:pPr algn="l"/>
            <a:r>
              <a:rPr lang="en-US" sz="2400" i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http://im6-tub-ru.yandex.net/i?id=173130864-67-72&amp;n=21</a:t>
            </a:r>
            <a:r>
              <a:rPr lang="ru-RU" sz="2400" i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пилим бревно</a:t>
            </a:r>
            <a:endParaRPr lang="ru-RU" sz="2400" i="1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214290"/>
            <a:ext cx="6255488" cy="719705"/>
          </a:xfrm>
        </p:spPr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357562"/>
            <a:ext cx="7286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http://im4-tub-ru.yandex.net/i?id=415855137-52-72&amp;n=21</a:t>
            </a:r>
            <a:r>
              <a:rPr lang="ru-RU" sz="24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топор</a:t>
            </a:r>
            <a:endParaRPr lang="ru-RU" sz="2400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143380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http://im7-tub-ru.yandex.net/i?id=342564727-06-72&amp;n=21</a:t>
            </a:r>
            <a:r>
              <a:rPr lang="ru-RU" sz="24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яблоко</a:t>
            </a:r>
            <a:endParaRPr lang="ru-RU" sz="2400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928670"/>
            <a:ext cx="7286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/>
              </a:rPr>
              <a:t>http://im8-tub-ru.yandex.net/i?id=476608582-43-72&amp;n=21</a:t>
            </a:r>
            <a:r>
              <a:rPr lang="ru-RU" sz="24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яблоко</a:t>
            </a:r>
            <a:endParaRPr lang="ru-RU" sz="2400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1785926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/>
              </a:rPr>
              <a:t>http://im2-tub-ru.yandex.net/i?id=215941131-56-72&amp;n=21</a:t>
            </a:r>
            <a:r>
              <a:rPr lang="ru-RU" sz="24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яблоки</a:t>
            </a:r>
            <a:endParaRPr lang="ru-RU" sz="2400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23307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Прозвенел друзья, звонок!</a:t>
            </a:r>
          </a:p>
          <a:p>
            <a:r>
              <a:rPr lang="ru-RU" sz="4400" dirty="0" smtClean="0"/>
              <a:t>Начинается урок!</a:t>
            </a:r>
          </a:p>
          <a:p>
            <a:r>
              <a:rPr lang="ru-RU" sz="4400" dirty="0" smtClean="0"/>
              <a:t>Отдохнуть вы все успели?</a:t>
            </a:r>
          </a:p>
          <a:p>
            <a:r>
              <a:rPr lang="ru-RU" sz="4400" dirty="0" smtClean="0"/>
              <a:t>А теперь вперёд, за дело!</a:t>
            </a:r>
            <a:endParaRPr lang="ru-RU" sz="4400" dirty="0"/>
          </a:p>
        </p:txBody>
      </p:sp>
      <p:pic>
        <p:nvPicPr>
          <p:cNvPr id="1026" name="Picture 2" descr="i?id=32607319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714752"/>
            <a:ext cx="2976566" cy="240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Изображение:Lomonosov (2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00108"/>
            <a:ext cx="3695700" cy="420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859338" y="700088"/>
            <a:ext cx="3563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600" b="1" dirty="0">
                <a:solidFill>
                  <a:schemeClr val="bg1"/>
                </a:solidFill>
              </a:rPr>
              <a:t>Математику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580063" y="1412875"/>
            <a:ext cx="3240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600" b="1" dirty="0">
                <a:solidFill>
                  <a:schemeClr val="bg1"/>
                </a:solidFill>
              </a:rPr>
              <a:t>уже затем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000628" y="2143116"/>
            <a:ext cx="3455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600" b="1" dirty="0">
                <a:solidFill>
                  <a:schemeClr val="bg1"/>
                </a:solidFill>
              </a:rPr>
              <a:t>учить надо,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508625" y="2852738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600" b="1" dirty="0">
                <a:solidFill>
                  <a:schemeClr val="bg1"/>
                </a:solidFill>
              </a:rPr>
              <a:t>что она ум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143504" y="3500438"/>
            <a:ext cx="331628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600" b="1" dirty="0">
                <a:solidFill>
                  <a:schemeClr val="bg1"/>
                </a:solidFill>
              </a:rPr>
              <a:t>в порядок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797550" y="4149725"/>
            <a:ext cx="3167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600" b="1" dirty="0">
                <a:solidFill>
                  <a:schemeClr val="bg1"/>
                </a:solidFill>
              </a:rPr>
              <a:t>приводит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857752" y="5429264"/>
            <a:ext cx="3387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200" b="1" dirty="0"/>
              <a:t>М.В.Ломоносов</a:t>
            </a:r>
            <a:r>
              <a:rPr lang="ru-RU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  <p:bldP spid="2057" grpId="0"/>
      <p:bldP spid="2059" grpId="0"/>
      <p:bldP spid="2060" grpId="0"/>
      <p:bldP spid="20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55650" y="850900"/>
            <a:ext cx="721197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3590925" algn="l"/>
              </a:tabLst>
            </a:pPr>
            <a:r>
              <a:rPr lang="ru-RU" sz="3600" b="1" i="0" dirty="0">
                <a:solidFill>
                  <a:srgbClr val="D60093"/>
                </a:solidFill>
                <a:latin typeface="Times New Roman" pitchFamily="18" charset="0"/>
              </a:rPr>
              <a:t>               </a:t>
            </a:r>
            <a:r>
              <a:rPr lang="ru-RU" sz="3600" b="1" i="0" dirty="0">
                <a:latin typeface="Times New Roman" pitchFamily="18" charset="0"/>
              </a:rPr>
              <a:t>ТЕМА УРОКА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i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3590925" algn="l"/>
              </a:tabLst>
            </a:pPr>
            <a:endParaRPr lang="ru-RU" sz="3600" b="1" i="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90925" algn="l"/>
              </a:tabLst>
            </a:pPr>
            <a:r>
              <a:rPr lang="ru-RU" sz="3600" b="1" i="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Закрепление пройденного </a:t>
            </a:r>
          </a:p>
          <a:p>
            <a:pPr>
              <a:tabLst>
                <a:tab pos="3590925" algn="l"/>
              </a:tabLst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по теме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ЧИСЛА ОТ 1 ДО 100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b="1" i="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90925" algn="l"/>
              </a:tabLst>
            </a:pPr>
            <a:r>
              <a:rPr lang="ru-RU" b="1" i="0" dirty="0">
                <a:latin typeface="Times New Roman" pitchFamily="18" charset="0"/>
              </a:rPr>
              <a:t>                                                       </a:t>
            </a:r>
            <a:endParaRPr lang="ru-RU" i="0" dirty="0">
              <a:latin typeface="Times New Roman" pitchFamily="18" charset="0"/>
            </a:endParaRPr>
          </a:p>
          <a:p>
            <a:pPr>
              <a:tabLst>
                <a:tab pos="3590925" algn="l"/>
              </a:tabLst>
            </a:pPr>
            <a:r>
              <a:rPr lang="ru-RU" b="1" i="0" dirty="0">
                <a:latin typeface="Times New Roman" pitchFamily="18" charset="0"/>
              </a:rPr>
              <a:t>                                                                                </a:t>
            </a:r>
            <a:endParaRPr lang="ru-RU" i="0" dirty="0">
              <a:latin typeface="Times New Roman" pitchFamily="18" charset="0"/>
            </a:endParaRPr>
          </a:p>
          <a:p>
            <a:pPr>
              <a:tabLst>
                <a:tab pos="3590925" algn="l"/>
              </a:tabLst>
            </a:pPr>
            <a:r>
              <a:rPr lang="ru-RU" b="1" i="0" dirty="0">
                <a:latin typeface="Times New Roman" pitchFamily="18" charset="0"/>
              </a:rPr>
              <a:t>                                                                                      </a:t>
            </a:r>
            <a:endParaRPr lang="ru-RU" i="0" dirty="0">
              <a:latin typeface="Times New Roman" pitchFamily="18" charset="0"/>
            </a:endParaRPr>
          </a:p>
          <a:p>
            <a:pPr>
              <a:tabLst>
                <a:tab pos="3590925" algn="l"/>
              </a:tabLst>
            </a:pPr>
            <a:r>
              <a:rPr lang="ru-RU" b="1" i="0" dirty="0">
                <a:latin typeface="Times New Roman" pitchFamily="18" charset="0"/>
              </a:rPr>
              <a:t>                                                                                   </a:t>
            </a:r>
            <a:endParaRPr lang="ru-RU" i="0" dirty="0">
              <a:latin typeface="Times New Roman" pitchFamily="18" charset="0"/>
            </a:endParaRPr>
          </a:p>
          <a:p>
            <a:pPr>
              <a:tabLst>
                <a:tab pos="3590925" algn="l"/>
              </a:tabLst>
            </a:pPr>
            <a:r>
              <a:rPr lang="ru-RU" b="1" i="0" dirty="0">
                <a:latin typeface="Times New Roman" pitchFamily="18" charset="0"/>
              </a:rPr>
              <a:t>                                                                        </a:t>
            </a:r>
          </a:p>
        </p:txBody>
      </p:sp>
      <p:pic>
        <p:nvPicPr>
          <p:cNvPr id="15371" name="Picture 11" descr="BOO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3716338"/>
            <a:ext cx="23209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ChangeArrowheads="1"/>
          </p:cNvSpPr>
          <p:nvPr/>
        </p:nvSpPr>
        <p:spPr bwMode="auto">
          <a:xfrm>
            <a:off x="684213" y="2420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3" name="Rectangle 25"/>
          <p:cNvSpPr>
            <a:spLocks noChangeArrowheads="1"/>
          </p:cNvSpPr>
          <p:nvPr/>
        </p:nvSpPr>
        <p:spPr bwMode="auto">
          <a:xfrm>
            <a:off x="0" y="27987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 i="0">
                <a:cs typeface="Times New Roman" pitchFamily="18" charset="0"/>
              </a:rPr>
              <a:t>  </a:t>
            </a:r>
            <a:endParaRPr lang="ru-RU" i="0"/>
          </a:p>
        </p:txBody>
      </p:sp>
      <p:sp>
        <p:nvSpPr>
          <p:cNvPr id="5124" name="Rectangle 26"/>
          <p:cNvSpPr>
            <a:spLocks noChangeArrowheads="1"/>
          </p:cNvSpPr>
          <p:nvPr/>
        </p:nvSpPr>
        <p:spPr bwMode="auto">
          <a:xfrm>
            <a:off x="0" y="34940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 i="0">
                <a:cs typeface="Times New Roman" pitchFamily="18" charset="0"/>
              </a:rPr>
              <a:t>  </a:t>
            </a:r>
            <a:endParaRPr lang="ru-RU" i="0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900113" y="549275"/>
            <a:ext cx="673258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ЦЕЛИ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8229600" cy="4525963"/>
          </a:xfrm>
          <a:noFill/>
        </p:spPr>
        <p:txBody>
          <a:bodyPr/>
          <a:lstStyle/>
          <a:p>
            <a:pPr eaLnBrk="1" hangingPunct="1"/>
            <a:r>
              <a:rPr lang="ru-RU" sz="2800" dirty="0" smtClean="0"/>
              <a:t>закрепить знания таблицы умножения</a:t>
            </a:r>
            <a:r>
              <a:rPr lang="en-US" sz="2800" dirty="0" smtClean="0">
                <a:cs typeface="Arial" charset="0"/>
              </a:rPr>
              <a:t>;</a:t>
            </a:r>
            <a:endParaRPr lang="ru-RU" sz="2800" dirty="0" smtClean="0">
              <a:cs typeface="Arial" charset="0"/>
            </a:endParaRPr>
          </a:p>
          <a:p>
            <a:pPr eaLnBrk="1" hangingPunct="1"/>
            <a:r>
              <a:rPr lang="ru-RU" sz="2800" dirty="0" smtClean="0">
                <a:cs typeface="Arial" charset="0"/>
              </a:rPr>
              <a:t>закрепить умения решать задачи и уравнения</a:t>
            </a:r>
            <a:r>
              <a:rPr lang="en-US" sz="2800" dirty="0" smtClean="0">
                <a:cs typeface="Arial" charset="0"/>
              </a:rPr>
              <a:t>;</a:t>
            </a:r>
            <a:endParaRPr lang="ru-RU" sz="2800" dirty="0" smtClean="0">
              <a:cs typeface="Arial" charset="0"/>
            </a:endParaRPr>
          </a:p>
          <a:p>
            <a:pPr eaLnBrk="1" hangingPunct="1"/>
            <a:r>
              <a:rPr lang="ru-RU" sz="2800" dirty="0" smtClean="0">
                <a:cs typeface="Arial" charset="0"/>
              </a:rPr>
              <a:t>закрепить приёмы сложения и вычитания в пределах 100</a:t>
            </a:r>
          </a:p>
        </p:txBody>
      </p:sp>
      <p:pic>
        <p:nvPicPr>
          <p:cNvPr id="4136" name="Picture 40" descr="BOO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716338"/>
            <a:ext cx="3055937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571480"/>
            <a:ext cx="4432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УСТНЫЙ СЧЁТ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3" name="Picture 2" descr="C:\Users\Оля\Desktop\картинки\5174525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928802"/>
            <a:ext cx="3198994" cy="4176464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3116"/>
            <a:ext cx="288539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404664"/>
            <a:ext cx="3368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Вычисли: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71612"/>
            <a:ext cx="166744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50+30=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41-1   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84-80 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10+9 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1500174"/>
            <a:ext cx="6655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80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40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4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19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1500174"/>
            <a:ext cx="166744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80-20 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30+15=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74-20 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70-9  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500174"/>
            <a:ext cx="66556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60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45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17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99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1500174"/>
            <a:ext cx="17572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90-30 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44+1  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37-20 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90+9   =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768" y="1500174"/>
            <a:ext cx="8572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60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45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54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61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4612" y="4500570"/>
            <a:ext cx="2961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Проверь: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D:\мама\Мои рисунки\анимации\f33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21411"/>
            <a:ext cx="2000264" cy="308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02708 -0.571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4" grpId="1"/>
      <p:bldP spid="1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857232"/>
            <a:ext cx="50369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МОЛОДЦЫ!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29642" cy="4680596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Решаем задачи.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В нашем классе 11 мальчиков и 14 девочек. </a:t>
            </a:r>
            <a:br>
              <a:rPr lang="ru-RU" sz="4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сколько больше девочек, чем мальчиков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074" name="Picture 2" descr="C:\Documents and Settings\Admin\Мои документы\Мои рисунки\прапт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86256"/>
            <a:ext cx="342616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7|3.4|1|0.7|0.7|0.7|0.8|0.8|0.9|0.8|1|1|0.6|0.3|0|0.2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468</TotalTime>
  <Words>349</Words>
  <Application>Microsoft Office PowerPoint</Application>
  <PresentationFormat>Экран (4:3)</PresentationFormat>
  <Paragraphs>86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Закрепление пройденного. Решение задач и примеров в пределах 100.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    Решаем задачи. 1. В нашем классе 11 мальчиков и 14 девочек.  На сколько больше девочек, чем мальчиков   </vt:lpstr>
      <vt:lpstr>2. На карусели  катались 28 детей. Когда несколько детей сошло, на карусели осталось 20 детей. Сколько детей сошло с карусели?</vt:lpstr>
      <vt:lpstr>Слайд 11</vt:lpstr>
      <vt:lpstr>Слайд 12</vt:lpstr>
      <vt:lpstr>Задача на смекалку</vt:lpstr>
      <vt:lpstr>I -60кг. II - ? На 40 КГ меньше</vt:lpstr>
      <vt:lpstr>  ФИЗМИНУТКА</vt:lpstr>
      <vt:lpstr>Слайд 16</vt:lpstr>
      <vt:lpstr>http://im6-tub-ru.yandex.net/i?id=173130864-67-72&amp;n=21 – пилим бревно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Закрепление пройденного. Решение задач и примеров в пределах 100.</dc:title>
  <dc:creator>Лариса</dc:creator>
  <cp:lastModifiedBy>Windows User</cp:lastModifiedBy>
  <cp:revision>65</cp:revision>
  <dcterms:created xsi:type="dcterms:W3CDTF">2013-10-06T15:10:24Z</dcterms:created>
  <dcterms:modified xsi:type="dcterms:W3CDTF">2015-02-26T15:22:09Z</dcterms:modified>
</cp:coreProperties>
</file>