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56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6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13FD4-E885-4E94-9F90-ED2712A6258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670B1-2FCD-4964-83C5-159958592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/>
          <a:lstStyle/>
          <a:p>
            <a:r>
              <a:rPr lang="en-US" b="1" dirty="0" smtClean="0"/>
              <a:t>Who’s the author?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12968" cy="4392488"/>
          </a:xfrm>
        </p:spPr>
        <p:txBody>
          <a:bodyPr/>
          <a:lstStyle/>
          <a:p>
            <a:r>
              <a:rPr lang="en-US" sz="3600" i="1" dirty="0" smtClean="0"/>
              <a:t>1</a:t>
            </a:r>
          </a:p>
          <a:p>
            <a:pPr algn="l"/>
            <a:r>
              <a:rPr lang="en-US" sz="3600" i="1" dirty="0" smtClean="0"/>
              <a:t>“To be, or not to be: that is the question:</a:t>
            </a:r>
            <a:br>
              <a:rPr lang="en-US" sz="3600" i="1" dirty="0" smtClean="0"/>
            </a:br>
            <a:r>
              <a:rPr lang="en-US" sz="3600" i="1" dirty="0" smtClean="0"/>
              <a:t>Whether ’tis nobler in the mind to suffer</a:t>
            </a:r>
            <a:br>
              <a:rPr lang="en-US" sz="3600" i="1" dirty="0" smtClean="0"/>
            </a:br>
            <a:r>
              <a:rPr lang="en-US" sz="3600" i="1" dirty="0" smtClean="0"/>
              <a:t>The slings and arrows of outrageous fortune,</a:t>
            </a:r>
            <a:br>
              <a:rPr lang="en-US" sz="3600" i="1" dirty="0" smtClean="0"/>
            </a:br>
            <a:r>
              <a:rPr lang="en-US" sz="3600" i="1" dirty="0" smtClean="0"/>
              <a:t>Or to take arms against a sea of troubles,</a:t>
            </a:r>
            <a:br>
              <a:rPr lang="en-US" sz="3600" i="1" dirty="0" smtClean="0"/>
            </a:br>
            <a:r>
              <a:rPr lang="en-US" sz="3600" i="1" dirty="0" smtClean="0"/>
              <a:t>And by opposing end them. To die: to sleep</a:t>
            </a:r>
          </a:p>
          <a:p>
            <a:pPr algn="l"/>
            <a:r>
              <a:rPr lang="en-US" sz="3600" i="1" dirty="0" smtClean="0"/>
              <a:t>No more;”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Where did Shakespeare grow up?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London</a:t>
            </a:r>
          </a:p>
          <a:p>
            <a:pPr marL="514350" indent="-514350">
              <a:buNone/>
            </a:pPr>
            <a:r>
              <a:rPr lang="en-US" dirty="0" smtClean="0"/>
              <a:t>B) Oxford</a:t>
            </a:r>
          </a:p>
          <a:p>
            <a:pPr marL="514350" indent="-514350">
              <a:buNone/>
            </a:pPr>
            <a:r>
              <a:rPr lang="en-US" dirty="0" smtClean="0"/>
              <a:t>C) Stratford-upon-Avon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Where did Shakespeare grow up?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Stratford-upon-Avon </a:t>
            </a:r>
          </a:p>
          <a:p>
            <a:pPr marL="514350" indent="-514350">
              <a:buAutoNum type="alphaUcParenR"/>
            </a:pPr>
            <a:r>
              <a:rPr lang="en-US" dirty="0" smtClean="0"/>
              <a:t>Oxford</a:t>
            </a:r>
          </a:p>
          <a:p>
            <a:pPr marL="514350" indent="-514350">
              <a:buNone/>
            </a:pPr>
            <a:r>
              <a:rPr lang="en-US" dirty="0" smtClean="0"/>
              <a:t>C)  London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6" name="Picture 2" descr="C:\Users\BRGI-21\Desktop\SHAKESPEARE\Pics\Str-up-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29000"/>
            <a:ext cx="4876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Which country did Shakespeare set </a:t>
            </a:r>
            <a:r>
              <a:rPr lang="en-US" i="1" dirty="0" smtClean="0"/>
              <a:t>Twelfth Night, The Merchant of Venice </a:t>
            </a:r>
            <a:r>
              <a:rPr lang="en-US" dirty="0" smtClean="0"/>
              <a:t>and </a:t>
            </a:r>
            <a:r>
              <a:rPr lang="en-US" i="1" dirty="0" smtClean="0"/>
              <a:t>Romeo and Juliet </a:t>
            </a:r>
            <a:r>
              <a:rPr lang="en-US" dirty="0" smtClean="0"/>
              <a:t>in?</a:t>
            </a:r>
            <a:r>
              <a:rPr lang="en-US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England</a:t>
            </a:r>
          </a:p>
          <a:p>
            <a:pPr marL="514350" indent="-514350">
              <a:buNone/>
            </a:pPr>
            <a:r>
              <a:rPr lang="en-US" dirty="0" smtClean="0"/>
              <a:t>B)  Italy</a:t>
            </a:r>
          </a:p>
          <a:p>
            <a:pPr marL="514350" indent="-514350">
              <a:buNone/>
            </a:pPr>
            <a:r>
              <a:rPr lang="en-US" dirty="0" smtClean="0"/>
              <a:t>C)  Spain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Which country did Shakespeare set </a:t>
            </a:r>
            <a:r>
              <a:rPr lang="en-US" i="1" dirty="0" smtClean="0"/>
              <a:t>Twelfth Night, The Merchant of Venice </a:t>
            </a:r>
            <a:r>
              <a:rPr lang="en-US" dirty="0" smtClean="0"/>
              <a:t>and </a:t>
            </a:r>
            <a:r>
              <a:rPr lang="en-US" i="1" dirty="0" smtClean="0"/>
              <a:t>Romeo and Juliet </a:t>
            </a:r>
            <a:r>
              <a:rPr lang="en-US" dirty="0" smtClean="0"/>
              <a:t>in?</a:t>
            </a:r>
            <a:r>
              <a:rPr lang="en-US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England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B)  Italy</a:t>
            </a:r>
          </a:p>
          <a:p>
            <a:pPr marL="514350" indent="-514350">
              <a:buNone/>
            </a:pPr>
            <a:r>
              <a:rPr lang="en-US" dirty="0" smtClean="0"/>
              <a:t>C)  Spain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What is Shakespeare's theatre's name?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The Rose</a:t>
            </a:r>
          </a:p>
          <a:p>
            <a:pPr marL="514350" indent="-514350">
              <a:buAutoNum type="alphaUcParenR"/>
            </a:pPr>
            <a:r>
              <a:rPr lang="en-US" dirty="0" smtClean="0"/>
              <a:t>The Globe </a:t>
            </a:r>
          </a:p>
          <a:p>
            <a:pPr marL="514350" indent="-514350">
              <a:buAutoNum type="alphaUcParenR"/>
            </a:pPr>
            <a:r>
              <a:rPr lang="en-US" dirty="0" smtClean="0"/>
              <a:t>The Swan</a:t>
            </a:r>
          </a:p>
          <a:p>
            <a:pPr marL="514350" indent="-514350">
              <a:buAutoNum type="alphaUcParenR"/>
            </a:pPr>
            <a:r>
              <a:rPr lang="en-US" dirty="0" smtClean="0"/>
              <a:t>The Theatre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What is Shakespeare's theatre's name?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The Rose</a:t>
            </a:r>
          </a:p>
          <a:p>
            <a:pPr marL="514350" indent="-51435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The Globe </a:t>
            </a:r>
          </a:p>
          <a:p>
            <a:pPr marL="514350" indent="-514350">
              <a:buAutoNum type="alphaUcParenR"/>
            </a:pPr>
            <a:r>
              <a:rPr lang="en-US" dirty="0" smtClean="0"/>
              <a:t>The Swan</a:t>
            </a:r>
          </a:p>
          <a:p>
            <a:pPr marL="514350" indent="-514350">
              <a:buAutoNum type="alphaUcParenR"/>
            </a:pPr>
            <a:r>
              <a:rPr lang="en-US" dirty="0" smtClean="0"/>
              <a:t>The Theatre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US" dirty="0" smtClean="0"/>
              <a:t>6. Where did Shakespeare get the story of </a:t>
            </a:r>
            <a:r>
              <a:rPr lang="en-US" i="1" dirty="0" smtClean="0"/>
              <a:t>Romeo and Juliet </a:t>
            </a:r>
            <a:r>
              <a:rPr lang="en-US" dirty="0" smtClean="0"/>
              <a:t>from?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A) He made it up</a:t>
            </a:r>
          </a:p>
          <a:p>
            <a:pPr>
              <a:buNone/>
            </a:pPr>
            <a:r>
              <a:rPr lang="en-US" dirty="0" smtClean="0"/>
              <a:t>B) It was a true story</a:t>
            </a:r>
          </a:p>
          <a:p>
            <a:pPr>
              <a:buNone/>
            </a:pPr>
            <a:r>
              <a:rPr lang="en-US" dirty="0" smtClean="0"/>
              <a:t>C) He borrowed it from an Italian writer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Where did Shakespeare get the story of </a:t>
            </a:r>
            <a:r>
              <a:rPr lang="en-US" i="1" dirty="0" smtClean="0"/>
              <a:t>Romeo and Juliet </a:t>
            </a:r>
            <a:r>
              <a:rPr lang="en-US" dirty="0" smtClean="0"/>
              <a:t>from?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A) He made it up</a:t>
            </a:r>
          </a:p>
          <a:p>
            <a:pPr>
              <a:buNone/>
            </a:pPr>
            <a:r>
              <a:rPr lang="en-US" dirty="0" smtClean="0"/>
              <a:t>B) It was a true story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C) He borrowed it from an Italian writer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4" descr="C:\Users\BRGI-21\Desktop\SHAKESPEARE\Pics\R+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12976"/>
            <a:ext cx="4104456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en-US" b="1" dirty="0" smtClean="0"/>
              <a:t>Inversion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1)The object is before the verb which is followed by the subject.         </a:t>
            </a:r>
            <a:r>
              <a:rPr lang="en-US" sz="5400" dirty="0" smtClean="0">
                <a:solidFill>
                  <a:srgbClr val="FF0000"/>
                </a:solidFill>
              </a:rPr>
              <a:t>O + V + S</a:t>
            </a:r>
          </a:p>
          <a:p>
            <a:pPr>
              <a:buNone/>
            </a:pPr>
            <a:r>
              <a:rPr lang="en-US" dirty="0" smtClean="0"/>
              <a:t> 2) The object is before the subject which is followed by the verb.   </a:t>
            </a:r>
            <a:r>
              <a:rPr lang="en-US" sz="5400" dirty="0" smtClean="0">
                <a:solidFill>
                  <a:srgbClr val="FF0000"/>
                </a:solidFill>
              </a:rPr>
              <a:t>O + S + V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Sometime too hot the eye of heaven shines,</a:t>
            </a:r>
            <a:br>
              <a:rPr lang="en-US" dirty="0" smtClean="0"/>
            </a:br>
            <a:r>
              <a:rPr lang="en-US" dirty="0" smtClean="0"/>
              <a:t> And often is his gold complexion dimmed,</a:t>
            </a:r>
            <a:br>
              <a:rPr lang="en-US" dirty="0" smtClean="0"/>
            </a:br>
            <a:r>
              <a:rPr lang="en-US" dirty="0" smtClean="0"/>
              <a:t> And every fair from fair sometime declines,</a:t>
            </a:r>
          </a:p>
          <a:p>
            <a:pPr>
              <a:buNone/>
            </a:pPr>
            <a:r>
              <a:rPr lang="en-US" dirty="0" smtClean="0"/>
              <a:t>By chance, or nature’s changing course untrimmed: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So long as men can breathe, or eyes can see,</a:t>
            </a:r>
            <a:br>
              <a:rPr lang="en-US" dirty="0" smtClean="0"/>
            </a:br>
            <a:r>
              <a:rPr lang="en-US" dirty="0" smtClean="0"/>
              <a:t>So long lives this, and this gives life to thee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i="1" dirty="0" smtClean="0"/>
              <a:t> 2</a:t>
            </a:r>
          </a:p>
          <a:p>
            <a:pPr>
              <a:buNone/>
            </a:pPr>
            <a:r>
              <a:rPr lang="en-US" sz="3600" i="1" dirty="0" smtClean="0"/>
              <a:t>“All the world's a stage,</a:t>
            </a:r>
          </a:p>
          <a:p>
            <a:pPr>
              <a:buNone/>
            </a:pPr>
            <a:r>
              <a:rPr lang="en-US" sz="3600" i="1" dirty="0" smtClean="0"/>
              <a:t>And all the men and women merely players:</a:t>
            </a:r>
          </a:p>
          <a:p>
            <a:pPr>
              <a:buNone/>
            </a:pPr>
            <a:r>
              <a:rPr lang="en-US" sz="3600" i="1" dirty="0" smtClean="0"/>
              <a:t>They have their exits and their entrances;</a:t>
            </a:r>
          </a:p>
          <a:p>
            <a:pPr>
              <a:buNone/>
            </a:pPr>
            <a:r>
              <a:rPr lang="en-US" sz="3600" i="1" dirty="0" smtClean="0"/>
              <a:t>And one man in his time plays many parts.</a:t>
            </a:r>
            <a:endParaRPr lang="en-US" sz="3600" dirty="0" smtClean="0"/>
          </a:p>
          <a:p>
            <a:pPr>
              <a:buNone/>
            </a:pPr>
            <a:r>
              <a:rPr lang="en-US" sz="3600" i="1" dirty="0" smtClean="0"/>
              <a:t> His acts being seven ages.</a:t>
            </a:r>
            <a:r>
              <a:rPr lang="ru-RU" sz="3600" i="1" dirty="0" smtClean="0"/>
              <a:t>”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54461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GLOUCESTER: </a:t>
            </a:r>
          </a:p>
          <a:p>
            <a:pPr>
              <a:buNone/>
            </a:pPr>
            <a:r>
              <a:rPr lang="en-US" dirty="0" smtClean="0"/>
              <a:t>        Now is the winter of our discontent</a:t>
            </a:r>
            <a:br>
              <a:rPr lang="en-US" dirty="0" smtClean="0"/>
            </a:br>
            <a:r>
              <a:rPr lang="en-US" dirty="0" smtClean="0"/>
              <a:t>    Made glorious summer by this sun of York;</a:t>
            </a:r>
            <a:br>
              <a:rPr lang="en-US" dirty="0" smtClean="0"/>
            </a:br>
            <a:r>
              <a:rPr lang="en-US" dirty="0" smtClean="0"/>
              <a:t>    And all the clouds that </a:t>
            </a:r>
            <a:r>
              <a:rPr lang="en-US" dirty="0" err="1" smtClean="0"/>
              <a:t>lour’d</a:t>
            </a:r>
            <a:r>
              <a:rPr lang="en-US" dirty="0" smtClean="0"/>
              <a:t> upon our house</a:t>
            </a:r>
            <a:br>
              <a:rPr lang="en-US" dirty="0" smtClean="0"/>
            </a:br>
            <a:r>
              <a:rPr lang="en-US" dirty="0" smtClean="0"/>
              <a:t>    In the deep bosom of the ocean buried.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Of </a:t>
            </a:r>
            <a:r>
              <a:rPr lang="en-US" dirty="0" err="1" smtClean="0"/>
              <a:t>honourable</a:t>
            </a:r>
            <a:r>
              <a:rPr lang="en-US" dirty="0" smtClean="0"/>
              <a:t> reckoning are you both;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And pity ‘tis you lived at odds so long.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But now, my lord, what say you to my suit?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From fairest creatures we desire increase,</a:t>
            </a:r>
            <a:br>
              <a:rPr lang="en-US" dirty="0" smtClean="0"/>
            </a:br>
            <a:r>
              <a:rPr lang="en-US" dirty="0" smtClean="0"/>
              <a:t>  That thereby beauty's rose might never die,</a:t>
            </a:r>
            <a:br>
              <a:rPr lang="en-US" dirty="0" smtClean="0"/>
            </a:br>
            <a:r>
              <a:rPr lang="en-US" dirty="0" smtClean="0"/>
              <a:t>  But as the riper should by time decease,</a:t>
            </a:r>
            <a:br>
              <a:rPr lang="en-US" dirty="0" smtClean="0"/>
            </a:br>
            <a:r>
              <a:rPr lang="en-US" dirty="0" smtClean="0"/>
              <a:t>  His tender heir might bear his memory..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54461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MACBETH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If’t</a:t>
            </a:r>
            <a:r>
              <a:rPr lang="en-US" dirty="0" smtClean="0"/>
              <a:t> be so, For </a:t>
            </a:r>
            <a:r>
              <a:rPr lang="en-US" dirty="0" err="1" smtClean="0"/>
              <a:t>Banquo’s</a:t>
            </a:r>
            <a:r>
              <a:rPr lang="en-US" dirty="0" smtClean="0"/>
              <a:t> issue have I </a:t>
            </a:r>
            <a:r>
              <a:rPr lang="en-US" dirty="0" err="1" smtClean="0"/>
              <a:t>fil’d</a:t>
            </a:r>
            <a:r>
              <a:rPr lang="en-US" dirty="0" smtClean="0"/>
              <a:t> my mind,</a:t>
            </a:r>
          </a:p>
          <a:p>
            <a:pPr>
              <a:buNone/>
            </a:pPr>
            <a:r>
              <a:rPr lang="en-US" dirty="0" smtClean="0"/>
              <a:t>  For them the gracious Duncan have I </a:t>
            </a:r>
            <a:r>
              <a:rPr lang="en-US" dirty="0" err="1" smtClean="0"/>
              <a:t>murther’d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Put </a:t>
            </a:r>
            <a:r>
              <a:rPr lang="en-US" dirty="0" err="1" smtClean="0"/>
              <a:t>rancors</a:t>
            </a:r>
            <a:r>
              <a:rPr lang="en-US" dirty="0" smtClean="0"/>
              <a:t> in the vessel of my peace</a:t>
            </a:r>
            <a:br>
              <a:rPr lang="en-US" dirty="0" smtClean="0"/>
            </a:br>
            <a:r>
              <a:rPr lang="en-US" dirty="0" smtClean="0"/>
              <a:t>Only for them, and mine eternal jewel</a:t>
            </a:r>
            <a:br>
              <a:rPr lang="en-US" dirty="0" smtClean="0"/>
            </a:br>
            <a:r>
              <a:rPr lang="en-US" dirty="0" smtClean="0"/>
              <a:t>Given to the common enemy of man,</a:t>
            </a:r>
            <a:br>
              <a:rPr lang="en-US" dirty="0" smtClean="0"/>
            </a:br>
            <a:r>
              <a:rPr lang="en-US" dirty="0" smtClean="0"/>
              <a:t>To make them kings -the seed of </a:t>
            </a:r>
            <a:r>
              <a:rPr lang="en-US" dirty="0" err="1" smtClean="0"/>
              <a:t>Banquo</a:t>
            </a:r>
            <a:r>
              <a:rPr lang="en-US" dirty="0" smtClean="0"/>
              <a:t> kings!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Romeo and Juliet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 What's in a name? That which we call a rose</a:t>
            </a:r>
            <a:br>
              <a:rPr lang="en-US" dirty="0" smtClean="0"/>
            </a:br>
            <a:r>
              <a:rPr lang="en-US" dirty="0" smtClean="0"/>
              <a:t> By any other name would smell as sweet;</a:t>
            </a:r>
            <a:br>
              <a:rPr lang="en-US" dirty="0" smtClean="0"/>
            </a:br>
            <a:r>
              <a:rPr lang="en-US" dirty="0" smtClean="0"/>
              <a:t> So Romeo would, were he not Romeo </a:t>
            </a:r>
            <a:r>
              <a:rPr lang="en-US" dirty="0" err="1" smtClean="0"/>
              <a:t>call'd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Retain that dear perfection which he owes</a:t>
            </a:r>
            <a:br>
              <a:rPr lang="en-US" dirty="0" smtClean="0"/>
            </a:br>
            <a:r>
              <a:rPr lang="en-US" dirty="0" smtClean="0"/>
              <a:t> Without that title. Romeo, doff thy name,</a:t>
            </a:r>
            <a:br>
              <a:rPr lang="en-US" dirty="0" smtClean="0"/>
            </a:br>
            <a:r>
              <a:rPr lang="en-US" dirty="0" smtClean="0"/>
              <a:t> And for that name which is no part of thee</a:t>
            </a:r>
            <a:br>
              <a:rPr lang="en-US" dirty="0" smtClean="0"/>
            </a:br>
            <a:r>
              <a:rPr lang="en-US" dirty="0" smtClean="0"/>
              <a:t> Take all myself.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As you like it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i="1" dirty="0" smtClean="0"/>
              <a:t>All the world's a stage,</a:t>
            </a:r>
            <a:br>
              <a:rPr lang="en-US" i="1" dirty="0" smtClean="0"/>
            </a:br>
            <a:r>
              <a:rPr lang="en-US" i="1" dirty="0" smtClean="0"/>
              <a:t>    And all the men and women merely players:</a:t>
            </a:r>
            <a:br>
              <a:rPr lang="en-US" i="1" dirty="0" smtClean="0"/>
            </a:br>
            <a:r>
              <a:rPr lang="en-US" i="1" dirty="0" smtClean="0"/>
              <a:t>    They have their exits and their entrances;</a:t>
            </a:r>
            <a:br>
              <a:rPr lang="en-US" i="1" dirty="0" smtClean="0"/>
            </a:br>
            <a:r>
              <a:rPr lang="en-US" i="1" dirty="0" smtClean="0"/>
              <a:t>    And one man in his time plays many parts.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        His acts being seven ages.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Merchant of Venice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O hell! What have we here?</a:t>
            </a:r>
            <a:br>
              <a:rPr lang="en-US" dirty="0" smtClean="0"/>
            </a:br>
            <a:r>
              <a:rPr lang="en-US" dirty="0" smtClean="0"/>
              <a:t>   A carrion Death, within whose empty eye</a:t>
            </a:r>
            <a:br>
              <a:rPr lang="en-US" dirty="0" smtClean="0"/>
            </a:br>
            <a:r>
              <a:rPr lang="en-US" dirty="0" smtClean="0"/>
              <a:t>   There is a written scroll! I'll read the writing.</a:t>
            </a:r>
            <a:br>
              <a:rPr lang="en-US" dirty="0" smtClean="0"/>
            </a:br>
            <a:r>
              <a:rPr lang="en-US" dirty="0" smtClean="0"/>
              <a:t>   All that glitters is not gold;</a:t>
            </a:r>
            <a:br>
              <a:rPr lang="en-US" dirty="0" smtClean="0"/>
            </a:br>
            <a:r>
              <a:rPr lang="en-US" dirty="0" smtClean="0"/>
              <a:t>   Often have you heard that told:</a:t>
            </a:r>
            <a:br>
              <a:rPr lang="en-US" dirty="0" smtClean="0"/>
            </a:br>
            <a:r>
              <a:rPr lang="en-US" dirty="0" smtClean="0"/>
              <a:t>   Many a man his life hath sold</a:t>
            </a:r>
            <a:br>
              <a:rPr lang="en-US" dirty="0" smtClean="0"/>
            </a:br>
            <a:r>
              <a:rPr lang="en-US" dirty="0" smtClean="0"/>
              <a:t>   But my outside to behold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BRGI-21\Desktop\SHAKESPEARE\Pics\slide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280920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728191"/>
          </a:xfrm>
        </p:spPr>
        <p:txBody>
          <a:bodyPr/>
          <a:lstStyle/>
          <a:p>
            <a:r>
              <a:rPr lang="en-US" dirty="0" smtClean="0">
                <a:latin typeface="David" pitchFamily="34" charset="-79"/>
                <a:cs typeface="David" pitchFamily="34" charset="-79"/>
              </a:rPr>
              <a:t>William Shakespeare</a:t>
            </a:r>
            <a:br>
              <a:rPr lang="en-US" dirty="0" smtClean="0">
                <a:latin typeface="David" pitchFamily="34" charset="-79"/>
                <a:cs typeface="David" pitchFamily="34" charset="-79"/>
              </a:rPr>
            </a:br>
            <a:r>
              <a:rPr lang="en-US" dirty="0" smtClean="0">
                <a:latin typeface="David" pitchFamily="34" charset="-79"/>
                <a:cs typeface="David" pitchFamily="34" charset="-79"/>
              </a:rPr>
              <a:t>(1564 - 1616)</a:t>
            </a:r>
            <a:endParaRPr lang="ru-RU" dirty="0">
              <a:cs typeface="David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BRGI-21\Desktop\SHAKESPEARE\Pics\shakespe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0" y="2132856"/>
            <a:ext cx="6604000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aims of our lesson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out what Shakespeare used in his works (a </a:t>
            </a:r>
            <a:r>
              <a:rPr lang="en-US" dirty="0" smtClean="0"/>
              <a:t>grammar </a:t>
            </a:r>
            <a:r>
              <a:rPr lang="en-US" dirty="0" smtClean="0"/>
              <a:t>method)</a:t>
            </a:r>
          </a:p>
          <a:p>
            <a:r>
              <a:rPr lang="en-US" dirty="0" smtClean="0"/>
              <a:t>learn how to transform his lines into simpler sentences</a:t>
            </a:r>
          </a:p>
          <a:p>
            <a:r>
              <a:rPr lang="en-US" dirty="0" smtClean="0"/>
              <a:t>talk about the ideas in Shakespeare’s creation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pic>
        <p:nvPicPr>
          <p:cNvPr id="1026" name="Picture 2" descr="C:\Users\BRGI-21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7056784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1. In what century was William Shakespeare active as a playwright?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921299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A) 15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514350" indent="-514350">
              <a:buNone/>
            </a:pPr>
            <a:r>
              <a:rPr lang="en-US" dirty="0" smtClean="0"/>
              <a:t>B)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514350" indent="-514350">
              <a:buNone/>
            </a:pPr>
            <a:r>
              <a:rPr lang="en-US" dirty="0" smtClean="0"/>
              <a:t>C) 17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514350" indent="-514350">
              <a:buNone/>
            </a:pPr>
            <a:r>
              <a:rPr lang="en-US" dirty="0" smtClean="0"/>
              <a:t>D) B and C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In what century was William Shakespeare active as a playwright?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A) 15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514350" indent="-514350">
              <a:buNone/>
            </a:pPr>
            <a:r>
              <a:rPr lang="en-US" dirty="0" smtClean="0"/>
              <a:t>B)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514350" indent="-514350">
              <a:buNone/>
            </a:pPr>
            <a:r>
              <a:rPr lang="en-US" dirty="0" smtClean="0"/>
              <a:t>C) 17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D)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 and C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Shakespeare lived from </a:t>
            </a:r>
            <a:r>
              <a:rPr lang="en-US" dirty="0" smtClean="0">
                <a:solidFill>
                  <a:srgbClr val="FF0000"/>
                </a:solidFill>
              </a:rPr>
              <a:t>1564 to 1616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In addition to writing plays, William Shakespeare was also: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A poet who wrote over 150 sonnets</a:t>
            </a:r>
          </a:p>
          <a:p>
            <a:pPr marL="514350" indent="-514350">
              <a:buNone/>
            </a:pPr>
            <a:r>
              <a:rPr lang="en-US" dirty="0" smtClean="0"/>
              <a:t>B) An actor who performed for royalty</a:t>
            </a:r>
          </a:p>
          <a:p>
            <a:pPr marL="514350" indent="-514350">
              <a:buNone/>
            </a:pPr>
            <a:r>
              <a:rPr lang="en-US" dirty="0" smtClean="0"/>
              <a:t>C) A successful businessman</a:t>
            </a:r>
          </a:p>
          <a:p>
            <a:pPr marL="514350" indent="-514350">
              <a:buNone/>
            </a:pPr>
            <a:r>
              <a:rPr lang="en-US" dirty="0" smtClean="0"/>
              <a:t>D) A and B</a:t>
            </a:r>
          </a:p>
          <a:p>
            <a:pPr marL="514350" indent="-514350">
              <a:buNone/>
            </a:pPr>
            <a:r>
              <a:rPr lang="en-US" dirty="0" smtClean="0"/>
              <a:t>E) A, B and C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In addition to writing plays, William Shakespeare was also: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A poet who wrote over 150 sonnets</a:t>
            </a:r>
          </a:p>
          <a:p>
            <a:pPr marL="514350" indent="-514350">
              <a:buNone/>
            </a:pPr>
            <a:r>
              <a:rPr lang="en-US" dirty="0" smtClean="0"/>
              <a:t>B) An actor who performed for royalty</a:t>
            </a:r>
          </a:p>
          <a:p>
            <a:pPr marL="514350" indent="-514350">
              <a:buNone/>
            </a:pPr>
            <a:r>
              <a:rPr lang="en-US" dirty="0" smtClean="0"/>
              <a:t>C) A successful businessman</a:t>
            </a:r>
          </a:p>
          <a:p>
            <a:pPr marL="514350" indent="-514350">
              <a:buNone/>
            </a:pPr>
            <a:r>
              <a:rPr lang="en-US" dirty="0" smtClean="0"/>
              <a:t>D) A and B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E) A, B and C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619</Words>
  <Application>Microsoft Office PowerPoint</Application>
  <PresentationFormat>Экран (4:3)</PresentationFormat>
  <Paragraphs>106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Who’s the author?</vt:lpstr>
      <vt:lpstr>Слайд 2</vt:lpstr>
      <vt:lpstr>William Shakespeare (1564 - 1616)</vt:lpstr>
      <vt:lpstr>The aims of our lesson</vt:lpstr>
      <vt:lpstr>Слайд 5</vt:lpstr>
      <vt:lpstr>1. In what century was William Shakespeare active as a playwright? </vt:lpstr>
      <vt:lpstr>1. In what century was William Shakespeare active as a playwright? </vt:lpstr>
      <vt:lpstr>2. In addition to writing plays, William Shakespeare was also:</vt:lpstr>
      <vt:lpstr>2. In addition to writing plays, William Shakespeare was also:</vt:lpstr>
      <vt:lpstr>3. Where did Shakespeare grow up?</vt:lpstr>
      <vt:lpstr>3. Where did Shakespeare grow up?</vt:lpstr>
      <vt:lpstr>4. Which country did Shakespeare set Twelfth Night, The Merchant of Venice and Romeo and Juliet in? </vt:lpstr>
      <vt:lpstr>4. Which country did Shakespeare set Twelfth Night, The Merchant of Venice and Romeo and Juliet in? </vt:lpstr>
      <vt:lpstr>5. What is Shakespeare's theatre's name?</vt:lpstr>
      <vt:lpstr>5. What is Shakespeare's theatre's name?</vt:lpstr>
      <vt:lpstr>6. Where did Shakespeare get the story of Romeo and Juliet from?</vt:lpstr>
      <vt:lpstr>6. Where did Shakespeare get the story of Romeo and Juliet from?</vt:lpstr>
      <vt:lpstr>Inversion</vt:lpstr>
      <vt:lpstr>1</vt:lpstr>
      <vt:lpstr>2</vt:lpstr>
      <vt:lpstr>3</vt:lpstr>
      <vt:lpstr>4</vt:lpstr>
      <vt:lpstr>5</vt:lpstr>
      <vt:lpstr>Romeo and Juliet</vt:lpstr>
      <vt:lpstr>As you like it</vt:lpstr>
      <vt:lpstr>The Merchant of Venice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 (1564 - 1616)</dc:title>
  <dc:creator>BRGI-21</dc:creator>
  <cp:lastModifiedBy>BRGI-21</cp:lastModifiedBy>
  <cp:revision>34</cp:revision>
  <dcterms:created xsi:type="dcterms:W3CDTF">2022-04-20T15:28:58Z</dcterms:created>
  <dcterms:modified xsi:type="dcterms:W3CDTF">2023-08-16T14:14:49Z</dcterms:modified>
</cp:coreProperties>
</file>