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8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0" r:id="rId17"/>
    <p:sldId id="271" r:id="rId18"/>
    <p:sldId id="272" r:id="rId19"/>
    <p:sldId id="277" r:id="rId20"/>
    <p:sldId id="283" r:id="rId21"/>
    <p:sldId id="284" r:id="rId22"/>
    <p:sldId id="278" r:id="rId23"/>
    <p:sldId id="279" r:id="rId24"/>
    <p:sldId id="280" r:id="rId25"/>
    <p:sldId id="281" r:id="rId26"/>
    <p:sldId id="285" r:id="rId27"/>
    <p:sldId id="286" r:id="rId28"/>
    <p:sldId id="287" r:id="rId29"/>
    <p:sldId id="290" r:id="rId30"/>
    <p:sldId id="293" r:id="rId31"/>
    <p:sldId id="291" r:id="rId32"/>
    <p:sldId id="294" r:id="rId33"/>
    <p:sldId id="292" r:id="rId34"/>
    <p:sldId id="295" r:id="rId35"/>
    <p:sldId id="289" r:id="rId3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B5797B8-44EE-402B-86AB-DB08DB144BCE}">
          <p14:sldIdLst>
            <p14:sldId id="257"/>
            <p14:sldId id="258"/>
            <p14:sldId id="259"/>
            <p14:sldId id="260"/>
            <p14:sldId id="282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6"/>
            <p14:sldId id="270"/>
            <p14:sldId id="271"/>
            <p14:sldId id="272"/>
            <p14:sldId id="277"/>
            <p14:sldId id="283"/>
            <p14:sldId id="284"/>
            <p14:sldId id="278"/>
            <p14:sldId id="279"/>
            <p14:sldId id="280"/>
            <p14:sldId id="281"/>
            <p14:sldId id="285"/>
            <p14:sldId id="286"/>
            <p14:sldId id="287"/>
            <p14:sldId id="290"/>
            <p14:sldId id="293"/>
            <p14:sldId id="291"/>
            <p14:sldId id="294"/>
            <p14:sldId id="292"/>
            <p14:sldId id="295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4364" autoAdjust="0"/>
  </p:normalViewPr>
  <p:slideViewPr>
    <p:cSldViewPr snapToGrid="0">
      <p:cViewPr varScale="1">
        <p:scale>
          <a:sx n="64" d="100"/>
          <a:sy n="64" d="100"/>
        </p:scale>
        <p:origin x="202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B64A7-6FB2-4B45-9455-B3972160D18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7D4ED-F9F5-4740-B5B1-6BCB0A5BE3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2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t-RU" dirty="0" smtClean="0"/>
              <a:t>1 стр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7D4ED-F9F5-4740-B5B1-6BCB0A5BE3F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6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t-RU" dirty="0" smtClean="0"/>
              <a:t>2 стр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7D4ED-F9F5-4740-B5B1-6BCB0A5BE3F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01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t-RU" dirty="0" smtClean="0"/>
              <a:t>3 стр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7D4ED-F9F5-4740-B5B1-6BCB0A5BE3F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4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"/>
            <a:ext cx="6858000" cy="6096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3573" y="2"/>
            <a:ext cx="6854429" cy="6096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6" y="6613516"/>
            <a:ext cx="4371975" cy="1950720"/>
          </a:xfrm>
        </p:spPr>
        <p:txBody>
          <a:bodyPr anchor="ctr">
            <a:normAutofit/>
          </a:bodyPr>
          <a:lstStyle>
            <a:lvl1pPr algn="r">
              <a:defRPr sz="3300" spc="151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3463" y="6613516"/>
            <a:ext cx="1800225" cy="195072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891" indent="0" algn="ctr">
              <a:buNone/>
              <a:defRPr sz="1200"/>
            </a:lvl2pPr>
            <a:lvl3pPr marL="685783" indent="0" algn="ctr">
              <a:buNone/>
              <a:defRPr sz="1200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717599" y="7018808"/>
            <a:ext cx="0" cy="12192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46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4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"/>
            <a:ext cx="6858000" cy="6096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3573" y="2"/>
            <a:ext cx="6854429" cy="6096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6613516"/>
            <a:ext cx="4371975" cy="1950720"/>
          </a:xfrm>
        </p:spPr>
        <p:txBody>
          <a:bodyPr anchor="ctr">
            <a:normAutofit/>
          </a:bodyPr>
          <a:lstStyle>
            <a:lvl1pPr algn="r">
              <a:defRPr sz="3300" b="0" spc="151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463" y="6613516"/>
            <a:ext cx="1800225" cy="195072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717599" y="7018808"/>
            <a:ext cx="0" cy="12192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22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3" y="780288"/>
            <a:ext cx="5467541" cy="19994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3048000"/>
            <a:ext cx="2674620" cy="5364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993" y="3048000"/>
            <a:ext cx="2674620" cy="5364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131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76073" y="780288"/>
            <a:ext cx="5467541" cy="19994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2906181"/>
            <a:ext cx="2674620" cy="109728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51" b="0" cap="none" baseline="0">
                <a:solidFill>
                  <a:schemeClr val="accent1"/>
                </a:solidFill>
                <a:latin typeface="+mn-lt"/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" y="3957052"/>
            <a:ext cx="2674620" cy="44554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8993" y="2906181"/>
            <a:ext cx="2674620" cy="109728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651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marL="0" lvl="0" indent="0" algn="l" defTabSz="685783" rtl="0" eaLnBrk="1" latinLnBrk="0" hangingPunct="1">
              <a:lnSpc>
                <a:spcPct val="90000"/>
              </a:lnSpc>
              <a:spcBef>
                <a:spcPts val="1351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68993" y="3957052"/>
            <a:ext cx="2674620" cy="44554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6468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9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99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76072" y="628679"/>
            <a:ext cx="2468880" cy="231648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687" y="1097280"/>
            <a:ext cx="3194114" cy="691286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072" y="3010008"/>
            <a:ext cx="2468880" cy="5016392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1"/>
              </a:spcBef>
              <a:buNone/>
              <a:defRPr sz="1200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13879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6613517"/>
            <a:ext cx="4371975" cy="1950720"/>
          </a:xfrm>
        </p:spPr>
        <p:txBody>
          <a:bodyPr anchor="ctr">
            <a:normAutofit/>
          </a:bodyPr>
          <a:lstStyle>
            <a:lvl1pPr algn="r">
              <a:defRPr sz="3300" spc="151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-1"/>
            <a:ext cx="6856286" cy="6096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1800"/>
            </a:lvl1pPr>
            <a:lvl2pPr marL="257168" indent="0">
              <a:buNone/>
              <a:defRPr sz="1575"/>
            </a:lvl2pPr>
            <a:lvl3pPr marL="514338" indent="0">
              <a:buNone/>
              <a:defRPr sz="1351"/>
            </a:lvl3pPr>
            <a:lvl4pPr marL="771506" indent="0">
              <a:buNone/>
              <a:defRPr sz="1125"/>
            </a:lvl4pPr>
            <a:lvl5pPr marL="1028674" indent="0">
              <a:buNone/>
              <a:defRPr sz="1125"/>
            </a:lvl5pPr>
            <a:lvl6pPr marL="1285843" indent="0">
              <a:buNone/>
              <a:defRPr sz="1125"/>
            </a:lvl6pPr>
            <a:lvl7pPr marL="1543012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43463" y="6613517"/>
            <a:ext cx="1800225" cy="195072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57168" indent="0">
              <a:buNone/>
              <a:defRPr sz="788"/>
            </a:lvl2pPr>
            <a:lvl3pPr marL="514338" indent="0">
              <a:buNone/>
              <a:defRPr sz="675"/>
            </a:lvl3pPr>
            <a:lvl4pPr marL="771506" indent="0">
              <a:buNone/>
              <a:defRPr sz="563"/>
            </a:lvl4pPr>
            <a:lvl5pPr marL="1028674" indent="0">
              <a:buNone/>
              <a:defRPr sz="563"/>
            </a:lvl5pPr>
            <a:lvl6pPr marL="1285843" indent="0">
              <a:buNone/>
              <a:defRPr sz="563"/>
            </a:lvl6pPr>
            <a:lvl7pPr marL="1543012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717599" y="7018808"/>
            <a:ext cx="0" cy="1219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84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73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1016000"/>
            <a:ext cx="1478756" cy="72136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7215" y="1016000"/>
            <a:ext cx="4264819" cy="7213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5657850" y="431442"/>
            <a:ext cx="0" cy="51435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33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73" y="780288"/>
            <a:ext cx="5467541" cy="1999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4" y="3048000"/>
            <a:ext cx="5467541" cy="5364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6074" y="8627605"/>
            <a:ext cx="121170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D6ED751-3BE8-4C5A-9062-515B77902074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4151" y="8627605"/>
            <a:ext cx="331957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1" y="8627605"/>
            <a:ext cx="5476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C5E6AD9-191A-441E-95BE-6506A9F94E6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28625" y="1101765"/>
            <a:ext cx="0" cy="1219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31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l" defTabSz="685783" rtl="0" eaLnBrk="1" latinLnBrk="0" hangingPunct="1">
        <a:lnSpc>
          <a:spcPct val="80000"/>
        </a:lnSpc>
        <a:spcBef>
          <a:spcPct val="0"/>
        </a:spcBef>
        <a:buNone/>
        <a:defRPr sz="330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78" indent="-68578" algn="l" defTabSz="685783" rtl="0" eaLnBrk="1" latinLnBrk="0" hangingPunct="1">
        <a:lnSpc>
          <a:spcPct val="90000"/>
        </a:lnSpc>
        <a:spcBef>
          <a:spcPts val="900"/>
        </a:spcBef>
        <a:spcAft>
          <a:spcPts val="151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878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336034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445760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582916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685783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795508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912092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17" indent="-102868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jpeg"/><Relationship Id="rId7" Type="http://schemas.openxmlformats.org/officeDocument/2006/relationships/image" Target="../media/image42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7.jpeg"/><Relationship Id="rId10" Type="http://schemas.openxmlformats.org/officeDocument/2006/relationships/image" Target="../media/image40.jpeg"/><Relationship Id="rId4" Type="http://schemas.openxmlformats.org/officeDocument/2006/relationships/image" Target="../media/image46.jpeg"/><Relationship Id="rId9" Type="http://schemas.openxmlformats.org/officeDocument/2006/relationships/image" Target="../media/image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5" Type="http://schemas.openxmlformats.org/officeDocument/2006/relationships/image" Target="../media/image7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Relationship Id="rId1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gula2906.livejournal.com/90871.html" TargetMode="External"/><Relationship Id="rId3" Type="http://schemas.openxmlformats.org/officeDocument/2006/relationships/hyperlink" Target="https://ru.depositphotos.com/vector-images/&#1090;&#1072;&#1090;&#1072;&#1088;&#1089;&#1082;&#1072;&#1103;-&#1082;&#1091;&#1093;&#1085;&#1103;.html" TargetMode="External"/><Relationship Id="rId7" Type="http://schemas.openxmlformats.org/officeDocument/2006/relationships/hyperlink" Target="https://illustrators.ru/illustrations/574126?slider_order=position" TargetMode="External"/><Relationship Id="rId2" Type="http://schemas.openxmlformats.org/officeDocument/2006/relationships/hyperlink" Target="https://ru.dreamstime.com/search.ph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ld.mardesign.ru/blog/98" TargetMode="External"/><Relationship Id="rId5" Type="http://schemas.openxmlformats.org/officeDocument/2006/relationships/hyperlink" Target="https://www.pinterest.ru/pin/617345061405455699/" TargetMode="External"/><Relationship Id="rId4" Type="http://schemas.openxmlformats.org/officeDocument/2006/relationships/hyperlink" Target="https://yandex.kz/collections/user/olesyakovaliova/tatarskie-ornamen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31"/>
          <a:stretch/>
        </p:blipFill>
        <p:spPr>
          <a:xfrm>
            <a:off x="1598543" y="2216551"/>
            <a:ext cx="3654879" cy="4350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49361" y="824078"/>
            <a:ext cx="541175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Print" panose="02000600000000000000" pitchFamily="2" charset="0"/>
              </a:rPr>
              <a:t>Тематический </a:t>
            </a:r>
            <a:r>
              <a:rPr lang="ru-RU" dirty="0" smtClean="0">
                <a:latin typeface="Segoe Print" panose="02000600000000000000" pitchFamily="2" charset="0"/>
              </a:rPr>
              <a:t>комплект</a:t>
            </a:r>
          </a:p>
          <a:p>
            <a:pPr algn="ctr"/>
            <a:endParaRPr lang="ru-RU" dirty="0">
              <a:latin typeface="Segoe Print" panose="02000600000000000000" pitchFamily="2" charset="0"/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«Татарская </a:t>
            </a:r>
            <a:r>
              <a:rPr lang="ru-RU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egoe Print" panose="02000600000000000000" pitchFamily="2" charset="0"/>
              </a:rPr>
              <a:t>культура»</a:t>
            </a:r>
          </a:p>
          <a:p>
            <a:pPr algn="ctr"/>
            <a:r>
              <a:rPr lang="ru-RU" dirty="0" smtClean="0">
                <a:latin typeface="Segoe Print" panose="02000600000000000000" pitchFamily="2" charset="0"/>
              </a:rPr>
              <a:t> 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2481" y="6904374"/>
            <a:ext cx="4709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Print" panose="02000600000000000000" pitchFamily="2" charset="0"/>
              </a:rPr>
              <a:t>Развивающие материалы для занятий с детьми 3-7 лет</a:t>
            </a:r>
          </a:p>
          <a:p>
            <a:pPr algn="ctr"/>
            <a:endParaRPr lang="ru-RU" dirty="0">
              <a:latin typeface="Segoe Print" panose="02000600000000000000" pitchFamily="2" charset="0"/>
            </a:endParaRPr>
          </a:p>
          <a:p>
            <a:pPr algn="ctr"/>
            <a:endParaRPr lang="ru-RU" dirty="0">
              <a:latin typeface="Segoe Print" panose="02000600000000000000" pitchFamily="2" charset="0"/>
            </a:endParaRPr>
          </a:p>
          <a:p>
            <a:pPr algn="r"/>
            <a:r>
              <a:rPr lang="ru-RU" dirty="0">
                <a:latin typeface="Segoe Print" panose="02000600000000000000" pitchFamily="2" charset="0"/>
              </a:rPr>
              <a:t>Автор: </a:t>
            </a:r>
            <a:r>
              <a:rPr lang="ru-RU" dirty="0" err="1">
                <a:latin typeface="Segoe Print" panose="02000600000000000000" pitchFamily="2" charset="0"/>
              </a:rPr>
              <a:t>Гузалия</a:t>
            </a:r>
            <a:r>
              <a:rPr lang="ru-RU" dirty="0">
                <a:latin typeface="Segoe Print" panose="02000600000000000000" pitchFamily="2" charset="0"/>
              </a:rPr>
              <a:t> </a:t>
            </a:r>
            <a:r>
              <a:rPr lang="ru-RU" dirty="0" err="1">
                <a:latin typeface="Segoe Print" panose="02000600000000000000" pitchFamily="2" charset="0"/>
              </a:rPr>
              <a:t>Речапова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254833" y="224852"/>
            <a:ext cx="6385810" cy="8679305"/>
          </a:xfrm>
          <a:prstGeom prst="frame">
            <a:avLst>
              <a:gd name="adj1" fmla="val 3110"/>
            </a:avLst>
          </a:prstGeom>
          <a:blipFill>
            <a:blip r:embed="rId4"/>
            <a:tile tx="0" ty="0" sx="100000" sy="100000" flip="none" algn="tl"/>
          </a:blipFill>
          <a:ln cap="rnd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6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4" b="16737"/>
          <a:stretch/>
        </p:blipFill>
        <p:spPr>
          <a:xfrm>
            <a:off x="1420177" y="2264118"/>
            <a:ext cx="3932659" cy="4655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52364" y="269037"/>
            <a:ext cx="56563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</a:t>
            </a:r>
            <a:r>
              <a:rPr lang="tt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атарская </a:t>
            </a:r>
            <a:r>
              <a:rPr lang="tt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национальная одежда</a:t>
            </a:r>
            <a:endParaRPr lang="ru-RU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6767" y="7346173"/>
            <a:ext cx="5062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tt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1022" y="1877762"/>
            <a:ext cx="15120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600" dirty="0"/>
              <a:t>Яулык - платок 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40864" y="5877088"/>
            <a:ext cx="15392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600" dirty="0"/>
              <a:t>Чалбар - брюки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29934" y="7196627"/>
            <a:ext cx="1606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600" dirty="0"/>
              <a:t>Читекләр- ичиги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16940" y="1877762"/>
            <a:ext cx="19567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600" dirty="0"/>
              <a:t>Түбәтәй - тюбетейка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140863" y="3177777"/>
            <a:ext cx="1578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600" dirty="0"/>
              <a:t>Күлмәк- платье,</a:t>
            </a:r>
          </a:p>
          <a:p>
            <a:r>
              <a:rPr lang="tt-RU" sz="1600" dirty="0"/>
              <a:t>рубашка       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6044" y="3277075"/>
            <a:ext cx="18906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Алкалар – сережки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85454" y="7214300"/>
            <a:ext cx="16832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Итекләр – сапоги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557" y="5507756"/>
            <a:ext cx="18069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Алъяпкыч- фартук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84028" y="4422656"/>
            <a:ext cx="1589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Камзул - камзол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6145" y="4932840"/>
            <a:ext cx="12410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Биз</a:t>
            </a:r>
            <a:r>
              <a:rPr lang="tt-RU" sz="1600" dirty="0"/>
              <a:t>әк-  узор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78179" y="2274167"/>
            <a:ext cx="1397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86143" y="3615628"/>
            <a:ext cx="15823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6376" y="5271393"/>
            <a:ext cx="11638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5556" y="5877087"/>
            <a:ext cx="17529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184028" y="3762551"/>
            <a:ext cx="13768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352837" y="4761209"/>
            <a:ext cx="1366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911047" y="2216315"/>
            <a:ext cx="1769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352836" y="6215641"/>
            <a:ext cx="1208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177061" y="7552853"/>
            <a:ext cx="14633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582275" y="7552853"/>
            <a:ext cx="1576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875942" y="2274167"/>
            <a:ext cx="302180" cy="787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1768458" y="3470163"/>
            <a:ext cx="666823" cy="163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4582275" y="2242433"/>
            <a:ext cx="340357" cy="163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5034337" y="3762553"/>
            <a:ext cx="149691" cy="306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5013790" y="4755479"/>
            <a:ext cx="356793" cy="53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1427189" y="4967889"/>
            <a:ext cx="1008091" cy="303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1768457" y="5640971"/>
            <a:ext cx="218232" cy="266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 flipV="1">
            <a:off x="4911047" y="5962169"/>
            <a:ext cx="416047" cy="287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V="1">
            <a:off x="2640459" y="6967230"/>
            <a:ext cx="95812" cy="567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 flipV="1">
            <a:off x="4475609" y="6967547"/>
            <a:ext cx="105656" cy="592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20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080" y="230929"/>
            <a:ext cx="5959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татарский</a:t>
            </a:r>
            <a:r>
              <a:rPr lang="tt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tt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орнамент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38" b="608"/>
          <a:stretch/>
        </p:blipFill>
        <p:spPr>
          <a:xfrm>
            <a:off x="1633927" y="1562259"/>
            <a:ext cx="3912434" cy="3627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05" y="5481207"/>
            <a:ext cx="4583398" cy="3662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62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7" y="4860084"/>
            <a:ext cx="3500203" cy="3613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512"/>
            <a:ext cx="3383573" cy="33830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80" y="299802"/>
            <a:ext cx="4440060" cy="3330045"/>
          </a:xfrm>
          <a:prstGeom prst="rect">
            <a:avLst/>
          </a:prstGeom>
          <a:effectLst>
            <a:glow rad="127000">
              <a:schemeClr val="accent5"/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t="1664" r="9071" b="1955"/>
          <a:stretch/>
        </p:blipFill>
        <p:spPr>
          <a:xfrm>
            <a:off x="134912" y="5066676"/>
            <a:ext cx="3776706" cy="3387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63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2203" r="6666" b="9782"/>
          <a:stretch/>
        </p:blipFill>
        <p:spPr>
          <a:xfrm>
            <a:off x="614596" y="4859760"/>
            <a:ext cx="5531372" cy="41043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6"/>
          <a:stretch/>
        </p:blipFill>
        <p:spPr>
          <a:xfrm>
            <a:off x="809469" y="262427"/>
            <a:ext cx="5021705" cy="50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0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8121" y="220794"/>
            <a:ext cx="4429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Национальный орнамент на одежде и предметах быта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17" y="1687642"/>
            <a:ext cx="6545736" cy="3669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30" y="5551047"/>
            <a:ext cx="6346457" cy="3173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87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0" r="-666"/>
          <a:stretch/>
        </p:blipFill>
        <p:spPr>
          <a:xfrm>
            <a:off x="298994" y="238125"/>
            <a:ext cx="6288320" cy="3959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0" y="4586991"/>
            <a:ext cx="6226464" cy="4210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78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71439"/>
            <a:ext cx="6162675" cy="4082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4464857"/>
            <a:ext cx="6153149" cy="451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09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154" y="4791077"/>
            <a:ext cx="2965829" cy="3886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6" y="331910"/>
            <a:ext cx="3105149" cy="386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4797426"/>
            <a:ext cx="3031685" cy="382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23" y="461963"/>
            <a:ext cx="3025840" cy="375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504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6" y="2819401"/>
            <a:ext cx="6610351" cy="5246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61" y="242888"/>
            <a:ext cx="2388391" cy="2265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724150" y="209551"/>
            <a:ext cx="379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</a:t>
            </a:r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люда 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татарской национальной кухни</a:t>
            </a:r>
          </a:p>
        </p:txBody>
      </p:sp>
    </p:spTree>
    <p:extLst>
      <p:ext uri="{BB962C8B-B14F-4D97-AF65-F5344CB8AC3E}">
        <p14:creationId xmlns:p14="http://schemas.microsoft.com/office/powerpoint/2010/main" val="35530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7" r="7084"/>
          <a:stretch/>
        </p:blipFill>
        <p:spPr>
          <a:xfrm>
            <a:off x="1290884" y="119922"/>
            <a:ext cx="4135496" cy="2854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34715" y="2993997"/>
            <a:ext cx="6115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err="1">
                <a:latin typeface="Comic Sans MS" panose="030F0702030302020204" pitchFamily="66" charset="0"/>
              </a:rPr>
              <a:t>Эчпочмак</a:t>
            </a:r>
            <a:r>
              <a:rPr lang="ru-RU" dirty="0">
                <a:latin typeface="Comic Sans MS" panose="030F0702030302020204" pitchFamily="66" charset="0"/>
              </a:rPr>
              <a:t> — (</a:t>
            </a:r>
            <a:r>
              <a:rPr lang="ru-RU" u="sng" dirty="0">
                <a:latin typeface="Comic Sans MS" panose="030F0702030302020204" pitchFamily="66" charset="0"/>
              </a:rPr>
              <a:t>тат.</a:t>
            </a:r>
            <a:r>
              <a:rPr lang="ru-RU" dirty="0">
                <a:latin typeface="Comic Sans MS" panose="030F0702030302020204" pitchFamily="66" charset="0"/>
              </a:rPr>
              <a:t> </a:t>
            </a:r>
            <a:r>
              <a:rPr lang="ru-RU" i="1" dirty="0" err="1">
                <a:latin typeface="Comic Sans MS" panose="030F0702030302020204" pitchFamily="66" charset="0"/>
              </a:rPr>
              <a:t>Өчпочмак</a:t>
            </a:r>
            <a:r>
              <a:rPr lang="ru-RU" dirty="0">
                <a:latin typeface="Comic Sans MS" panose="030F0702030302020204" pitchFamily="66" charset="0"/>
              </a:rPr>
              <a:t>), буквально треугольник, татарское национальное блюдо, печёное изделие из дрожжевого, пресного теста, с начинкой из картофеля, мяса, как правило баранины, и </a:t>
            </a:r>
            <a:r>
              <a:rPr lang="ru-RU" dirty="0" smtClean="0">
                <a:latin typeface="Comic Sans MS" panose="030F0702030302020204" pitchFamily="66" charset="0"/>
              </a:rPr>
              <a:t>лука.</a:t>
            </a:r>
            <a:endParaRPr lang="ru-RU" dirty="0">
              <a:latin typeface="Comic Sans MS" panose="030F0702030302020204" pitchFamily="66" charset="0"/>
            </a:endParaRPr>
          </a:p>
          <a:p>
            <a:pPr fontAlgn="base"/>
            <a:r>
              <a:rPr lang="ru-RU" dirty="0"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724" y="7086599"/>
            <a:ext cx="59986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«</a:t>
            </a:r>
            <a:r>
              <a:rPr lang="ru-RU" dirty="0" err="1">
                <a:latin typeface="Comic Sans MS" panose="030F0702030302020204" pitchFamily="66" charset="0"/>
              </a:rPr>
              <a:t>Перемяч</a:t>
            </a:r>
            <a:r>
              <a:rPr lang="ru-RU" dirty="0">
                <a:latin typeface="Comic Sans MS" panose="030F0702030302020204" pitchFamily="66" charset="0"/>
              </a:rPr>
              <a:t>» (от тат. </a:t>
            </a:r>
            <a:r>
              <a:rPr lang="ru-RU" dirty="0" err="1" smtClean="0">
                <a:latin typeface="Comic Sans MS" panose="030F0702030302020204" pitchFamily="66" charset="0"/>
              </a:rPr>
              <a:t>пәрәмәч</a:t>
            </a:r>
            <a:r>
              <a:rPr lang="ru-RU" dirty="0" smtClean="0">
                <a:latin typeface="Comic Sans MS" panose="030F0702030302020204" pitchFamily="66" charset="0"/>
              </a:rPr>
              <a:t>) </a:t>
            </a:r>
            <a:r>
              <a:rPr lang="ru-RU" dirty="0">
                <a:latin typeface="Comic Sans MS" panose="030F0702030302020204" pitchFamily="66" charset="0"/>
              </a:rPr>
              <a:t>— в башкирской и татарской кухне жареный в масле пирожок из пресного или дрожжевого теста с начинкой, круглой формы, с отверстием с одной стороны. Наряду со словом </a:t>
            </a:r>
            <a:r>
              <a:rPr lang="ru-RU" dirty="0" err="1">
                <a:latin typeface="Comic Sans MS" panose="030F0702030302020204" pitchFamily="66" charset="0"/>
              </a:rPr>
              <a:t>перемяч</a:t>
            </a:r>
            <a:r>
              <a:rPr lang="ru-RU" dirty="0">
                <a:latin typeface="Comic Sans MS" panose="030F0702030302020204" pitchFamily="66" charset="0"/>
              </a:rPr>
              <a:t> также используется слово беляш.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82" y="4272196"/>
            <a:ext cx="4497049" cy="2713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582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37" y="281354"/>
            <a:ext cx="4389047" cy="2901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425489"/>
            <a:ext cx="4695091" cy="2999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94675" y="3235568"/>
            <a:ext cx="6011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Comic Sans MS" panose="030F0702030302020204" pitchFamily="66" charset="0"/>
              </a:rPr>
              <a:t>Чак-чак</a:t>
            </a:r>
            <a:r>
              <a:rPr lang="ru-RU" dirty="0">
                <a:latin typeface="Comic Sans MS" panose="030F0702030302020204" pitchFamily="66" charset="0"/>
              </a:rPr>
              <a:t>  — восточная сладость, представляющая собой изделия из теста с мёдом. </a:t>
            </a:r>
            <a:r>
              <a:rPr lang="ru-RU" dirty="0" err="1">
                <a:latin typeface="Comic Sans MS" panose="030F0702030302020204" pitchFamily="66" charset="0"/>
              </a:rPr>
              <a:t>Чак-чак</a:t>
            </a:r>
            <a:r>
              <a:rPr lang="ru-RU" dirty="0">
                <a:latin typeface="Comic Sans MS" panose="030F0702030302020204" pitchFamily="66" charset="0"/>
              </a:rPr>
              <a:t> является обязательным особо почётным свадебным угощением</a:t>
            </a:r>
            <a:r>
              <a:rPr lang="ru-RU" dirty="0" smtClean="0">
                <a:latin typeface="Comic Sans MS" panose="030F0702030302020204" pitchFamily="66" charset="0"/>
              </a:rPr>
              <a:t>.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4617" y="7684477"/>
            <a:ext cx="5868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Кош-теле. Ещё одно оригинальное татарское блюдо кош-теле -воздушное мелкое </a:t>
            </a:r>
            <a:r>
              <a:rPr lang="ru-RU" dirty="0" err="1">
                <a:latin typeface="Comic Sans MS" panose="030F0702030302020204" pitchFamily="66" charset="0"/>
              </a:rPr>
              <a:t>полупеченье</a:t>
            </a:r>
            <a:r>
              <a:rPr lang="ru-RU" dirty="0">
                <a:latin typeface="Comic Sans MS" panose="030F0702030302020204" pitchFamily="66" charset="0"/>
              </a:rPr>
              <a:t> - </a:t>
            </a:r>
            <a:r>
              <a:rPr lang="ru-RU" dirty="0" err="1">
                <a:latin typeface="Comic Sans MS" panose="030F0702030302020204" pitchFamily="66" charset="0"/>
              </a:rPr>
              <a:t>полупончики</a:t>
            </a:r>
            <a:r>
              <a:rPr lang="ru-RU" dirty="0">
                <a:latin typeface="Comic Sans MS" panose="030F0702030302020204" pitchFamily="66" charset="0"/>
              </a:rPr>
              <a:t>, обсыпанные сахарной пудрой.</a:t>
            </a:r>
          </a:p>
        </p:txBody>
      </p:sp>
    </p:spTree>
    <p:extLst>
      <p:ext uri="{BB962C8B-B14F-4D97-AF65-F5344CB8AC3E}">
        <p14:creationId xmlns:p14="http://schemas.microsoft.com/office/powerpoint/2010/main" val="157869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7878" y="0"/>
            <a:ext cx="5222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Мифические существа и герои сказок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7" y="5240215"/>
            <a:ext cx="5541639" cy="3456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708033" y="8546123"/>
            <a:ext cx="414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«</a:t>
            </a:r>
            <a:r>
              <a:rPr lang="ru-RU" b="1" dirty="0" err="1">
                <a:latin typeface="Comic Sans MS" panose="030F0702030302020204" pitchFamily="66" charset="0"/>
              </a:rPr>
              <a:t>Шурале</a:t>
            </a:r>
            <a:r>
              <a:rPr lang="ru-RU" b="1" dirty="0">
                <a:latin typeface="Comic Sans MS" panose="030F0702030302020204" pitchFamily="66" charset="0"/>
              </a:rPr>
              <a:t>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9478" y="4818185"/>
            <a:ext cx="2883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52"/>
          <a:stretch/>
        </p:blipFill>
        <p:spPr>
          <a:xfrm>
            <a:off x="633047" y="1002324"/>
            <a:ext cx="5345723" cy="3571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154243" y="4592180"/>
            <a:ext cx="446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«</a:t>
            </a:r>
            <a:r>
              <a:rPr lang="ru-RU" b="1" dirty="0" err="1">
                <a:latin typeface="Comic Sans MS" panose="030F0702030302020204" pitchFamily="66" charset="0"/>
              </a:rPr>
              <a:t>Камыр</a:t>
            </a:r>
            <a:r>
              <a:rPr lang="ru-RU" b="1" dirty="0">
                <a:latin typeface="Comic Sans MS" panose="030F0702030302020204" pitchFamily="66" charset="0"/>
              </a:rPr>
              <a:t>-Батыр»</a:t>
            </a:r>
          </a:p>
        </p:txBody>
      </p:sp>
    </p:spTree>
    <p:extLst>
      <p:ext uri="{BB962C8B-B14F-4D97-AF65-F5344CB8AC3E}">
        <p14:creationId xmlns:p14="http://schemas.microsoft.com/office/powerpoint/2010/main" val="201943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" b="3109"/>
          <a:stretch/>
        </p:blipFill>
        <p:spPr>
          <a:xfrm>
            <a:off x="1631062" y="95251"/>
            <a:ext cx="3613965" cy="39667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27" y="4466493"/>
            <a:ext cx="3886200" cy="41485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9770" y="8633992"/>
            <a:ext cx="3165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«Гали и коза»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3575" y="4107016"/>
            <a:ext cx="388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</a:t>
            </a:r>
            <a:r>
              <a:rPr lang="ru-RU" dirty="0">
                <a:latin typeface="Comic Sans MS" panose="030F0702030302020204" pitchFamily="66" charset="0"/>
              </a:rPr>
              <a:t>Водяная» «Су </a:t>
            </a:r>
            <a:r>
              <a:rPr lang="ru-RU" dirty="0" err="1">
                <a:latin typeface="Comic Sans MS" panose="030F0702030302020204" pitchFamily="66" charset="0"/>
              </a:rPr>
              <a:t>анасы</a:t>
            </a:r>
            <a:r>
              <a:rPr lang="ru-RU" dirty="0">
                <a:latin typeface="Comic Sans MS" panose="030F0702030302020204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4932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1" y="123094"/>
            <a:ext cx="5363308" cy="4134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65" y="4444976"/>
            <a:ext cx="3468199" cy="4473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635369" y="8616461"/>
            <a:ext cx="3253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«Шах – петух»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3923" y="4132384"/>
            <a:ext cx="318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«Белый змей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63230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752477"/>
            <a:ext cx="6324600" cy="4143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1" y="304801"/>
            <a:ext cx="547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Иллюстрации к теме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емья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5153025"/>
            <a:ext cx="63912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250209"/>
            <a:ext cx="6315075" cy="4162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7" y="4867275"/>
            <a:ext cx="6324600" cy="39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5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70" y="282850"/>
            <a:ext cx="6318956" cy="41653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4817048"/>
            <a:ext cx="6305551" cy="41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9706" y="0"/>
            <a:ext cx="6271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Карточки с татарским орнаментом для настольной игры «Домино»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50898" y="168638"/>
            <a:ext cx="434715" cy="509666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439509"/>
              </p:ext>
            </p:extLst>
          </p:nvPr>
        </p:nvGraphicFramePr>
        <p:xfrm>
          <a:off x="568653" y="749507"/>
          <a:ext cx="5757195" cy="81996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63863">
                  <a:extLst>
                    <a:ext uri="{9D8B030D-6E8A-4147-A177-3AD203B41FA5}">
                      <a16:colId xmlns:a16="http://schemas.microsoft.com/office/drawing/2014/main" val="331757317"/>
                    </a:ext>
                  </a:extLst>
                </a:gridCol>
                <a:gridCol w="2893332">
                  <a:extLst>
                    <a:ext uri="{9D8B030D-6E8A-4147-A177-3AD203B41FA5}">
                      <a16:colId xmlns:a16="http://schemas.microsoft.com/office/drawing/2014/main" val="2429931477"/>
                    </a:ext>
                  </a:extLst>
                </a:gridCol>
              </a:tblGrid>
              <a:tr h="2108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685808132"/>
                  </a:ext>
                </a:extLst>
              </a:tr>
              <a:tr h="19914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1155906826"/>
                  </a:ext>
                </a:extLst>
              </a:tr>
              <a:tr h="2108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1530671430"/>
                  </a:ext>
                </a:extLst>
              </a:tr>
              <a:tr h="19914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3273834503"/>
                  </a:ext>
                </a:extLst>
              </a:tr>
            </a:tbl>
          </a:graphicData>
        </a:graphic>
      </p:graphicFrame>
      <p:pic>
        <p:nvPicPr>
          <p:cNvPr id="2052" name="Рисунок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" y="2973306"/>
            <a:ext cx="2413651" cy="173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98" y="995839"/>
            <a:ext cx="2368448" cy="174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213" y="5087354"/>
            <a:ext cx="2366946" cy="161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56" y="7085190"/>
            <a:ext cx="2353689" cy="174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2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5987" y="0"/>
            <a:ext cx="434715" cy="50966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980938"/>
              </p:ext>
            </p:extLst>
          </p:nvPr>
        </p:nvGraphicFramePr>
        <p:xfrm>
          <a:off x="524656" y="569626"/>
          <a:ext cx="5816183" cy="83195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21066">
                  <a:extLst>
                    <a:ext uri="{9D8B030D-6E8A-4147-A177-3AD203B41FA5}">
                      <a16:colId xmlns:a16="http://schemas.microsoft.com/office/drawing/2014/main" val="1140034219"/>
                    </a:ext>
                  </a:extLst>
                </a:gridCol>
                <a:gridCol w="2695117">
                  <a:extLst>
                    <a:ext uri="{9D8B030D-6E8A-4147-A177-3AD203B41FA5}">
                      <a16:colId xmlns:a16="http://schemas.microsoft.com/office/drawing/2014/main" val="4150565984"/>
                    </a:ext>
                  </a:extLst>
                </a:gridCol>
              </a:tblGrid>
              <a:tr h="21392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3743073000"/>
                  </a:ext>
                </a:extLst>
              </a:tr>
              <a:tr h="2020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2428585770"/>
                  </a:ext>
                </a:extLst>
              </a:tr>
              <a:tr h="21392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1532182699"/>
                  </a:ext>
                </a:extLst>
              </a:tr>
              <a:tr h="2020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2327160305"/>
                  </a:ext>
                </a:extLst>
              </a:tr>
            </a:tbl>
          </a:graphicData>
        </a:graphic>
      </p:graphicFrame>
      <p:pic>
        <p:nvPicPr>
          <p:cNvPr id="1028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3989" y="4337155"/>
            <a:ext cx="1781175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09038" y="2208551"/>
            <a:ext cx="187642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" r="3958"/>
          <a:stretch>
            <a:fillRect/>
          </a:stretch>
        </p:blipFill>
        <p:spPr bwMode="auto">
          <a:xfrm rot="5400000">
            <a:off x="1123951" y="199947"/>
            <a:ext cx="1953874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7944" y="6900927"/>
            <a:ext cx="1866564" cy="199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4363" y="30480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5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381914"/>
              </p:ext>
            </p:extLst>
          </p:nvPr>
        </p:nvGraphicFramePr>
        <p:xfrm>
          <a:off x="524656" y="569626"/>
          <a:ext cx="5951095" cy="83645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08092">
                  <a:extLst>
                    <a:ext uri="{9D8B030D-6E8A-4147-A177-3AD203B41FA5}">
                      <a16:colId xmlns:a16="http://schemas.microsoft.com/office/drawing/2014/main" val="1140034219"/>
                    </a:ext>
                  </a:extLst>
                </a:gridCol>
                <a:gridCol w="3043003">
                  <a:extLst>
                    <a:ext uri="{9D8B030D-6E8A-4147-A177-3AD203B41FA5}">
                      <a16:colId xmlns:a16="http://schemas.microsoft.com/office/drawing/2014/main" val="4150565984"/>
                    </a:ext>
                  </a:extLst>
                </a:gridCol>
              </a:tblGrid>
              <a:tr h="21507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3743073000"/>
                  </a:ext>
                </a:extLst>
              </a:tr>
              <a:tr h="20314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2428585770"/>
                  </a:ext>
                </a:extLst>
              </a:tr>
              <a:tr h="21507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1532182699"/>
                  </a:ext>
                </a:extLst>
              </a:tr>
              <a:tr h="20314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3" marR="64043" marT="0" marB="0"/>
                </a:tc>
                <a:extLst>
                  <a:ext uri="{0D108BD9-81ED-4DB2-BD59-A6C34878D82A}">
                    <a16:rowId xmlns:a16="http://schemas.microsoft.com/office/drawing/2014/main" val="2327160305"/>
                  </a:ext>
                </a:extLst>
              </a:tr>
            </a:tbl>
          </a:graphicData>
        </a:graphic>
      </p:graphicFrame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0521" y="4410624"/>
            <a:ext cx="1781175" cy="265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5771" y="2471701"/>
            <a:ext cx="1876425" cy="257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" r="3958"/>
          <a:stretch>
            <a:fillRect/>
          </a:stretch>
        </p:blipFill>
        <p:spPr bwMode="auto">
          <a:xfrm rot="5400000">
            <a:off x="991733" y="332165"/>
            <a:ext cx="1953874" cy="268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7944" y="6900927"/>
            <a:ext cx="1866564" cy="199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217" y="2823405"/>
            <a:ext cx="2413651" cy="173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7226" y="4922462"/>
            <a:ext cx="2366946" cy="161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219" y="6935288"/>
            <a:ext cx="2353689" cy="174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472" y="770986"/>
            <a:ext cx="2368448" cy="174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5987" y="0"/>
            <a:ext cx="434715" cy="50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Прямая соединительная линия 25"/>
          <p:cNvCxnSpPr/>
          <p:nvPr/>
        </p:nvCxnSpPr>
        <p:spPr>
          <a:xfrm>
            <a:off x="4870938" y="1776046"/>
            <a:ext cx="685800" cy="580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4906108" y="2409092"/>
            <a:ext cx="685801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4906108" y="6717323"/>
            <a:ext cx="703385" cy="720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4906108" y="6013938"/>
            <a:ext cx="720970" cy="703386"/>
          </a:xfrm>
          <a:prstGeom prst="line">
            <a:avLst/>
          </a:prstGeom>
          <a:ln w="31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778369" y="1688123"/>
            <a:ext cx="1371600" cy="1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185138" y="1723292"/>
            <a:ext cx="17585" cy="738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2672862" y="2426677"/>
            <a:ext cx="1494692" cy="1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672862" y="2479431"/>
            <a:ext cx="35169" cy="668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760785" y="3182815"/>
            <a:ext cx="1406769" cy="1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167554" y="3253154"/>
            <a:ext cx="0" cy="580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2655277" y="3886200"/>
            <a:ext cx="14946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2690446" y="3938954"/>
            <a:ext cx="17585" cy="633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2725615" y="4572000"/>
            <a:ext cx="1459523" cy="35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220308" y="4589585"/>
            <a:ext cx="0" cy="738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 flipV="1">
            <a:off x="2743200" y="5328138"/>
            <a:ext cx="1441938" cy="1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725615" y="5380892"/>
            <a:ext cx="0" cy="668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43200" y="6066692"/>
            <a:ext cx="13891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114800" y="6101862"/>
            <a:ext cx="0" cy="668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 flipV="1">
            <a:off x="2725615" y="6752492"/>
            <a:ext cx="1371600" cy="1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2708031" y="6822831"/>
            <a:ext cx="17584" cy="650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2743200" y="7438292"/>
            <a:ext cx="1424354" cy="35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4149969" y="7473462"/>
            <a:ext cx="17585" cy="386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Рисунок 8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766" y="7540853"/>
            <a:ext cx="1130544" cy="1442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5"/>
          <a:stretch/>
        </p:blipFill>
        <p:spPr>
          <a:xfrm rot="2618560">
            <a:off x="4888523" y="7379452"/>
            <a:ext cx="1318846" cy="1307348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4" b="8794"/>
          <a:stretch/>
        </p:blipFill>
        <p:spPr>
          <a:xfrm rot="5400000">
            <a:off x="3065811" y="7492299"/>
            <a:ext cx="1143000" cy="1668033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854415" y="3604"/>
            <a:ext cx="1509800" cy="2032269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80294" y="-132425"/>
            <a:ext cx="1439873" cy="2006984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642409">
            <a:off x="4863891" y="-28117"/>
            <a:ext cx="1834673" cy="2029326"/>
          </a:xfrm>
          <a:prstGeom prst="rect">
            <a:avLst/>
          </a:prstGeom>
        </p:spPr>
      </p:pic>
      <p:sp>
        <p:nvSpPr>
          <p:cNvPr id="96" name="Арка 95"/>
          <p:cNvSpPr/>
          <p:nvPr/>
        </p:nvSpPr>
        <p:spPr>
          <a:xfrm rot="5400000">
            <a:off x="334106" y="1371604"/>
            <a:ext cx="1230925" cy="1899137"/>
          </a:xfrm>
          <a:prstGeom prst="blockArc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7" name="Арка 96"/>
          <p:cNvSpPr/>
          <p:nvPr/>
        </p:nvSpPr>
        <p:spPr>
          <a:xfrm rot="5400000">
            <a:off x="325314" y="2869227"/>
            <a:ext cx="1230925" cy="1881553"/>
          </a:xfrm>
          <a:prstGeom prst="blockArc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8" name="Арка 97"/>
          <p:cNvSpPr/>
          <p:nvPr/>
        </p:nvSpPr>
        <p:spPr>
          <a:xfrm rot="5400000">
            <a:off x="298937" y="4407881"/>
            <a:ext cx="1230925" cy="1828799"/>
          </a:xfrm>
          <a:prstGeom prst="blockArc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9" name="Арка 98"/>
          <p:cNvSpPr/>
          <p:nvPr/>
        </p:nvSpPr>
        <p:spPr>
          <a:xfrm rot="5400000">
            <a:off x="316521" y="5884991"/>
            <a:ext cx="1230925" cy="1863968"/>
          </a:xfrm>
          <a:prstGeom prst="blockArc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09" name="Прямая соединительная линия 108"/>
          <p:cNvCxnSpPr/>
          <p:nvPr/>
        </p:nvCxnSpPr>
        <p:spPr>
          <a:xfrm>
            <a:off x="4906108" y="3182815"/>
            <a:ext cx="668215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flipH="1">
            <a:off x="4906108" y="3868615"/>
            <a:ext cx="668215" cy="650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4906108" y="4572000"/>
            <a:ext cx="738554" cy="738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4923694" y="5380892"/>
            <a:ext cx="668214" cy="597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6272649" y="1828800"/>
            <a:ext cx="461665" cy="563700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Лабиринт дорожка ,проведи ребят до призов</a:t>
            </a:r>
            <a:endParaRPr lang="ru-RU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33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7"/>
          <a:stretch/>
        </p:blipFill>
        <p:spPr>
          <a:xfrm rot="5400000">
            <a:off x="-1072663" y="1213341"/>
            <a:ext cx="9144001" cy="67173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71854" y="7201607"/>
            <a:ext cx="2214247" cy="1670538"/>
          </a:xfrm>
          <a:prstGeom prst="rect">
            <a:avLst/>
          </a:prstGeom>
        </p:spPr>
      </p:pic>
      <p:sp>
        <p:nvSpPr>
          <p:cNvPr id="45" name="Полилиния 44"/>
          <p:cNvSpPr/>
          <p:nvPr/>
        </p:nvSpPr>
        <p:spPr>
          <a:xfrm>
            <a:off x="1635369" y="7403123"/>
            <a:ext cx="123093" cy="1283677"/>
          </a:xfrm>
          <a:custGeom>
            <a:avLst/>
            <a:gdLst>
              <a:gd name="connsiteX0" fmla="*/ 123093 w 123093"/>
              <a:gd name="connsiteY0" fmla="*/ 0 h 1283677"/>
              <a:gd name="connsiteX1" fmla="*/ 70339 w 123093"/>
              <a:gd name="connsiteY1" fmla="*/ 246185 h 1283677"/>
              <a:gd name="connsiteX2" fmla="*/ 52754 w 123093"/>
              <a:gd name="connsiteY2" fmla="*/ 298939 h 1283677"/>
              <a:gd name="connsiteX3" fmla="*/ 0 w 123093"/>
              <a:gd name="connsiteY3" fmla="*/ 404446 h 1283677"/>
              <a:gd name="connsiteX4" fmla="*/ 17585 w 123093"/>
              <a:gd name="connsiteY4" fmla="*/ 1090246 h 1283677"/>
              <a:gd name="connsiteX5" fmla="*/ 35170 w 123093"/>
              <a:gd name="connsiteY5" fmla="*/ 1143000 h 1283677"/>
              <a:gd name="connsiteX6" fmla="*/ 70339 w 123093"/>
              <a:gd name="connsiteY6" fmla="*/ 1195754 h 1283677"/>
              <a:gd name="connsiteX7" fmla="*/ 105508 w 123093"/>
              <a:gd name="connsiteY7" fmla="*/ 1283677 h 1283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3093" h="1283677">
                <a:moveTo>
                  <a:pt x="123093" y="0"/>
                </a:moveTo>
                <a:cubicBezTo>
                  <a:pt x="109642" y="67252"/>
                  <a:pt x="91723" y="171341"/>
                  <a:pt x="70339" y="246185"/>
                </a:cubicBezTo>
                <a:cubicBezTo>
                  <a:pt x="65247" y="264008"/>
                  <a:pt x="61044" y="282360"/>
                  <a:pt x="52754" y="298939"/>
                </a:cubicBezTo>
                <a:cubicBezTo>
                  <a:pt x="-15423" y="435292"/>
                  <a:pt x="44201" y="271846"/>
                  <a:pt x="0" y="404446"/>
                </a:cubicBezTo>
                <a:cubicBezTo>
                  <a:pt x="5862" y="633046"/>
                  <a:pt x="6708" y="861830"/>
                  <a:pt x="17585" y="1090246"/>
                </a:cubicBezTo>
                <a:cubicBezTo>
                  <a:pt x="18467" y="1108761"/>
                  <a:pt x="26880" y="1126421"/>
                  <a:pt x="35170" y="1143000"/>
                </a:cubicBezTo>
                <a:cubicBezTo>
                  <a:pt x="44621" y="1161903"/>
                  <a:pt x="58616" y="1178169"/>
                  <a:pt x="70339" y="1195754"/>
                </a:cubicBezTo>
                <a:cubicBezTo>
                  <a:pt x="92068" y="1260942"/>
                  <a:pt x="79633" y="1231929"/>
                  <a:pt x="105508" y="1283677"/>
                </a:cubicBez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52754" y="826477"/>
            <a:ext cx="105560" cy="1213338"/>
          </a:xfrm>
          <a:custGeom>
            <a:avLst/>
            <a:gdLst>
              <a:gd name="connsiteX0" fmla="*/ 87923 w 105560"/>
              <a:gd name="connsiteY0" fmla="*/ 0 h 1213338"/>
              <a:gd name="connsiteX1" fmla="*/ 35169 w 105560"/>
              <a:gd name="connsiteY1" fmla="*/ 87923 h 1213338"/>
              <a:gd name="connsiteX2" fmla="*/ 0 w 105560"/>
              <a:gd name="connsiteY2" fmla="*/ 193431 h 1213338"/>
              <a:gd name="connsiteX3" fmla="*/ 17584 w 105560"/>
              <a:gd name="connsiteY3" fmla="*/ 984738 h 1213338"/>
              <a:gd name="connsiteX4" fmla="*/ 52754 w 105560"/>
              <a:gd name="connsiteY4" fmla="*/ 1019908 h 1213338"/>
              <a:gd name="connsiteX5" fmla="*/ 87923 w 105560"/>
              <a:gd name="connsiteY5" fmla="*/ 1072661 h 1213338"/>
              <a:gd name="connsiteX6" fmla="*/ 105508 w 105560"/>
              <a:gd name="connsiteY6" fmla="*/ 1213338 h 1213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560" h="1213338">
                <a:moveTo>
                  <a:pt x="87923" y="0"/>
                </a:moveTo>
                <a:cubicBezTo>
                  <a:pt x="70338" y="29308"/>
                  <a:pt x="49312" y="56808"/>
                  <a:pt x="35169" y="87923"/>
                </a:cubicBezTo>
                <a:cubicBezTo>
                  <a:pt x="19829" y="121672"/>
                  <a:pt x="0" y="193431"/>
                  <a:pt x="0" y="193431"/>
                </a:cubicBezTo>
                <a:cubicBezTo>
                  <a:pt x="5861" y="457200"/>
                  <a:pt x="778" y="721440"/>
                  <a:pt x="17584" y="984738"/>
                </a:cubicBezTo>
                <a:cubicBezTo>
                  <a:pt x="18640" y="1001284"/>
                  <a:pt x="42397" y="1006962"/>
                  <a:pt x="52754" y="1019908"/>
                </a:cubicBezTo>
                <a:cubicBezTo>
                  <a:pt x="65956" y="1036411"/>
                  <a:pt x="76200" y="1055077"/>
                  <a:pt x="87923" y="1072661"/>
                </a:cubicBezTo>
                <a:cubicBezTo>
                  <a:pt x="107435" y="1189732"/>
                  <a:pt x="105508" y="1142515"/>
                  <a:pt x="105508" y="121333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-22747" y="3692769"/>
            <a:ext cx="198593" cy="1406769"/>
          </a:xfrm>
          <a:custGeom>
            <a:avLst/>
            <a:gdLst>
              <a:gd name="connsiteX0" fmla="*/ 198593 w 198593"/>
              <a:gd name="connsiteY0" fmla="*/ 0 h 1406769"/>
              <a:gd name="connsiteX1" fmla="*/ 75501 w 198593"/>
              <a:gd name="connsiteY1" fmla="*/ 1055077 h 1406769"/>
              <a:gd name="connsiteX2" fmla="*/ 110670 w 198593"/>
              <a:gd name="connsiteY2" fmla="*/ 1160585 h 1406769"/>
              <a:gd name="connsiteX3" fmla="*/ 128255 w 198593"/>
              <a:gd name="connsiteY3" fmla="*/ 1230923 h 1406769"/>
              <a:gd name="connsiteX4" fmla="*/ 163424 w 198593"/>
              <a:gd name="connsiteY4" fmla="*/ 1266093 h 1406769"/>
              <a:gd name="connsiteX5" fmla="*/ 145839 w 198593"/>
              <a:gd name="connsiteY5" fmla="*/ 1406769 h 140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593" h="1406769">
                <a:moveTo>
                  <a:pt x="198593" y="0"/>
                </a:moveTo>
                <a:cubicBezTo>
                  <a:pt x="41121" y="402431"/>
                  <a:pt x="-87404" y="566357"/>
                  <a:pt x="75501" y="1055077"/>
                </a:cubicBezTo>
                <a:cubicBezTo>
                  <a:pt x="87224" y="1090246"/>
                  <a:pt x="101679" y="1124620"/>
                  <a:pt x="110670" y="1160585"/>
                </a:cubicBezTo>
                <a:cubicBezTo>
                  <a:pt x="116532" y="1184031"/>
                  <a:pt x="117447" y="1209307"/>
                  <a:pt x="128255" y="1230923"/>
                </a:cubicBezTo>
                <a:cubicBezTo>
                  <a:pt x="135669" y="1245752"/>
                  <a:pt x="151701" y="1254370"/>
                  <a:pt x="163424" y="1266093"/>
                </a:cubicBezTo>
                <a:cubicBezTo>
                  <a:pt x="142390" y="1371259"/>
                  <a:pt x="145839" y="1324128"/>
                  <a:pt x="145839" y="1406769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5292969" y="35169"/>
            <a:ext cx="1512277" cy="1336431"/>
          </a:xfrm>
          <a:custGeom>
            <a:avLst/>
            <a:gdLst>
              <a:gd name="connsiteX0" fmla="*/ 0 w 1512277"/>
              <a:gd name="connsiteY0" fmla="*/ 52754 h 1336431"/>
              <a:gd name="connsiteX1" fmla="*/ 0 w 1512277"/>
              <a:gd name="connsiteY1" fmla="*/ 52754 h 1336431"/>
              <a:gd name="connsiteX2" fmla="*/ 70339 w 1512277"/>
              <a:gd name="connsiteY2" fmla="*/ 492369 h 1336431"/>
              <a:gd name="connsiteX3" fmla="*/ 105508 w 1512277"/>
              <a:gd name="connsiteY3" fmla="*/ 562708 h 1336431"/>
              <a:gd name="connsiteX4" fmla="*/ 175846 w 1512277"/>
              <a:gd name="connsiteY4" fmla="*/ 668216 h 1336431"/>
              <a:gd name="connsiteX5" fmla="*/ 228600 w 1512277"/>
              <a:gd name="connsiteY5" fmla="*/ 861646 h 1336431"/>
              <a:gd name="connsiteX6" fmla="*/ 246185 w 1512277"/>
              <a:gd name="connsiteY6" fmla="*/ 914400 h 1336431"/>
              <a:gd name="connsiteX7" fmla="*/ 281354 w 1512277"/>
              <a:gd name="connsiteY7" fmla="*/ 967154 h 1336431"/>
              <a:gd name="connsiteX8" fmla="*/ 298939 w 1512277"/>
              <a:gd name="connsiteY8" fmla="*/ 1037493 h 1336431"/>
              <a:gd name="connsiteX9" fmla="*/ 316523 w 1512277"/>
              <a:gd name="connsiteY9" fmla="*/ 1090246 h 1336431"/>
              <a:gd name="connsiteX10" fmla="*/ 334108 w 1512277"/>
              <a:gd name="connsiteY10" fmla="*/ 1178169 h 1336431"/>
              <a:gd name="connsiteX11" fmla="*/ 386862 w 1512277"/>
              <a:gd name="connsiteY11" fmla="*/ 1301262 h 1336431"/>
              <a:gd name="connsiteX12" fmla="*/ 457200 w 1512277"/>
              <a:gd name="connsiteY12" fmla="*/ 1336431 h 1336431"/>
              <a:gd name="connsiteX13" fmla="*/ 738554 w 1512277"/>
              <a:gd name="connsiteY13" fmla="*/ 1318846 h 1336431"/>
              <a:gd name="connsiteX14" fmla="*/ 791308 w 1512277"/>
              <a:gd name="connsiteY14" fmla="*/ 1283677 h 1336431"/>
              <a:gd name="connsiteX15" fmla="*/ 844062 w 1512277"/>
              <a:gd name="connsiteY15" fmla="*/ 1266093 h 1336431"/>
              <a:gd name="connsiteX16" fmla="*/ 1090246 w 1512277"/>
              <a:gd name="connsiteY16" fmla="*/ 1230923 h 1336431"/>
              <a:gd name="connsiteX17" fmla="*/ 1160585 w 1512277"/>
              <a:gd name="connsiteY17" fmla="*/ 1213339 h 1336431"/>
              <a:gd name="connsiteX18" fmla="*/ 1195754 w 1512277"/>
              <a:gd name="connsiteY18" fmla="*/ 1178169 h 1336431"/>
              <a:gd name="connsiteX19" fmla="*/ 1283677 w 1512277"/>
              <a:gd name="connsiteY19" fmla="*/ 1160585 h 1336431"/>
              <a:gd name="connsiteX20" fmla="*/ 1389185 w 1512277"/>
              <a:gd name="connsiteY20" fmla="*/ 1090246 h 1336431"/>
              <a:gd name="connsiteX21" fmla="*/ 1441939 w 1512277"/>
              <a:gd name="connsiteY21" fmla="*/ 1055077 h 1336431"/>
              <a:gd name="connsiteX22" fmla="*/ 1494693 w 1512277"/>
              <a:gd name="connsiteY22" fmla="*/ 1002323 h 1336431"/>
              <a:gd name="connsiteX23" fmla="*/ 1512277 w 1512277"/>
              <a:gd name="connsiteY23" fmla="*/ 914400 h 1336431"/>
              <a:gd name="connsiteX24" fmla="*/ 1494693 w 1512277"/>
              <a:gd name="connsiteY24" fmla="*/ 509954 h 1336431"/>
              <a:gd name="connsiteX25" fmla="*/ 1441939 w 1512277"/>
              <a:gd name="connsiteY25" fmla="*/ 404446 h 1336431"/>
              <a:gd name="connsiteX26" fmla="*/ 1406769 w 1512277"/>
              <a:gd name="connsiteY26" fmla="*/ 369277 h 1336431"/>
              <a:gd name="connsiteX27" fmla="*/ 1336431 w 1512277"/>
              <a:gd name="connsiteY27" fmla="*/ 263769 h 1336431"/>
              <a:gd name="connsiteX28" fmla="*/ 1283677 w 1512277"/>
              <a:gd name="connsiteY28" fmla="*/ 211016 h 1336431"/>
              <a:gd name="connsiteX29" fmla="*/ 1195754 w 1512277"/>
              <a:gd name="connsiteY29" fmla="*/ 123093 h 1336431"/>
              <a:gd name="connsiteX30" fmla="*/ 1002323 w 1512277"/>
              <a:gd name="connsiteY30" fmla="*/ 105508 h 1336431"/>
              <a:gd name="connsiteX31" fmla="*/ 949569 w 1512277"/>
              <a:gd name="connsiteY31" fmla="*/ 52754 h 1336431"/>
              <a:gd name="connsiteX32" fmla="*/ 808893 w 1512277"/>
              <a:gd name="connsiteY32" fmla="*/ 17585 h 1336431"/>
              <a:gd name="connsiteX33" fmla="*/ 756139 w 1512277"/>
              <a:gd name="connsiteY33" fmla="*/ 0 h 1336431"/>
              <a:gd name="connsiteX34" fmla="*/ 158262 w 1512277"/>
              <a:gd name="connsiteY34" fmla="*/ 17585 h 1336431"/>
              <a:gd name="connsiteX35" fmla="*/ 87923 w 1512277"/>
              <a:gd name="connsiteY35" fmla="*/ 35169 h 1336431"/>
              <a:gd name="connsiteX36" fmla="*/ 52754 w 1512277"/>
              <a:gd name="connsiteY36" fmla="*/ 70339 h 1336431"/>
              <a:gd name="connsiteX37" fmla="*/ 0 w 1512277"/>
              <a:gd name="connsiteY37" fmla="*/ 52754 h 133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12277" h="1336431">
                <a:moveTo>
                  <a:pt x="0" y="52754"/>
                </a:moveTo>
                <a:lnTo>
                  <a:pt x="0" y="52754"/>
                </a:lnTo>
                <a:cubicBezTo>
                  <a:pt x="23446" y="199292"/>
                  <a:pt x="40272" y="347045"/>
                  <a:pt x="70339" y="492369"/>
                </a:cubicBezTo>
                <a:cubicBezTo>
                  <a:pt x="75650" y="518039"/>
                  <a:pt x="92021" y="540230"/>
                  <a:pt x="105508" y="562708"/>
                </a:cubicBezTo>
                <a:cubicBezTo>
                  <a:pt x="127255" y="598953"/>
                  <a:pt x="175846" y="668216"/>
                  <a:pt x="175846" y="668216"/>
                </a:cubicBezTo>
                <a:cubicBezTo>
                  <a:pt x="200701" y="792489"/>
                  <a:pt x="183980" y="727787"/>
                  <a:pt x="228600" y="861646"/>
                </a:cubicBezTo>
                <a:cubicBezTo>
                  <a:pt x="234462" y="879231"/>
                  <a:pt x="235903" y="898977"/>
                  <a:pt x="246185" y="914400"/>
                </a:cubicBezTo>
                <a:lnTo>
                  <a:pt x="281354" y="967154"/>
                </a:lnTo>
                <a:cubicBezTo>
                  <a:pt x="287216" y="990600"/>
                  <a:pt x="292300" y="1014255"/>
                  <a:pt x="298939" y="1037493"/>
                </a:cubicBezTo>
                <a:cubicBezTo>
                  <a:pt x="304031" y="1055315"/>
                  <a:pt x="312027" y="1072264"/>
                  <a:pt x="316523" y="1090246"/>
                </a:cubicBezTo>
                <a:cubicBezTo>
                  <a:pt x="323772" y="1119242"/>
                  <a:pt x="327624" y="1148993"/>
                  <a:pt x="334108" y="1178169"/>
                </a:cubicBezTo>
                <a:cubicBezTo>
                  <a:pt x="343622" y="1220981"/>
                  <a:pt x="349827" y="1270400"/>
                  <a:pt x="386862" y="1301262"/>
                </a:cubicBezTo>
                <a:cubicBezTo>
                  <a:pt x="407000" y="1318043"/>
                  <a:pt x="433754" y="1324708"/>
                  <a:pt x="457200" y="1336431"/>
                </a:cubicBezTo>
                <a:cubicBezTo>
                  <a:pt x="550985" y="1330569"/>
                  <a:pt x="645736" y="1333501"/>
                  <a:pt x="738554" y="1318846"/>
                </a:cubicBezTo>
                <a:cubicBezTo>
                  <a:pt x="759429" y="1315550"/>
                  <a:pt x="772405" y="1293128"/>
                  <a:pt x="791308" y="1283677"/>
                </a:cubicBezTo>
                <a:cubicBezTo>
                  <a:pt x="807887" y="1275388"/>
                  <a:pt x="826239" y="1271185"/>
                  <a:pt x="844062" y="1266093"/>
                </a:cubicBezTo>
                <a:cubicBezTo>
                  <a:pt x="947037" y="1236672"/>
                  <a:pt x="950098" y="1244938"/>
                  <a:pt x="1090246" y="1230923"/>
                </a:cubicBezTo>
                <a:cubicBezTo>
                  <a:pt x="1113692" y="1225062"/>
                  <a:pt x="1138969" y="1224147"/>
                  <a:pt x="1160585" y="1213339"/>
                </a:cubicBezTo>
                <a:cubicBezTo>
                  <a:pt x="1175414" y="1205925"/>
                  <a:pt x="1180515" y="1184700"/>
                  <a:pt x="1195754" y="1178169"/>
                </a:cubicBezTo>
                <a:cubicBezTo>
                  <a:pt x="1223225" y="1166395"/>
                  <a:pt x="1254369" y="1166446"/>
                  <a:pt x="1283677" y="1160585"/>
                </a:cubicBezTo>
                <a:lnTo>
                  <a:pt x="1389185" y="1090246"/>
                </a:lnTo>
                <a:cubicBezTo>
                  <a:pt x="1406770" y="1078523"/>
                  <a:pt x="1426995" y="1070021"/>
                  <a:pt x="1441939" y="1055077"/>
                </a:cubicBezTo>
                <a:lnTo>
                  <a:pt x="1494693" y="1002323"/>
                </a:lnTo>
                <a:cubicBezTo>
                  <a:pt x="1500554" y="973015"/>
                  <a:pt x="1512277" y="944288"/>
                  <a:pt x="1512277" y="914400"/>
                </a:cubicBezTo>
                <a:cubicBezTo>
                  <a:pt x="1512277" y="779457"/>
                  <a:pt x="1505043" y="644499"/>
                  <a:pt x="1494693" y="509954"/>
                </a:cubicBezTo>
                <a:cubicBezTo>
                  <a:pt x="1491927" y="473995"/>
                  <a:pt x="1462874" y="430614"/>
                  <a:pt x="1441939" y="404446"/>
                </a:cubicBezTo>
                <a:cubicBezTo>
                  <a:pt x="1431582" y="391500"/>
                  <a:pt x="1416716" y="382540"/>
                  <a:pt x="1406769" y="369277"/>
                </a:cubicBezTo>
                <a:cubicBezTo>
                  <a:pt x="1381408" y="335463"/>
                  <a:pt x="1366319" y="293657"/>
                  <a:pt x="1336431" y="263769"/>
                </a:cubicBezTo>
                <a:cubicBezTo>
                  <a:pt x="1318846" y="246185"/>
                  <a:pt x="1299597" y="230120"/>
                  <a:pt x="1283677" y="211016"/>
                </a:cubicBezTo>
                <a:cubicBezTo>
                  <a:pt x="1254793" y="176356"/>
                  <a:pt x="1248084" y="134307"/>
                  <a:pt x="1195754" y="123093"/>
                </a:cubicBezTo>
                <a:cubicBezTo>
                  <a:pt x="1132448" y="109527"/>
                  <a:pt x="1066800" y="111370"/>
                  <a:pt x="1002323" y="105508"/>
                </a:cubicBezTo>
                <a:cubicBezTo>
                  <a:pt x="984738" y="87923"/>
                  <a:pt x="972208" y="63045"/>
                  <a:pt x="949569" y="52754"/>
                </a:cubicBezTo>
                <a:cubicBezTo>
                  <a:pt x="905566" y="32753"/>
                  <a:pt x="854748" y="32870"/>
                  <a:pt x="808893" y="17585"/>
                </a:cubicBezTo>
                <a:lnTo>
                  <a:pt x="756139" y="0"/>
                </a:lnTo>
                <a:cubicBezTo>
                  <a:pt x="556847" y="5862"/>
                  <a:pt x="357365" y="7106"/>
                  <a:pt x="158262" y="17585"/>
                </a:cubicBezTo>
                <a:cubicBezTo>
                  <a:pt x="134128" y="18855"/>
                  <a:pt x="109539" y="24361"/>
                  <a:pt x="87923" y="35169"/>
                </a:cubicBezTo>
                <a:cubicBezTo>
                  <a:pt x="73094" y="42583"/>
                  <a:pt x="64477" y="58616"/>
                  <a:pt x="52754" y="70339"/>
                </a:cubicBezTo>
                <a:lnTo>
                  <a:pt x="0" y="527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5556738" y="1072662"/>
            <a:ext cx="140677" cy="298938"/>
          </a:xfrm>
          <a:custGeom>
            <a:avLst/>
            <a:gdLst>
              <a:gd name="connsiteX0" fmla="*/ 0 w 140677"/>
              <a:gd name="connsiteY0" fmla="*/ 0 h 298938"/>
              <a:gd name="connsiteX1" fmla="*/ 87924 w 140677"/>
              <a:gd name="connsiteY1" fmla="*/ 193430 h 298938"/>
              <a:gd name="connsiteX2" fmla="*/ 105508 w 140677"/>
              <a:gd name="connsiteY2" fmla="*/ 246184 h 298938"/>
              <a:gd name="connsiteX3" fmla="*/ 140677 w 140677"/>
              <a:gd name="connsiteY3" fmla="*/ 298938 h 29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677" h="298938">
                <a:moveTo>
                  <a:pt x="0" y="0"/>
                </a:moveTo>
                <a:cubicBezTo>
                  <a:pt x="29308" y="64477"/>
                  <a:pt x="60024" y="128331"/>
                  <a:pt x="87924" y="193430"/>
                </a:cubicBezTo>
                <a:cubicBezTo>
                  <a:pt x="95226" y="210467"/>
                  <a:pt x="97219" y="229605"/>
                  <a:pt x="105508" y="246184"/>
                </a:cubicBezTo>
                <a:cubicBezTo>
                  <a:pt x="114959" y="265087"/>
                  <a:pt x="140677" y="298938"/>
                  <a:pt x="140677" y="29893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перфолента 49"/>
          <p:cNvSpPr/>
          <p:nvPr/>
        </p:nvSpPr>
        <p:spPr>
          <a:xfrm rot="5400000">
            <a:off x="5855677" y="263769"/>
            <a:ext cx="738554" cy="879231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H="1" flipV="1">
            <a:off x="5380892" y="369277"/>
            <a:ext cx="1195755" cy="1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07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7999" cy="9283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62" y="6831480"/>
            <a:ext cx="1987062" cy="2154258"/>
          </a:xfrm>
          <a:prstGeom prst="rect">
            <a:avLst/>
          </a:prstGeom>
        </p:spPr>
      </p:pic>
      <p:sp>
        <p:nvSpPr>
          <p:cNvPr id="6" name="Полилиния 5"/>
          <p:cNvSpPr/>
          <p:nvPr/>
        </p:nvSpPr>
        <p:spPr>
          <a:xfrm>
            <a:off x="436291" y="6383215"/>
            <a:ext cx="900140" cy="954684"/>
          </a:xfrm>
          <a:custGeom>
            <a:avLst/>
            <a:gdLst>
              <a:gd name="connsiteX0" fmla="*/ 231924 w 513002"/>
              <a:gd name="connsiteY0" fmla="*/ 0 h 901930"/>
              <a:gd name="connsiteX1" fmla="*/ 231924 w 513002"/>
              <a:gd name="connsiteY1" fmla="*/ 0 h 901930"/>
              <a:gd name="connsiteX2" fmla="*/ 20909 w 513002"/>
              <a:gd name="connsiteY2" fmla="*/ 668215 h 901930"/>
              <a:gd name="connsiteX3" fmla="*/ 56078 w 513002"/>
              <a:gd name="connsiteY3" fmla="*/ 720969 h 901930"/>
              <a:gd name="connsiteX4" fmla="*/ 161586 w 513002"/>
              <a:gd name="connsiteY4" fmla="*/ 791307 h 901930"/>
              <a:gd name="connsiteX5" fmla="*/ 179170 w 513002"/>
              <a:gd name="connsiteY5" fmla="*/ 879230 h 901930"/>
              <a:gd name="connsiteX6" fmla="*/ 425355 w 513002"/>
              <a:gd name="connsiteY6" fmla="*/ 791307 h 901930"/>
              <a:gd name="connsiteX7" fmla="*/ 478109 w 513002"/>
              <a:gd name="connsiteY7" fmla="*/ 756138 h 901930"/>
              <a:gd name="connsiteX8" fmla="*/ 478109 w 513002"/>
              <a:gd name="connsiteY8" fmla="*/ 281353 h 901930"/>
              <a:gd name="connsiteX9" fmla="*/ 460524 w 513002"/>
              <a:gd name="connsiteY9" fmla="*/ 228600 h 901930"/>
              <a:gd name="connsiteX10" fmla="*/ 442939 w 513002"/>
              <a:gd name="connsiteY10" fmla="*/ 158261 h 901930"/>
              <a:gd name="connsiteX11" fmla="*/ 337432 w 513002"/>
              <a:gd name="connsiteY11" fmla="*/ 52753 h 901930"/>
              <a:gd name="connsiteX12" fmla="*/ 231924 w 513002"/>
              <a:gd name="connsiteY12" fmla="*/ 0 h 90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3002" h="901930">
                <a:moveTo>
                  <a:pt x="231924" y="0"/>
                </a:moveTo>
                <a:lnTo>
                  <a:pt x="231924" y="0"/>
                </a:lnTo>
                <a:cubicBezTo>
                  <a:pt x="37140" y="374583"/>
                  <a:pt x="-41306" y="336401"/>
                  <a:pt x="20909" y="668215"/>
                </a:cubicBezTo>
                <a:cubicBezTo>
                  <a:pt x="24804" y="688987"/>
                  <a:pt x="39842" y="707439"/>
                  <a:pt x="56078" y="720969"/>
                </a:cubicBezTo>
                <a:cubicBezTo>
                  <a:pt x="311615" y="933917"/>
                  <a:pt x="127" y="629853"/>
                  <a:pt x="161586" y="791307"/>
                </a:cubicBezTo>
                <a:cubicBezTo>
                  <a:pt x="167447" y="820615"/>
                  <a:pt x="151081" y="869016"/>
                  <a:pt x="179170" y="879230"/>
                </a:cubicBezTo>
                <a:cubicBezTo>
                  <a:pt x="358403" y="944406"/>
                  <a:pt x="330027" y="854858"/>
                  <a:pt x="425355" y="791307"/>
                </a:cubicBezTo>
                <a:lnTo>
                  <a:pt x="478109" y="756138"/>
                </a:lnTo>
                <a:cubicBezTo>
                  <a:pt x="538678" y="574424"/>
                  <a:pt x="508146" y="686858"/>
                  <a:pt x="478109" y="281353"/>
                </a:cubicBezTo>
                <a:cubicBezTo>
                  <a:pt x="476740" y="262868"/>
                  <a:pt x="465616" y="246422"/>
                  <a:pt x="460524" y="228600"/>
                </a:cubicBezTo>
                <a:cubicBezTo>
                  <a:pt x="453884" y="205362"/>
                  <a:pt x="452459" y="180475"/>
                  <a:pt x="442939" y="158261"/>
                </a:cubicBezTo>
                <a:cubicBezTo>
                  <a:pt x="423468" y="112828"/>
                  <a:pt x="380364" y="74219"/>
                  <a:pt x="337432" y="52753"/>
                </a:cubicBezTo>
                <a:lnTo>
                  <a:pt x="2319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333</a:t>
            </a:r>
            <a:endParaRPr lang="ru-RU" dirty="0"/>
          </a:p>
        </p:txBody>
      </p:sp>
      <p:sp>
        <p:nvSpPr>
          <p:cNvPr id="7" name="Полилиния 6"/>
          <p:cNvSpPr/>
          <p:nvPr/>
        </p:nvSpPr>
        <p:spPr>
          <a:xfrm>
            <a:off x="1899138" y="4114800"/>
            <a:ext cx="597877" cy="844062"/>
          </a:xfrm>
          <a:custGeom>
            <a:avLst/>
            <a:gdLst>
              <a:gd name="connsiteX0" fmla="*/ 509954 w 624344"/>
              <a:gd name="connsiteY0" fmla="*/ 0 h 844062"/>
              <a:gd name="connsiteX1" fmla="*/ 509954 w 624344"/>
              <a:gd name="connsiteY1" fmla="*/ 0 h 844062"/>
              <a:gd name="connsiteX2" fmla="*/ 52754 w 624344"/>
              <a:gd name="connsiteY2" fmla="*/ 246185 h 844062"/>
              <a:gd name="connsiteX3" fmla="*/ 17585 w 624344"/>
              <a:gd name="connsiteY3" fmla="*/ 351692 h 844062"/>
              <a:gd name="connsiteX4" fmla="*/ 0 w 624344"/>
              <a:gd name="connsiteY4" fmla="*/ 404446 h 844062"/>
              <a:gd name="connsiteX5" fmla="*/ 35170 w 624344"/>
              <a:gd name="connsiteY5" fmla="*/ 509954 h 844062"/>
              <a:gd name="connsiteX6" fmla="*/ 52754 w 624344"/>
              <a:gd name="connsiteY6" fmla="*/ 562708 h 844062"/>
              <a:gd name="connsiteX7" fmla="*/ 87924 w 624344"/>
              <a:gd name="connsiteY7" fmla="*/ 597877 h 844062"/>
              <a:gd name="connsiteX8" fmla="*/ 140677 w 624344"/>
              <a:gd name="connsiteY8" fmla="*/ 720969 h 844062"/>
              <a:gd name="connsiteX9" fmla="*/ 158262 w 624344"/>
              <a:gd name="connsiteY9" fmla="*/ 773723 h 844062"/>
              <a:gd name="connsiteX10" fmla="*/ 263770 w 624344"/>
              <a:gd name="connsiteY10" fmla="*/ 844062 h 844062"/>
              <a:gd name="connsiteX11" fmla="*/ 457200 w 624344"/>
              <a:gd name="connsiteY11" fmla="*/ 826477 h 844062"/>
              <a:gd name="connsiteX12" fmla="*/ 509954 w 624344"/>
              <a:gd name="connsiteY12" fmla="*/ 791308 h 844062"/>
              <a:gd name="connsiteX13" fmla="*/ 580293 w 624344"/>
              <a:gd name="connsiteY13" fmla="*/ 703385 h 844062"/>
              <a:gd name="connsiteX14" fmla="*/ 580293 w 624344"/>
              <a:gd name="connsiteY14" fmla="*/ 105508 h 844062"/>
              <a:gd name="connsiteX15" fmla="*/ 545124 w 624344"/>
              <a:gd name="connsiteY15" fmla="*/ 52754 h 844062"/>
              <a:gd name="connsiteX16" fmla="*/ 509954 w 624344"/>
              <a:gd name="connsiteY16" fmla="*/ 0 h 84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24344" h="844062">
                <a:moveTo>
                  <a:pt x="509954" y="0"/>
                </a:moveTo>
                <a:lnTo>
                  <a:pt x="509954" y="0"/>
                </a:lnTo>
                <a:cubicBezTo>
                  <a:pt x="357554" y="82062"/>
                  <a:pt x="193603" y="145579"/>
                  <a:pt x="52754" y="246185"/>
                </a:cubicBezTo>
                <a:cubicBezTo>
                  <a:pt x="22588" y="267732"/>
                  <a:pt x="29308" y="316523"/>
                  <a:pt x="17585" y="351692"/>
                </a:cubicBezTo>
                <a:lnTo>
                  <a:pt x="0" y="404446"/>
                </a:lnTo>
                <a:lnTo>
                  <a:pt x="35170" y="509954"/>
                </a:lnTo>
                <a:cubicBezTo>
                  <a:pt x="41032" y="527539"/>
                  <a:pt x="39647" y="549601"/>
                  <a:pt x="52754" y="562708"/>
                </a:cubicBezTo>
                <a:lnTo>
                  <a:pt x="87924" y="597877"/>
                </a:lnTo>
                <a:cubicBezTo>
                  <a:pt x="124519" y="744262"/>
                  <a:pt x="79960" y="599534"/>
                  <a:pt x="140677" y="720969"/>
                </a:cubicBezTo>
                <a:cubicBezTo>
                  <a:pt x="148967" y="737548"/>
                  <a:pt x="147980" y="758300"/>
                  <a:pt x="158262" y="773723"/>
                </a:cubicBezTo>
                <a:cubicBezTo>
                  <a:pt x="195897" y="830175"/>
                  <a:pt x="208462" y="825626"/>
                  <a:pt x="263770" y="844062"/>
                </a:cubicBezTo>
                <a:cubicBezTo>
                  <a:pt x="328247" y="838200"/>
                  <a:pt x="393895" y="840043"/>
                  <a:pt x="457200" y="826477"/>
                </a:cubicBezTo>
                <a:cubicBezTo>
                  <a:pt x="477865" y="822049"/>
                  <a:pt x="493451" y="804510"/>
                  <a:pt x="509954" y="791308"/>
                </a:cubicBezTo>
                <a:cubicBezTo>
                  <a:pt x="545749" y="762672"/>
                  <a:pt x="554180" y="742555"/>
                  <a:pt x="580293" y="703385"/>
                </a:cubicBezTo>
                <a:cubicBezTo>
                  <a:pt x="652822" y="485789"/>
                  <a:pt x="623422" y="594312"/>
                  <a:pt x="580293" y="105508"/>
                </a:cubicBezTo>
                <a:cubicBezTo>
                  <a:pt x="578435" y="84456"/>
                  <a:pt x="554575" y="71657"/>
                  <a:pt x="545124" y="52754"/>
                </a:cubicBezTo>
                <a:cubicBezTo>
                  <a:pt x="542503" y="47511"/>
                  <a:pt x="515816" y="8792"/>
                  <a:pt x="5099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5292969" y="3146784"/>
            <a:ext cx="562708" cy="633908"/>
          </a:xfrm>
          <a:custGeom>
            <a:avLst/>
            <a:gdLst>
              <a:gd name="connsiteX0" fmla="*/ 17585 w 562708"/>
              <a:gd name="connsiteY0" fmla="*/ 633908 h 633908"/>
              <a:gd name="connsiteX1" fmla="*/ 17585 w 562708"/>
              <a:gd name="connsiteY1" fmla="*/ 633908 h 633908"/>
              <a:gd name="connsiteX2" fmla="*/ 193431 w 562708"/>
              <a:gd name="connsiteY2" fmla="*/ 598739 h 633908"/>
              <a:gd name="connsiteX3" fmla="*/ 246185 w 562708"/>
              <a:gd name="connsiteY3" fmla="*/ 581154 h 633908"/>
              <a:gd name="connsiteX4" fmla="*/ 562708 w 562708"/>
              <a:gd name="connsiteY4" fmla="*/ 563570 h 633908"/>
              <a:gd name="connsiteX5" fmla="*/ 527539 w 562708"/>
              <a:gd name="connsiteY5" fmla="*/ 475647 h 633908"/>
              <a:gd name="connsiteX6" fmla="*/ 492369 w 562708"/>
              <a:gd name="connsiteY6" fmla="*/ 370139 h 633908"/>
              <a:gd name="connsiteX7" fmla="*/ 474785 w 562708"/>
              <a:gd name="connsiteY7" fmla="*/ 264631 h 633908"/>
              <a:gd name="connsiteX8" fmla="*/ 439616 w 562708"/>
              <a:gd name="connsiteY8" fmla="*/ 159124 h 633908"/>
              <a:gd name="connsiteX9" fmla="*/ 422031 w 562708"/>
              <a:gd name="connsiteY9" fmla="*/ 36031 h 633908"/>
              <a:gd name="connsiteX10" fmla="*/ 351693 w 562708"/>
              <a:gd name="connsiteY10" fmla="*/ 862 h 633908"/>
              <a:gd name="connsiteX11" fmla="*/ 35169 w 562708"/>
              <a:gd name="connsiteY11" fmla="*/ 18447 h 633908"/>
              <a:gd name="connsiteX12" fmla="*/ 17585 w 562708"/>
              <a:gd name="connsiteY12" fmla="*/ 106370 h 633908"/>
              <a:gd name="connsiteX13" fmla="*/ 0 w 562708"/>
              <a:gd name="connsiteY13" fmla="*/ 176708 h 633908"/>
              <a:gd name="connsiteX14" fmla="*/ 17585 w 562708"/>
              <a:gd name="connsiteY14" fmla="*/ 458062 h 633908"/>
              <a:gd name="connsiteX15" fmla="*/ 17585 w 562708"/>
              <a:gd name="connsiteY15" fmla="*/ 633908 h 633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2708" h="633908">
                <a:moveTo>
                  <a:pt x="17585" y="633908"/>
                </a:moveTo>
                <a:lnTo>
                  <a:pt x="17585" y="633908"/>
                </a:lnTo>
                <a:cubicBezTo>
                  <a:pt x="76200" y="622185"/>
                  <a:pt x="135186" y="612180"/>
                  <a:pt x="193431" y="598739"/>
                </a:cubicBezTo>
                <a:cubicBezTo>
                  <a:pt x="211492" y="594571"/>
                  <a:pt x="227733" y="582911"/>
                  <a:pt x="246185" y="581154"/>
                </a:cubicBezTo>
                <a:cubicBezTo>
                  <a:pt x="351379" y="571136"/>
                  <a:pt x="457200" y="569431"/>
                  <a:pt x="562708" y="563570"/>
                </a:cubicBezTo>
                <a:cubicBezTo>
                  <a:pt x="550985" y="534262"/>
                  <a:pt x="538326" y="505312"/>
                  <a:pt x="527539" y="475647"/>
                </a:cubicBezTo>
                <a:cubicBezTo>
                  <a:pt x="514870" y="440807"/>
                  <a:pt x="492369" y="370139"/>
                  <a:pt x="492369" y="370139"/>
                </a:cubicBezTo>
                <a:cubicBezTo>
                  <a:pt x="486508" y="334970"/>
                  <a:pt x="483432" y="299221"/>
                  <a:pt x="474785" y="264631"/>
                </a:cubicBezTo>
                <a:cubicBezTo>
                  <a:pt x="465794" y="228666"/>
                  <a:pt x="439616" y="159124"/>
                  <a:pt x="439616" y="159124"/>
                </a:cubicBezTo>
                <a:cubicBezTo>
                  <a:pt x="433754" y="118093"/>
                  <a:pt x="442160" y="72263"/>
                  <a:pt x="422031" y="36031"/>
                </a:cubicBezTo>
                <a:cubicBezTo>
                  <a:pt x="409301" y="13116"/>
                  <a:pt x="377879" y="2052"/>
                  <a:pt x="351693" y="862"/>
                </a:cubicBezTo>
                <a:cubicBezTo>
                  <a:pt x="246131" y="-3936"/>
                  <a:pt x="140677" y="12585"/>
                  <a:pt x="35169" y="18447"/>
                </a:cubicBezTo>
                <a:cubicBezTo>
                  <a:pt x="29308" y="47755"/>
                  <a:pt x="24069" y="77194"/>
                  <a:pt x="17585" y="106370"/>
                </a:cubicBezTo>
                <a:cubicBezTo>
                  <a:pt x="12342" y="129962"/>
                  <a:pt x="0" y="152540"/>
                  <a:pt x="0" y="176708"/>
                </a:cubicBezTo>
                <a:cubicBezTo>
                  <a:pt x="0" y="270676"/>
                  <a:pt x="10378" y="364371"/>
                  <a:pt x="17585" y="458062"/>
                </a:cubicBezTo>
                <a:cubicBezTo>
                  <a:pt x="22103" y="516796"/>
                  <a:pt x="17585" y="604600"/>
                  <a:pt x="17585" y="6339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3362191" y="879231"/>
            <a:ext cx="770194" cy="896815"/>
          </a:xfrm>
          <a:custGeom>
            <a:avLst/>
            <a:gdLst>
              <a:gd name="connsiteX0" fmla="*/ 365747 w 770194"/>
              <a:gd name="connsiteY0" fmla="*/ 0 h 896815"/>
              <a:gd name="connsiteX1" fmla="*/ 365747 w 770194"/>
              <a:gd name="connsiteY1" fmla="*/ 0 h 896815"/>
              <a:gd name="connsiteX2" fmla="*/ 14055 w 770194"/>
              <a:gd name="connsiteY2" fmla="*/ 527538 h 896815"/>
              <a:gd name="connsiteX3" fmla="*/ 31640 w 770194"/>
              <a:gd name="connsiteY3" fmla="*/ 791307 h 896815"/>
              <a:gd name="connsiteX4" fmla="*/ 172317 w 770194"/>
              <a:gd name="connsiteY4" fmla="*/ 879231 h 896815"/>
              <a:gd name="connsiteX5" fmla="*/ 664686 w 770194"/>
              <a:gd name="connsiteY5" fmla="*/ 896815 h 896815"/>
              <a:gd name="connsiteX6" fmla="*/ 717440 w 770194"/>
              <a:gd name="connsiteY6" fmla="*/ 879231 h 896815"/>
              <a:gd name="connsiteX7" fmla="*/ 770194 w 770194"/>
              <a:gd name="connsiteY7" fmla="*/ 791307 h 896815"/>
              <a:gd name="connsiteX8" fmla="*/ 735024 w 770194"/>
              <a:gd name="connsiteY8" fmla="*/ 597877 h 896815"/>
              <a:gd name="connsiteX9" fmla="*/ 699855 w 770194"/>
              <a:gd name="connsiteY9" fmla="*/ 527538 h 896815"/>
              <a:gd name="connsiteX10" fmla="*/ 664686 w 770194"/>
              <a:gd name="connsiteY10" fmla="*/ 422031 h 896815"/>
              <a:gd name="connsiteX11" fmla="*/ 647101 w 770194"/>
              <a:gd name="connsiteY11" fmla="*/ 369277 h 896815"/>
              <a:gd name="connsiteX12" fmla="*/ 629517 w 770194"/>
              <a:gd name="connsiteY12" fmla="*/ 316523 h 896815"/>
              <a:gd name="connsiteX13" fmla="*/ 559178 w 770194"/>
              <a:gd name="connsiteY13" fmla="*/ 211015 h 896815"/>
              <a:gd name="connsiteX14" fmla="*/ 488840 w 770194"/>
              <a:gd name="connsiteY14" fmla="*/ 105507 h 896815"/>
              <a:gd name="connsiteX15" fmla="*/ 453671 w 770194"/>
              <a:gd name="connsiteY15" fmla="*/ 52754 h 896815"/>
              <a:gd name="connsiteX16" fmla="*/ 418501 w 770194"/>
              <a:gd name="connsiteY16" fmla="*/ 17584 h 896815"/>
              <a:gd name="connsiteX17" fmla="*/ 365747 w 770194"/>
              <a:gd name="connsiteY17" fmla="*/ 0 h 8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70194" h="896815">
                <a:moveTo>
                  <a:pt x="365747" y="0"/>
                </a:moveTo>
                <a:lnTo>
                  <a:pt x="365747" y="0"/>
                </a:lnTo>
                <a:cubicBezTo>
                  <a:pt x="248516" y="175846"/>
                  <a:pt x="96260" y="332841"/>
                  <a:pt x="14055" y="527538"/>
                </a:cubicBezTo>
                <a:cubicBezTo>
                  <a:pt x="-20220" y="608717"/>
                  <a:pt x="17153" y="704388"/>
                  <a:pt x="31640" y="791307"/>
                </a:cubicBezTo>
                <a:cubicBezTo>
                  <a:pt x="41751" y="851974"/>
                  <a:pt x="126785" y="877605"/>
                  <a:pt x="172317" y="879231"/>
                </a:cubicBezTo>
                <a:lnTo>
                  <a:pt x="664686" y="896815"/>
                </a:lnTo>
                <a:cubicBezTo>
                  <a:pt x="682271" y="890954"/>
                  <a:pt x="701546" y="888768"/>
                  <a:pt x="717440" y="879231"/>
                </a:cubicBezTo>
                <a:cubicBezTo>
                  <a:pt x="757669" y="855094"/>
                  <a:pt x="756363" y="832800"/>
                  <a:pt x="770194" y="791307"/>
                </a:cubicBezTo>
                <a:cubicBezTo>
                  <a:pt x="763775" y="746372"/>
                  <a:pt x="754158" y="648901"/>
                  <a:pt x="735024" y="597877"/>
                </a:cubicBezTo>
                <a:cubicBezTo>
                  <a:pt x="725820" y="573332"/>
                  <a:pt x="709590" y="551877"/>
                  <a:pt x="699855" y="527538"/>
                </a:cubicBezTo>
                <a:cubicBezTo>
                  <a:pt x="686087" y="493118"/>
                  <a:pt x="676409" y="457200"/>
                  <a:pt x="664686" y="422031"/>
                </a:cubicBezTo>
                <a:lnTo>
                  <a:pt x="647101" y="369277"/>
                </a:lnTo>
                <a:cubicBezTo>
                  <a:pt x="641240" y="351692"/>
                  <a:pt x="639799" y="331946"/>
                  <a:pt x="629517" y="316523"/>
                </a:cubicBezTo>
                <a:cubicBezTo>
                  <a:pt x="606071" y="281354"/>
                  <a:pt x="578081" y="248821"/>
                  <a:pt x="559178" y="211015"/>
                </a:cubicBezTo>
                <a:cubicBezTo>
                  <a:pt x="488292" y="69244"/>
                  <a:pt x="560445" y="195013"/>
                  <a:pt x="488840" y="105507"/>
                </a:cubicBezTo>
                <a:cubicBezTo>
                  <a:pt x="475638" y="89004"/>
                  <a:pt x="466873" y="69257"/>
                  <a:pt x="453671" y="52754"/>
                </a:cubicBezTo>
                <a:cubicBezTo>
                  <a:pt x="443314" y="39808"/>
                  <a:pt x="418501" y="17584"/>
                  <a:pt x="418501" y="17584"/>
                </a:cubicBezTo>
                <a:lnTo>
                  <a:pt x="36574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281354" y="228600"/>
            <a:ext cx="2268415" cy="1740877"/>
          </a:xfrm>
          <a:custGeom>
            <a:avLst/>
            <a:gdLst>
              <a:gd name="connsiteX0" fmla="*/ 211015 w 2268415"/>
              <a:gd name="connsiteY0" fmla="*/ 0 h 1740877"/>
              <a:gd name="connsiteX1" fmla="*/ 211015 w 2268415"/>
              <a:gd name="connsiteY1" fmla="*/ 0 h 1740877"/>
              <a:gd name="connsiteX2" fmla="*/ 70338 w 2268415"/>
              <a:gd name="connsiteY2" fmla="*/ 228600 h 1740877"/>
              <a:gd name="connsiteX3" fmla="*/ 17584 w 2268415"/>
              <a:gd name="connsiteY3" fmla="*/ 527538 h 1740877"/>
              <a:gd name="connsiteX4" fmla="*/ 0 w 2268415"/>
              <a:gd name="connsiteY4" fmla="*/ 580292 h 1740877"/>
              <a:gd name="connsiteX5" fmla="*/ 17584 w 2268415"/>
              <a:gd name="connsiteY5" fmla="*/ 1125415 h 1740877"/>
              <a:gd name="connsiteX6" fmla="*/ 52754 w 2268415"/>
              <a:gd name="connsiteY6" fmla="*/ 1230923 h 1740877"/>
              <a:gd name="connsiteX7" fmla="*/ 87923 w 2268415"/>
              <a:gd name="connsiteY7" fmla="*/ 1283677 h 1740877"/>
              <a:gd name="connsiteX8" fmla="*/ 123092 w 2268415"/>
              <a:gd name="connsiteY8" fmla="*/ 1389185 h 1740877"/>
              <a:gd name="connsiteX9" fmla="*/ 193431 w 2268415"/>
              <a:gd name="connsiteY9" fmla="*/ 1494692 h 1740877"/>
              <a:gd name="connsiteX10" fmla="*/ 211015 w 2268415"/>
              <a:gd name="connsiteY10" fmla="*/ 1547446 h 1740877"/>
              <a:gd name="connsiteX11" fmla="*/ 298938 w 2268415"/>
              <a:gd name="connsiteY11" fmla="*/ 1652954 h 1740877"/>
              <a:gd name="connsiteX12" fmla="*/ 351692 w 2268415"/>
              <a:gd name="connsiteY12" fmla="*/ 1670538 h 1740877"/>
              <a:gd name="connsiteX13" fmla="*/ 562708 w 2268415"/>
              <a:gd name="connsiteY13" fmla="*/ 1705708 h 1740877"/>
              <a:gd name="connsiteX14" fmla="*/ 1055077 w 2268415"/>
              <a:gd name="connsiteY14" fmla="*/ 1740877 h 1740877"/>
              <a:gd name="connsiteX15" fmla="*/ 1758461 w 2268415"/>
              <a:gd name="connsiteY15" fmla="*/ 1723292 h 1740877"/>
              <a:gd name="connsiteX16" fmla="*/ 1793631 w 2268415"/>
              <a:gd name="connsiteY16" fmla="*/ 1688123 h 1740877"/>
              <a:gd name="connsiteX17" fmla="*/ 1969477 w 2268415"/>
              <a:gd name="connsiteY17" fmla="*/ 1652954 h 1740877"/>
              <a:gd name="connsiteX18" fmla="*/ 1987061 w 2268415"/>
              <a:gd name="connsiteY18" fmla="*/ 1565031 h 1740877"/>
              <a:gd name="connsiteX19" fmla="*/ 2039815 w 2268415"/>
              <a:gd name="connsiteY19" fmla="*/ 1529862 h 1740877"/>
              <a:gd name="connsiteX20" fmla="*/ 2074984 w 2268415"/>
              <a:gd name="connsiteY20" fmla="*/ 1494692 h 1740877"/>
              <a:gd name="connsiteX21" fmla="*/ 2180492 w 2268415"/>
              <a:gd name="connsiteY21" fmla="*/ 1424354 h 1740877"/>
              <a:gd name="connsiteX22" fmla="*/ 2233246 w 2268415"/>
              <a:gd name="connsiteY22" fmla="*/ 1389185 h 1740877"/>
              <a:gd name="connsiteX23" fmla="*/ 2268415 w 2268415"/>
              <a:gd name="connsiteY23" fmla="*/ 1107831 h 1740877"/>
              <a:gd name="connsiteX24" fmla="*/ 2250831 w 2268415"/>
              <a:gd name="connsiteY24" fmla="*/ 844062 h 1740877"/>
              <a:gd name="connsiteX25" fmla="*/ 2215661 w 2268415"/>
              <a:gd name="connsiteY25" fmla="*/ 685800 h 1740877"/>
              <a:gd name="connsiteX26" fmla="*/ 2198077 w 2268415"/>
              <a:gd name="connsiteY26" fmla="*/ 562708 h 1740877"/>
              <a:gd name="connsiteX27" fmla="*/ 2180492 w 2268415"/>
              <a:gd name="connsiteY27" fmla="*/ 422031 h 1740877"/>
              <a:gd name="connsiteX28" fmla="*/ 2074984 w 2268415"/>
              <a:gd name="connsiteY28" fmla="*/ 246185 h 1740877"/>
              <a:gd name="connsiteX29" fmla="*/ 1934308 w 2268415"/>
              <a:gd name="connsiteY29" fmla="*/ 140677 h 1740877"/>
              <a:gd name="connsiteX30" fmla="*/ 1881554 w 2268415"/>
              <a:gd name="connsiteY30" fmla="*/ 123092 h 1740877"/>
              <a:gd name="connsiteX31" fmla="*/ 1828800 w 2268415"/>
              <a:gd name="connsiteY31" fmla="*/ 87923 h 1740877"/>
              <a:gd name="connsiteX32" fmla="*/ 1723292 w 2268415"/>
              <a:gd name="connsiteY32" fmla="*/ 70338 h 1740877"/>
              <a:gd name="connsiteX33" fmla="*/ 1652954 w 2268415"/>
              <a:gd name="connsiteY33" fmla="*/ 52754 h 1740877"/>
              <a:gd name="connsiteX34" fmla="*/ 1547446 w 2268415"/>
              <a:gd name="connsiteY34" fmla="*/ 35169 h 1740877"/>
              <a:gd name="connsiteX35" fmla="*/ 1441938 w 2268415"/>
              <a:gd name="connsiteY35" fmla="*/ 0 h 1740877"/>
              <a:gd name="connsiteX36" fmla="*/ 140677 w 2268415"/>
              <a:gd name="connsiteY36" fmla="*/ 17585 h 1740877"/>
              <a:gd name="connsiteX37" fmla="*/ 211015 w 2268415"/>
              <a:gd name="connsiteY37" fmla="*/ 0 h 174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268415" h="1740877">
                <a:moveTo>
                  <a:pt x="211015" y="0"/>
                </a:moveTo>
                <a:lnTo>
                  <a:pt x="211015" y="0"/>
                </a:lnTo>
                <a:cubicBezTo>
                  <a:pt x="77293" y="191031"/>
                  <a:pt x="110549" y="107969"/>
                  <a:pt x="70338" y="228600"/>
                </a:cubicBezTo>
                <a:cubicBezTo>
                  <a:pt x="67911" y="243163"/>
                  <a:pt x="33371" y="464388"/>
                  <a:pt x="17584" y="527538"/>
                </a:cubicBezTo>
                <a:cubicBezTo>
                  <a:pt x="13088" y="545520"/>
                  <a:pt x="5861" y="562707"/>
                  <a:pt x="0" y="580292"/>
                </a:cubicBezTo>
                <a:cubicBezTo>
                  <a:pt x="5861" y="762000"/>
                  <a:pt x="2891" y="944207"/>
                  <a:pt x="17584" y="1125415"/>
                </a:cubicBezTo>
                <a:cubicBezTo>
                  <a:pt x="20580" y="1162366"/>
                  <a:pt x="32190" y="1200077"/>
                  <a:pt x="52754" y="1230923"/>
                </a:cubicBezTo>
                <a:cubicBezTo>
                  <a:pt x="64477" y="1248508"/>
                  <a:pt x="79340" y="1264364"/>
                  <a:pt x="87923" y="1283677"/>
                </a:cubicBezTo>
                <a:cubicBezTo>
                  <a:pt x="102979" y="1317554"/>
                  <a:pt x="102528" y="1358340"/>
                  <a:pt x="123092" y="1389185"/>
                </a:cubicBezTo>
                <a:lnTo>
                  <a:pt x="193431" y="1494692"/>
                </a:lnTo>
                <a:cubicBezTo>
                  <a:pt x="199292" y="1512277"/>
                  <a:pt x="202726" y="1530867"/>
                  <a:pt x="211015" y="1547446"/>
                </a:cubicBezTo>
                <a:cubicBezTo>
                  <a:pt x="227234" y="1579885"/>
                  <a:pt x="269770" y="1633509"/>
                  <a:pt x="298938" y="1652954"/>
                </a:cubicBezTo>
                <a:cubicBezTo>
                  <a:pt x="314361" y="1663236"/>
                  <a:pt x="333869" y="1665446"/>
                  <a:pt x="351692" y="1670538"/>
                </a:cubicBezTo>
                <a:cubicBezTo>
                  <a:pt x="430039" y="1692923"/>
                  <a:pt x="472037" y="1698152"/>
                  <a:pt x="562708" y="1705708"/>
                </a:cubicBezTo>
                <a:cubicBezTo>
                  <a:pt x="726681" y="1719372"/>
                  <a:pt x="890954" y="1729154"/>
                  <a:pt x="1055077" y="1740877"/>
                </a:cubicBezTo>
                <a:cubicBezTo>
                  <a:pt x="1289538" y="1735015"/>
                  <a:pt x="1524522" y="1740002"/>
                  <a:pt x="1758461" y="1723292"/>
                </a:cubicBezTo>
                <a:cubicBezTo>
                  <a:pt x="1774998" y="1722111"/>
                  <a:pt x="1777903" y="1693366"/>
                  <a:pt x="1793631" y="1688123"/>
                </a:cubicBezTo>
                <a:cubicBezTo>
                  <a:pt x="1850340" y="1669220"/>
                  <a:pt x="1969477" y="1652954"/>
                  <a:pt x="1969477" y="1652954"/>
                </a:cubicBezTo>
                <a:cubicBezTo>
                  <a:pt x="1975338" y="1623646"/>
                  <a:pt x="1972232" y="1590981"/>
                  <a:pt x="1987061" y="1565031"/>
                </a:cubicBezTo>
                <a:cubicBezTo>
                  <a:pt x="1997546" y="1546681"/>
                  <a:pt x="2023312" y="1543064"/>
                  <a:pt x="2039815" y="1529862"/>
                </a:cubicBezTo>
                <a:cubicBezTo>
                  <a:pt x="2052761" y="1519505"/>
                  <a:pt x="2061721" y="1504639"/>
                  <a:pt x="2074984" y="1494692"/>
                </a:cubicBezTo>
                <a:cubicBezTo>
                  <a:pt x="2108798" y="1469331"/>
                  <a:pt x="2145323" y="1447800"/>
                  <a:pt x="2180492" y="1424354"/>
                </a:cubicBezTo>
                <a:lnTo>
                  <a:pt x="2233246" y="1389185"/>
                </a:lnTo>
                <a:cubicBezTo>
                  <a:pt x="2241033" y="1334680"/>
                  <a:pt x="2268415" y="1152162"/>
                  <a:pt x="2268415" y="1107831"/>
                </a:cubicBezTo>
                <a:cubicBezTo>
                  <a:pt x="2268415" y="1019713"/>
                  <a:pt x="2259599" y="931743"/>
                  <a:pt x="2250831" y="844062"/>
                </a:cubicBezTo>
                <a:cubicBezTo>
                  <a:pt x="2243074" y="766487"/>
                  <a:pt x="2228716" y="757604"/>
                  <a:pt x="2215661" y="685800"/>
                </a:cubicBezTo>
                <a:cubicBezTo>
                  <a:pt x="2208247" y="645021"/>
                  <a:pt x="2203555" y="603792"/>
                  <a:pt x="2198077" y="562708"/>
                </a:cubicBezTo>
                <a:cubicBezTo>
                  <a:pt x="2191831" y="515865"/>
                  <a:pt x="2191954" y="467877"/>
                  <a:pt x="2180492" y="422031"/>
                </a:cubicBezTo>
                <a:cubicBezTo>
                  <a:pt x="2171241" y="385025"/>
                  <a:pt x="2087594" y="258795"/>
                  <a:pt x="2074984" y="246185"/>
                </a:cubicBezTo>
                <a:cubicBezTo>
                  <a:pt x="2033324" y="204523"/>
                  <a:pt x="1993962" y="160562"/>
                  <a:pt x="1934308" y="140677"/>
                </a:cubicBezTo>
                <a:cubicBezTo>
                  <a:pt x="1916723" y="134815"/>
                  <a:pt x="1898133" y="131382"/>
                  <a:pt x="1881554" y="123092"/>
                </a:cubicBezTo>
                <a:cubicBezTo>
                  <a:pt x="1862651" y="113641"/>
                  <a:pt x="1848850" y="94606"/>
                  <a:pt x="1828800" y="87923"/>
                </a:cubicBezTo>
                <a:cubicBezTo>
                  <a:pt x="1794975" y="76648"/>
                  <a:pt x="1758254" y="77330"/>
                  <a:pt x="1723292" y="70338"/>
                </a:cubicBezTo>
                <a:cubicBezTo>
                  <a:pt x="1699594" y="65598"/>
                  <a:pt x="1676652" y="57494"/>
                  <a:pt x="1652954" y="52754"/>
                </a:cubicBezTo>
                <a:cubicBezTo>
                  <a:pt x="1617992" y="45762"/>
                  <a:pt x="1582036" y="43816"/>
                  <a:pt x="1547446" y="35169"/>
                </a:cubicBezTo>
                <a:cubicBezTo>
                  <a:pt x="1511481" y="26178"/>
                  <a:pt x="1441938" y="0"/>
                  <a:pt x="1441938" y="0"/>
                </a:cubicBezTo>
                <a:lnTo>
                  <a:pt x="140677" y="17585"/>
                </a:lnTo>
                <a:cubicBezTo>
                  <a:pt x="122149" y="18107"/>
                  <a:pt x="199292" y="2931"/>
                  <a:pt x="211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217985" y="7297616"/>
            <a:ext cx="633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1</a:t>
            </a:r>
            <a:endParaRPr lang="ru-RU" sz="6000" dirty="0"/>
          </a:p>
        </p:txBody>
      </p:sp>
      <p:sp>
        <p:nvSpPr>
          <p:cNvPr id="16" name="TextBox 15"/>
          <p:cNvSpPr txBox="1"/>
          <p:nvPr/>
        </p:nvSpPr>
        <p:spPr>
          <a:xfrm>
            <a:off x="562708" y="6189784"/>
            <a:ext cx="879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3</a:t>
            </a:r>
            <a:endParaRPr lang="ru-RU" sz="6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82815" y="3921369"/>
            <a:ext cx="5802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6</a:t>
            </a:r>
            <a:endParaRPr lang="ru-RU" sz="6000" dirty="0"/>
          </a:p>
        </p:txBody>
      </p:sp>
      <p:sp>
        <p:nvSpPr>
          <p:cNvPr id="18" name="TextBox 17"/>
          <p:cNvSpPr txBox="1"/>
          <p:nvPr/>
        </p:nvSpPr>
        <p:spPr>
          <a:xfrm>
            <a:off x="4994031" y="1459523"/>
            <a:ext cx="8264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9</a:t>
            </a:r>
            <a:endParaRPr lang="ru-RU" sz="60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" y="585566"/>
            <a:ext cx="2157633" cy="215763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3638" y="161365"/>
            <a:ext cx="6664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Прыгай по камешкам, допиши пропущенные цифры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12" y="824458"/>
            <a:ext cx="624261" cy="79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963310"/>
              </p:ext>
            </p:extLst>
          </p:nvPr>
        </p:nvGraphicFramePr>
        <p:xfrm>
          <a:off x="615463" y="944381"/>
          <a:ext cx="5770346" cy="7644983"/>
        </p:xfrm>
        <a:graphic>
          <a:graphicData uri="http://schemas.openxmlformats.org/drawingml/2006/table">
            <a:tbl>
              <a:tblPr/>
              <a:tblGrid>
                <a:gridCol w="5770346">
                  <a:extLst>
                    <a:ext uri="{9D8B030D-6E8A-4147-A177-3AD203B41FA5}">
                      <a16:colId xmlns:a16="http://schemas.microsoft.com/office/drawing/2014/main" val="1829264561"/>
                    </a:ext>
                  </a:extLst>
                </a:gridCol>
              </a:tblGrid>
              <a:tr h="7644983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vert="vert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051573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>
            <a:off x="3417757" y="914400"/>
            <a:ext cx="11244" cy="768995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570491" y="3789629"/>
            <a:ext cx="5767753" cy="1758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40511" y="6000102"/>
            <a:ext cx="594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6380" y="6291253"/>
            <a:ext cx="1833416" cy="18334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0265" y="3936942"/>
            <a:ext cx="1072664" cy="107266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5256" y="4822610"/>
            <a:ext cx="1148865" cy="114886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59143" y="4691921"/>
            <a:ext cx="1035674" cy="1035674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4152275" y="931985"/>
            <a:ext cx="15280" cy="761240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230923" y="931985"/>
            <a:ext cx="58231" cy="759741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99607" y="1873770"/>
            <a:ext cx="614596" cy="1499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12867" y="2966322"/>
            <a:ext cx="6506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20651" y="5314878"/>
            <a:ext cx="61546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50631" y="4572000"/>
            <a:ext cx="580292" cy="175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14597" y="6745574"/>
            <a:ext cx="6895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03066" y="7651902"/>
            <a:ext cx="650631" cy="175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431595" y="1937767"/>
            <a:ext cx="738553" cy="17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443990" y="3021095"/>
            <a:ext cx="756138" cy="17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3396425" y="5290087"/>
            <a:ext cx="773723" cy="17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411415" y="4572000"/>
            <a:ext cx="7737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408821" y="7662856"/>
            <a:ext cx="7737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393831" y="6734908"/>
            <a:ext cx="773723" cy="17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Рисунок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40215" y="1055076"/>
            <a:ext cx="1102555" cy="110255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15916" y="2225078"/>
            <a:ext cx="1102555" cy="1102555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1452" y="1055076"/>
            <a:ext cx="1002323" cy="100232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3141" y="1556286"/>
            <a:ext cx="1090246" cy="1090246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9556" y="2681798"/>
            <a:ext cx="937846" cy="93784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76108" y="2104389"/>
            <a:ext cx="890953" cy="89095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5869" y="6544646"/>
            <a:ext cx="926709" cy="92670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46861" y="7407734"/>
            <a:ext cx="920847" cy="920847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4677" y="6044398"/>
            <a:ext cx="920847" cy="920847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77232" y="3863138"/>
            <a:ext cx="1127030" cy="112703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8839" y="4750980"/>
            <a:ext cx="884648" cy="984739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 rot="5400000">
            <a:off x="663604" y="2118804"/>
            <a:ext cx="47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4</a:t>
            </a:r>
            <a:endParaRPr lang="ru-RU" sz="3200" dirty="0"/>
          </a:p>
        </p:txBody>
      </p:sp>
      <p:sp>
        <p:nvSpPr>
          <p:cNvPr id="62" name="TextBox 61"/>
          <p:cNvSpPr txBox="1"/>
          <p:nvPr/>
        </p:nvSpPr>
        <p:spPr>
          <a:xfrm rot="5400000">
            <a:off x="709920" y="3131501"/>
            <a:ext cx="47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6</a:t>
            </a:r>
          </a:p>
        </p:txBody>
      </p:sp>
      <p:sp>
        <p:nvSpPr>
          <p:cNvPr id="63" name="TextBox 62"/>
          <p:cNvSpPr txBox="1"/>
          <p:nvPr/>
        </p:nvSpPr>
        <p:spPr>
          <a:xfrm rot="5400000">
            <a:off x="567898" y="1258310"/>
            <a:ext cx="597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</a:t>
            </a:r>
            <a:endParaRPr lang="ru-RU" sz="2800" dirty="0"/>
          </a:p>
        </p:txBody>
      </p:sp>
      <p:sp>
        <p:nvSpPr>
          <p:cNvPr id="64" name="TextBox 63"/>
          <p:cNvSpPr txBox="1"/>
          <p:nvPr/>
        </p:nvSpPr>
        <p:spPr>
          <a:xfrm>
            <a:off x="641839" y="4083379"/>
            <a:ext cx="615553" cy="474784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5</a:t>
            </a:r>
            <a:endParaRPr lang="ru-RU" sz="2800" dirty="0"/>
          </a:p>
        </p:txBody>
      </p:sp>
      <p:sp>
        <p:nvSpPr>
          <p:cNvPr id="68" name="TextBox 67"/>
          <p:cNvSpPr txBox="1"/>
          <p:nvPr/>
        </p:nvSpPr>
        <p:spPr>
          <a:xfrm rot="5558608">
            <a:off x="713184" y="4701436"/>
            <a:ext cx="54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3092" y="5397518"/>
            <a:ext cx="615553" cy="52322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2</a:t>
            </a:r>
            <a:endParaRPr lang="ru-RU" sz="2800" dirty="0"/>
          </a:p>
        </p:txBody>
      </p:sp>
      <p:sp>
        <p:nvSpPr>
          <p:cNvPr id="71" name="TextBox 70"/>
          <p:cNvSpPr txBox="1"/>
          <p:nvPr/>
        </p:nvSpPr>
        <p:spPr>
          <a:xfrm>
            <a:off x="3461595" y="1194099"/>
            <a:ext cx="615553" cy="49979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4</a:t>
            </a:r>
            <a:endParaRPr lang="ru-RU" sz="3200" dirty="0"/>
          </a:p>
        </p:txBody>
      </p:sp>
      <p:sp>
        <p:nvSpPr>
          <p:cNvPr id="72" name="TextBox 71"/>
          <p:cNvSpPr txBox="1"/>
          <p:nvPr/>
        </p:nvSpPr>
        <p:spPr>
          <a:xfrm>
            <a:off x="3519617" y="2362274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2</a:t>
            </a:r>
            <a:endParaRPr lang="ru-RU" sz="2800" dirty="0"/>
          </a:p>
        </p:txBody>
      </p:sp>
      <p:sp>
        <p:nvSpPr>
          <p:cNvPr id="73" name="TextBox 72"/>
          <p:cNvSpPr txBox="1"/>
          <p:nvPr/>
        </p:nvSpPr>
        <p:spPr>
          <a:xfrm>
            <a:off x="3375741" y="3232439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/>
              <a:t>7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28676" y="4068743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8</a:t>
            </a:r>
            <a:endParaRPr lang="ru-RU" sz="2800" dirty="0"/>
          </a:p>
        </p:txBody>
      </p:sp>
      <p:sp>
        <p:nvSpPr>
          <p:cNvPr id="75" name="TextBox 74"/>
          <p:cNvSpPr txBox="1"/>
          <p:nvPr/>
        </p:nvSpPr>
        <p:spPr>
          <a:xfrm>
            <a:off x="3497455" y="4738011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3</a:t>
            </a:r>
            <a:endParaRPr lang="ru-RU" sz="2800" dirty="0"/>
          </a:p>
        </p:txBody>
      </p:sp>
      <p:sp>
        <p:nvSpPr>
          <p:cNvPr id="76" name="TextBox 75"/>
          <p:cNvSpPr txBox="1"/>
          <p:nvPr/>
        </p:nvSpPr>
        <p:spPr>
          <a:xfrm>
            <a:off x="3527083" y="5424560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4</a:t>
            </a:r>
            <a:endParaRPr lang="ru-RU" sz="2800" dirty="0"/>
          </a:p>
        </p:txBody>
      </p:sp>
      <p:sp>
        <p:nvSpPr>
          <p:cNvPr id="77" name="TextBox 76"/>
          <p:cNvSpPr txBox="1"/>
          <p:nvPr/>
        </p:nvSpPr>
        <p:spPr>
          <a:xfrm>
            <a:off x="3520910" y="6209515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/>
              <a:t>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520557" y="6909115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1</a:t>
            </a:r>
            <a:endParaRPr lang="ru-RU" sz="2800" dirty="0"/>
          </a:p>
        </p:txBody>
      </p:sp>
      <p:sp>
        <p:nvSpPr>
          <p:cNvPr id="79" name="TextBox 78"/>
          <p:cNvSpPr txBox="1"/>
          <p:nvPr/>
        </p:nvSpPr>
        <p:spPr>
          <a:xfrm>
            <a:off x="3490577" y="7966186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6</a:t>
            </a:r>
            <a:endParaRPr lang="ru-RU" sz="2800" dirty="0"/>
          </a:p>
        </p:txBody>
      </p:sp>
      <p:sp>
        <p:nvSpPr>
          <p:cNvPr id="80" name="TextBox 79"/>
          <p:cNvSpPr txBox="1"/>
          <p:nvPr/>
        </p:nvSpPr>
        <p:spPr>
          <a:xfrm>
            <a:off x="661315" y="6132625"/>
            <a:ext cx="615553" cy="47803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4</a:t>
            </a:r>
            <a:endParaRPr lang="ru-RU" sz="2800" dirty="0"/>
          </a:p>
        </p:txBody>
      </p:sp>
      <p:sp>
        <p:nvSpPr>
          <p:cNvPr id="81" name="TextBox 80"/>
          <p:cNvSpPr txBox="1"/>
          <p:nvPr/>
        </p:nvSpPr>
        <p:spPr>
          <a:xfrm>
            <a:off x="652851" y="7003288"/>
            <a:ext cx="615553" cy="4468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/>
              <a:t>7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57082" y="8063005"/>
            <a:ext cx="615553" cy="5163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2800" dirty="0" smtClean="0"/>
              <a:t>3</a:t>
            </a:r>
            <a:endParaRPr lang="ru-RU" sz="2800" dirty="0"/>
          </a:p>
        </p:txBody>
      </p:sp>
      <p:sp>
        <p:nvSpPr>
          <p:cNvPr id="85" name="TextBox 84"/>
          <p:cNvSpPr txBox="1"/>
          <p:nvPr/>
        </p:nvSpPr>
        <p:spPr>
          <a:xfrm>
            <a:off x="97733" y="2506532"/>
            <a:ext cx="461665" cy="535531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Сосчитай и укажи ответ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7258" y="5777130"/>
            <a:ext cx="355030" cy="4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9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636" y="989352"/>
            <a:ext cx="5876143" cy="71652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3"/>
          <a:stretch/>
        </p:blipFill>
        <p:spPr>
          <a:xfrm rot="5400000">
            <a:off x="284816" y="2083638"/>
            <a:ext cx="7165291" cy="503669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569626" y="1678898"/>
            <a:ext cx="5846164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39646" y="2428407"/>
            <a:ext cx="5876144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39646" y="3162925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17095" y="3854971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72125" y="4574498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17095" y="5294027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02105" y="6043535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87115" y="6733083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57135" y="7437620"/>
            <a:ext cx="5891134" cy="2998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 flipH="1">
            <a:off x="731448" y="3389292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 rot="5400000" flipH="1">
            <a:off x="780736" y="1821465"/>
            <a:ext cx="39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 rot="5400000" flipH="1">
            <a:off x="822531" y="1276821"/>
            <a:ext cx="437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 rot="5400000" flipH="1">
            <a:off x="710987" y="2647277"/>
            <a:ext cx="56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 rot="5400000" flipH="1">
            <a:off x="748936" y="4111318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 rot="5400000" flipH="1">
            <a:off x="676483" y="4788374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 rot="5400000" flipH="1">
            <a:off x="663991" y="5465430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27" name="TextBox 26"/>
          <p:cNvSpPr txBox="1"/>
          <p:nvPr/>
        </p:nvSpPr>
        <p:spPr>
          <a:xfrm rot="5400000" flipH="1">
            <a:off x="693971" y="6229928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28" name="TextBox 27"/>
          <p:cNvSpPr txBox="1"/>
          <p:nvPr/>
        </p:nvSpPr>
        <p:spPr>
          <a:xfrm rot="5400000" flipH="1">
            <a:off x="723952" y="6979437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 rot="5400000" flipH="1">
            <a:off x="693972" y="7609023"/>
            <a:ext cx="52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71213" y="299803"/>
            <a:ext cx="434715" cy="50966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933731" y="299804"/>
            <a:ext cx="349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Собери картинку 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>
          <a:xfrm rot="5400000">
            <a:off x="-777067" y="1606373"/>
            <a:ext cx="8704437" cy="61009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3183">
            <a:off x="5900153" y="7964107"/>
            <a:ext cx="638375" cy="748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-1363828" y="2915788"/>
            <a:ext cx="4736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omic Sans MS" panose="030F0702030302020204" pitchFamily="66" charset="0"/>
              </a:rPr>
              <a:t>Украшаем  сапожок </a:t>
            </a:r>
            <a:endParaRPr lang="ru-RU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50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1" y="266778"/>
            <a:ext cx="2786141" cy="2027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3123">
            <a:off x="628260" y="2252194"/>
            <a:ext cx="2333625" cy="21812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15">
            <a:off x="4526887" y="1849792"/>
            <a:ext cx="2280501" cy="17246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62" y="6422504"/>
            <a:ext cx="2140783" cy="17839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6030">
            <a:off x="3799660" y="6995071"/>
            <a:ext cx="1974263" cy="18453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2800">
            <a:off x="3891006" y="4031808"/>
            <a:ext cx="2786141" cy="20270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33637">
            <a:off x="3043003" y="362930"/>
            <a:ext cx="2140783" cy="17839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14568">
            <a:off x="522814" y="4051562"/>
            <a:ext cx="2895600" cy="2305050"/>
          </a:xfrm>
          <a:prstGeom prst="rect">
            <a:avLst/>
          </a:prstGeom>
        </p:spPr>
      </p:pic>
      <p:cxnSp>
        <p:nvCxnSpPr>
          <p:cNvPr id="12" name="Скругленная соединительная линия 11"/>
          <p:cNvCxnSpPr/>
          <p:nvPr/>
        </p:nvCxnSpPr>
        <p:spPr>
          <a:xfrm rot="16200000" flipH="1">
            <a:off x="1881265" y="1791324"/>
            <a:ext cx="3432748" cy="230848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rot="16200000" flipH="1">
            <a:off x="2129839" y="4166033"/>
            <a:ext cx="3651138" cy="2184573"/>
          </a:xfrm>
          <a:prstGeom prst="curvedConnector3">
            <a:avLst>
              <a:gd name="adj1" fmla="val 528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кругленная соединительная линия 15"/>
          <p:cNvCxnSpPr/>
          <p:nvPr/>
        </p:nvCxnSpPr>
        <p:spPr>
          <a:xfrm rot="5400000">
            <a:off x="689550" y="3387778"/>
            <a:ext cx="5231567" cy="1753847"/>
          </a:xfrm>
          <a:prstGeom prst="curvedConnector3">
            <a:avLst>
              <a:gd name="adj1" fmla="val 906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6200000" flipV="1">
            <a:off x="4631962" y="5021705"/>
            <a:ext cx="119921" cy="59961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/>
          <p:nvPr/>
        </p:nvCxnSpPr>
        <p:spPr>
          <a:xfrm flipV="1">
            <a:off x="2638269" y="3028013"/>
            <a:ext cx="3207895" cy="1858780"/>
          </a:xfrm>
          <a:prstGeom prst="curvedConnector3">
            <a:avLst>
              <a:gd name="adj1" fmla="val 2243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4696" y="8289560"/>
            <a:ext cx="391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anose="030F0702030302020204" pitchFamily="66" charset="0"/>
              </a:rPr>
              <a:t>Найди пару</a:t>
            </a:r>
            <a:endParaRPr lang="ru-RU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4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793" y="359763"/>
            <a:ext cx="6100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Раскраски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48" y="884421"/>
            <a:ext cx="5923302" cy="789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83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24" y="752722"/>
            <a:ext cx="5575899" cy="80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3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7" y="464695"/>
            <a:ext cx="5832807" cy="82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12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1" y="375710"/>
            <a:ext cx="6056979" cy="856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35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4" y="194871"/>
            <a:ext cx="5498802" cy="799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91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91876" y="1708778"/>
            <a:ext cx="8828257" cy="577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206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764" y="389745"/>
            <a:ext cx="64982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При подготовке материала были использованы иллюстрации с сайта:</a:t>
            </a:r>
          </a:p>
          <a:p>
            <a:endParaRPr lang="ru-RU" dirty="0">
              <a:latin typeface="Comic Sans MS" panose="030F0702030302020204" pitchFamily="66" charset="0"/>
            </a:endParaRPr>
          </a:p>
          <a:p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ru.dreamstime.com/search.php</a:t>
            </a:r>
            <a:endParaRPr lang="ru-RU" dirty="0" smtClean="0"/>
          </a:p>
          <a:p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://ru.depositphotos.com/vector-images/</a:t>
            </a:r>
            <a:r>
              <a:rPr lang="ru-RU" dirty="0">
                <a:hlinkClick r:id="rId3"/>
              </a:rPr>
              <a:t>татарская-кухня.</a:t>
            </a:r>
            <a:r>
              <a:rPr lang="en-US" dirty="0" smtClean="0">
                <a:hlinkClick r:id="rId3"/>
              </a:rPr>
              <a:t>html</a:t>
            </a:r>
            <a:endParaRPr lang="ru-RU" dirty="0" smtClean="0"/>
          </a:p>
          <a:p>
            <a:endParaRPr lang="ru-RU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://yandex.kz/collections/user/olesyakovaliova/tatarskie-ornamenty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endParaRPr lang="ru-RU" dirty="0"/>
          </a:p>
          <a:p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://www.pinterest.ru/pin/617345061405455699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old.mardesign.ru/blog/98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illustrators.ru/illustrations/574126?slider_order=position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gula2906.livejournal.com/90871.html</a:t>
            </a:r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39041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1020</TotalTime>
  <Words>282</Words>
  <Application>Microsoft Office PowerPoint</Application>
  <PresentationFormat>Экран (4:3)</PresentationFormat>
  <Paragraphs>122</Paragraphs>
  <Slides>35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Calibri</vt:lpstr>
      <vt:lpstr>Comic Sans MS</vt:lpstr>
      <vt:lpstr>Segoe Print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76</cp:revision>
  <dcterms:created xsi:type="dcterms:W3CDTF">2019-11-06T08:25:44Z</dcterms:created>
  <dcterms:modified xsi:type="dcterms:W3CDTF">2019-11-14T10:42:31Z</dcterms:modified>
</cp:coreProperties>
</file>