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0" r:id="rId3"/>
    <p:sldId id="261" r:id="rId4"/>
    <p:sldId id="257" r:id="rId5"/>
    <p:sldId id="264" r:id="rId6"/>
    <p:sldId id="268" r:id="rId7"/>
    <p:sldId id="265" r:id="rId8"/>
    <p:sldId id="267" r:id="rId9"/>
    <p:sldId id="258" r:id="rId10"/>
    <p:sldId id="262" r:id="rId11"/>
    <p:sldId id="263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8D454-E8C9-41FB-B0A5-7E441E80F75C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A3FD7-4854-4F4A-9108-EE468348C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A3FD7-4854-4F4A-9108-EE468348C12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зам.директора\Рабочий стол\ребус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5656" y="-315416"/>
            <a:ext cx="7177787" cy="68463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98080" cy="1143000"/>
          </a:xfrm>
        </p:spPr>
        <p:txBody>
          <a:bodyPr/>
          <a:lstStyle/>
          <a:p>
            <a:r>
              <a:rPr lang="ru-RU" dirty="0" smtClean="0"/>
              <a:t>Лови ошибку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мудрый – мудрее – менее мудрый –    мудрейший – </a:t>
            </a:r>
            <a:r>
              <a:rPr lang="ru-RU" dirty="0" smtClean="0">
                <a:solidFill>
                  <a:srgbClr val="FF0000"/>
                </a:solidFill>
              </a:rPr>
              <a:t>самый    мудрейший</a:t>
            </a:r>
          </a:p>
          <a:p>
            <a:endParaRPr lang="ru-RU" dirty="0" smtClean="0"/>
          </a:p>
          <a:p>
            <a:r>
              <a:rPr lang="ru-RU" dirty="0" smtClean="0"/>
              <a:t>глубокий – глубже – </a:t>
            </a:r>
            <a:r>
              <a:rPr lang="ru-RU" dirty="0" smtClean="0">
                <a:solidFill>
                  <a:srgbClr val="FF0000"/>
                </a:solidFill>
              </a:rPr>
              <a:t>более глубже </a:t>
            </a:r>
            <a:r>
              <a:rPr lang="ru-RU" dirty="0" smtClean="0"/>
              <a:t>– глубочайший – глубже всех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4716016" y="1412776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4932040" y="1412776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915816" y="1988840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203848" y="1988840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588224" y="1988840"/>
            <a:ext cx="36004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948264" y="1988840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4752020" y="3104964"/>
            <a:ext cx="28803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4824028" y="3104964"/>
            <a:ext cx="28803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7488324" y="3104964"/>
            <a:ext cx="28803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7560332" y="3104964"/>
            <a:ext cx="28803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419872" y="3573016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131840" y="3573016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5508104" y="3645024"/>
            <a:ext cx="21602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5580112" y="3645024"/>
            <a:ext cx="21602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98080" cy="1143000"/>
          </a:xfrm>
        </p:spPr>
        <p:txBody>
          <a:bodyPr/>
          <a:lstStyle/>
          <a:p>
            <a:r>
              <a:rPr lang="ru-RU" dirty="0" smtClean="0"/>
              <a:t>Лови ошибку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мудрый – мудрее – менее мудрый –    мудрейший – </a:t>
            </a:r>
            <a:r>
              <a:rPr lang="ru-RU" dirty="0" smtClean="0">
                <a:solidFill>
                  <a:srgbClr val="FF0000"/>
                </a:solidFill>
              </a:rPr>
              <a:t>самый    мудрый</a:t>
            </a:r>
          </a:p>
          <a:p>
            <a:endParaRPr lang="ru-RU" dirty="0" smtClean="0"/>
          </a:p>
          <a:p>
            <a:r>
              <a:rPr lang="ru-RU" dirty="0" smtClean="0"/>
              <a:t>глубокий – глубже – </a:t>
            </a:r>
            <a:r>
              <a:rPr lang="ru-RU" dirty="0" smtClean="0">
                <a:solidFill>
                  <a:srgbClr val="FF0000"/>
                </a:solidFill>
              </a:rPr>
              <a:t>более глубокий </a:t>
            </a:r>
            <a:r>
              <a:rPr lang="ru-RU" dirty="0" smtClean="0"/>
              <a:t>– глубочайший – глубже всех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4716016" y="1412776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4932040" y="1412776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915816" y="1988840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203848" y="1988840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4752020" y="3104964"/>
            <a:ext cx="28803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4824028" y="3104964"/>
            <a:ext cx="28803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419872" y="3573016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131840" y="3573016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5508104" y="3645024"/>
            <a:ext cx="21602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5580112" y="3645024"/>
            <a:ext cx="21602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я доволен уроком и собою на уроке, потому что…..</a:t>
            </a:r>
          </a:p>
          <a:p>
            <a:endParaRPr lang="ru-RU" dirty="0" smtClean="0"/>
          </a:p>
          <a:p>
            <a:r>
              <a:rPr lang="ru-RU" dirty="0" smtClean="0"/>
              <a:t>я не доволен уроком и собою на уроке, потому что…..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3573016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перемена</a:t>
            </a:r>
            <a:endParaRPr lang="ru-RU" sz="40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275856" y="3068960"/>
            <a:ext cx="1152128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275856" y="3933056"/>
            <a:ext cx="12241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275856" y="4005064"/>
            <a:ext cx="108012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99992" y="2564904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Качественные</a:t>
            </a:r>
            <a:r>
              <a:rPr lang="ru-RU" sz="2400" dirty="0" smtClean="0"/>
              <a:t>: </a:t>
            </a:r>
          </a:p>
          <a:p>
            <a:r>
              <a:rPr lang="ru-RU" sz="2400" dirty="0" smtClean="0"/>
              <a:t>большая</a:t>
            </a:r>
            <a:r>
              <a:rPr lang="ru-RU" sz="2400" dirty="0" smtClean="0"/>
              <a:t>, длинная, короткая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499992" y="3717032"/>
            <a:ext cx="4644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Относительные</a:t>
            </a:r>
            <a:r>
              <a:rPr lang="ru-RU" sz="2400" dirty="0" smtClean="0"/>
              <a:t>: </a:t>
            </a:r>
          </a:p>
          <a:p>
            <a:r>
              <a:rPr lang="ru-RU" sz="2400" dirty="0" smtClean="0"/>
              <a:t>обеденная</a:t>
            </a:r>
            <a:r>
              <a:rPr lang="ru-RU" sz="2400" dirty="0" smtClean="0"/>
              <a:t>, школьная, последняя 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4797152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Притяжательные</a:t>
            </a:r>
            <a:r>
              <a:rPr lang="ru-RU" sz="2400" dirty="0" smtClean="0"/>
              <a:t>: </a:t>
            </a:r>
          </a:p>
          <a:p>
            <a:r>
              <a:rPr lang="ru-RU" sz="2400" dirty="0" smtClean="0"/>
              <a:t>Ванина</a:t>
            </a:r>
            <a:r>
              <a:rPr lang="ru-RU" sz="2400" dirty="0" smtClean="0"/>
              <a:t>, Танина,  Сонина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Распредели на три группы: качественные, относительные, притяжательные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7406640" cy="1752600"/>
          </a:xfrm>
        </p:spPr>
        <p:txBody>
          <a:bodyPr>
            <a:noAutofit/>
          </a:bodyPr>
          <a:lstStyle/>
          <a:p>
            <a:r>
              <a:rPr lang="ru-RU" sz="4000" dirty="0" err="1" smtClean="0"/>
              <a:t>Улыбч_вый</a:t>
            </a:r>
            <a:r>
              <a:rPr lang="ru-RU" sz="4000" dirty="0" smtClean="0"/>
              <a:t>, </a:t>
            </a:r>
            <a:r>
              <a:rPr lang="ru-RU" sz="4000" dirty="0" err="1" smtClean="0"/>
              <a:t>л_виный</a:t>
            </a:r>
            <a:r>
              <a:rPr lang="ru-RU" sz="4000" dirty="0" smtClean="0"/>
              <a:t>, </a:t>
            </a:r>
            <a:r>
              <a:rPr lang="ru-RU" sz="4000" dirty="0" err="1" smtClean="0"/>
              <a:t>Р_стовский</a:t>
            </a:r>
            <a:r>
              <a:rPr lang="ru-RU" sz="4000" dirty="0" smtClean="0"/>
              <a:t>, </a:t>
            </a:r>
            <a:r>
              <a:rPr lang="ru-RU" sz="4000" dirty="0" err="1" smtClean="0"/>
              <a:t>осе_ний</a:t>
            </a:r>
            <a:r>
              <a:rPr lang="ru-RU" sz="4000" dirty="0" smtClean="0"/>
              <a:t>, </a:t>
            </a:r>
            <a:r>
              <a:rPr lang="ru-RU" sz="4000" dirty="0" err="1" smtClean="0"/>
              <a:t>у_кий</a:t>
            </a:r>
            <a:r>
              <a:rPr lang="ru-RU" sz="4000" dirty="0" smtClean="0"/>
              <a:t>, </a:t>
            </a:r>
            <a:r>
              <a:rPr lang="ru-RU" sz="4000" dirty="0" err="1" smtClean="0"/>
              <a:t>сестриц_н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2736304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u="sng" dirty="0" smtClean="0"/>
              <a:t>Качественные</a:t>
            </a:r>
          </a:p>
          <a:p>
            <a:pPr>
              <a:buNone/>
            </a:pPr>
            <a:endParaRPr lang="ru-RU" sz="2800" u="sng" dirty="0" smtClean="0"/>
          </a:p>
          <a:p>
            <a:pPr>
              <a:buNone/>
            </a:pPr>
            <a:r>
              <a:rPr lang="ru-RU" sz="2800" dirty="0" smtClean="0"/>
              <a:t>улыбч</a:t>
            </a:r>
            <a:r>
              <a:rPr lang="ru-RU" sz="2800" u="sng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/>
              <a:t>вый</a:t>
            </a:r>
          </a:p>
          <a:p>
            <a:pPr>
              <a:buNone/>
            </a:pPr>
            <a:r>
              <a:rPr lang="ru-RU" sz="2800" dirty="0" smtClean="0"/>
              <a:t>у</a:t>
            </a:r>
            <a:r>
              <a:rPr lang="ru-RU" sz="2800" u="sng" dirty="0" smtClean="0">
                <a:solidFill>
                  <a:srgbClr val="FF0000"/>
                </a:solidFill>
              </a:rPr>
              <a:t>з</a:t>
            </a:r>
            <a:r>
              <a:rPr lang="ru-RU" sz="2800" dirty="0" smtClean="0"/>
              <a:t>кий</a:t>
            </a:r>
            <a:endParaRPr lang="ru-RU" sz="28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131840" y="1556792"/>
            <a:ext cx="2808312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Относительные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</a:t>
            </a:r>
            <a:r>
              <a:rPr kumimoji="0" lang="ru-RU" sz="28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стовский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2800" dirty="0" smtClean="0"/>
              <a:t>осе</a:t>
            </a:r>
            <a:r>
              <a:rPr lang="ru-RU" sz="2800" u="sng" dirty="0" smtClean="0">
                <a:solidFill>
                  <a:srgbClr val="FF0000"/>
                </a:solidFill>
              </a:rPr>
              <a:t>нн</a:t>
            </a:r>
            <a:r>
              <a:rPr lang="ru-RU" sz="2800" dirty="0" smtClean="0"/>
              <a:t>ий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228184" y="1484784"/>
            <a:ext cx="2915816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Притяжательные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</a:t>
            </a:r>
            <a:r>
              <a:rPr kumimoji="0" lang="ru-RU" sz="28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ь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виный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2800" dirty="0" smtClean="0"/>
              <a:t>сестриц</a:t>
            </a:r>
            <a:r>
              <a:rPr lang="ru-RU" sz="2800" u="sng" dirty="0" smtClean="0">
                <a:solidFill>
                  <a:srgbClr val="FF0000"/>
                </a:solidFill>
              </a:rPr>
              <a:t>ы</a:t>
            </a:r>
            <a:r>
              <a:rPr lang="ru-RU" sz="2800" dirty="0" smtClean="0"/>
              <a:t>н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Arc 19"/>
          <p:cNvSpPr>
            <a:spLocks/>
          </p:cNvSpPr>
          <p:nvPr/>
        </p:nvSpPr>
        <p:spPr bwMode="auto">
          <a:xfrm rot="18759352">
            <a:off x="546226" y="3075635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6720416 w 21600"/>
              <a:gd name="T3" fmla="*/ 6720416 h 21600"/>
              <a:gd name="T4" fmla="*/ 0 w 21600"/>
              <a:gd name="T5" fmla="*/ 67204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Arc 19"/>
          <p:cNvSpPr>
            <a:spLocks/>
          </p:cNvSpPr>
          <p:nvPr/>
        </p:nvSpPr>
        <p:spPr bwMode="auto">
          <a:xfrm rot="18759352">
            <a:off x="3455215" y="2392035"/>
            <a:ext cx="433370" cy="481922"/>
          </a:xfrm>
          <a:custGeom>
            <a:avLst/>
            <a:gdLst>
              <a:gd name="T0" fmla="*/ 0 w 21600"/>
              <a:gd name="T1" fmla="*/ 0 h 21600"/>
              <a:gd name="T2" fmla="*/ 6720416 w 21600"/>
              <a:gd name="T3" fmla="*/ 6720416 h 21600"/>
              <a:gd name="T4" fmla="*/ 0 w 21600"/>
              <a:gd name="T5" fmla="*/ 67204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Arc 19"/>
          <p:cNvSpPr>
            <a:spLocks/>
          </p:cNvSpPr>
          <p:nvPr/>
        </p:nvSpPr>
        <p:spPr bwMode="auto">
          <a:xfrm rot="18759352">
            <a:off x="3455214" y="3006615"/>
            <a:ext cx="433370" cy="481922"/>
          </a:xfrm>
          <a:custGeom>
            <a:avLst/>
            <a:gdLst>
              <a:gd name="T0" fmla="*/ 0 w 21600"/>
              <a:gd name="T1" fmla="*/ 0 h 21600"/>
              <a:gd name="T2" fmla="*/ 6720416 w 21600"/>
              <a:gd name="T3" fmla="*/ 6720416 h 21600"/>
              <a:gd name="T4" fmla="*/ 0 w 21600"/>
              <a:gd name="T5" fmla="*/ 67204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Arc 19"/>
          <p:cNvSpPr>
            <a:spLocks/>
          </p:cNvSpPr>
          <p:nvPr/>
        </p:nvSpPr>
        <p:spPr bwMode="auto">
          <a:xfrm rot="18759352">
            <a:off x="6540659" y="2488906"/>
            <a:ext cx="311154" cy="398703"/>
          </a:xfrm>
          <a:custGeom>
            <a:avLst/>
            <a:gdLst>
              <a:gd name="T0" fmla="*/ 0 w 21600"/>
              <a:gd name="T1" fmla="*/ 0 h 21600"/>
              <a:gd name="T2" fmla="*/ 6720416 w 21600"/>
              <a:gd name="T3" fmla="*/ 6720416 h 21600"/>
              <a:gd name="T4" fmla="*/ 0 w 21600"/>
              <a:gd name="T5" fmla="*/ 67204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1331640" y="2492896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V="1">
            <a:off x="1619672" y="2492896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3995936" y="3068960"/>
            <a:ext cx="21602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6200000" flipV="1">
            <a:off x="4067944" y="3068960"/>
            <a:ext cx="21602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7560332" y="2969332"/>
            <a:ext cx="296416" cy="207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6200000" flipV="1">
            <a:off x="7812360" y="2924944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Определение способа словообразования.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61662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Что обозначает слово? (объясняй, используя слово с этим же корнем). Подумай, от какого слова оно образовано. </a:t>
            </a:r>
          </a:p>
          <a:p>
            <a:pPr lvl="0"/>
            <a:r>
              <a:rPr lang="ru-RU" dirty="0" smtClean="0"/>
              <a:t>Посмотри, какая часть слова перешла без изменения (помни о чередованиях). Выдели её овалом в обоих словах. </a:t>
            </a:r>
          </a:p>
          <a:p>
            <a:pPr lvl="0"/>
            <a:r>
              <a:rPr lang="ru-RU" dirty="0" smtClean="0"/>
              <a:t>Что «добавилось»? Или «убавилось»? Определяй способ!</a:t>
            </a:r>
          </a:p>
          <a:p>
            <a:pPr lvl="0"/>
            <a:r>
              <a:rPr lang="ru-RU" sz="2000" dirty="0" smtClean="0"/>
              <a:t>приставочный</a:t>
            </a:r>
          </a:p>
          <a:p>
            <a:pPr lvl="0"/>
            <a:r>
              <a:rPr lang="ru-RU" sz="2000" dirty="0" smtClean="0"/>
              <a:t>суффиксальный</a:t>
            </a:r>
          </a:p>
          <a:p>
            <a:pPr lvl="0"/>
            <a:r>
              <a:rPr lang="ru-RU" sz="2000" dirty="0" smtClean="0"/>
              <a:t>приставочно-суффиксальный</a:t>
            </a:r>
          </a:p>
          <a:p>
            <a:pPr lvl="0"/>
            <a:r>
              <a:rPr lang="ru-RU" sz="2000" dirty="0" err="1" smtClean="0"/>
              <a:t>бессуффиксный</a:t>
            </a:r>
            <a:r>
              <a:rPr lang="ru-RU" sz="2000" dirty="0" smtClean="0"/>
              <a:t> (только у существительных!)</a:t>
            </a:r>
          </a:p>
          <a:p>
            <a:pPr lvl="0"/>
            <a:r>
              <a:rPr lang="ru-RU" sz="2000" dirty="0" smtClean="0"/>
              <a:t>сложение (</a:t>
            </a:r>
            <a:r>
              <a:rPr lang="ru-RU" sz="2000" dirty="0" err="1" smtClean="0"/>
              <a:t>сложение</a:t>
            </a:r>
            <a:r>
              <a:rPr lang="ru-RU" sz="2000" dirty="0" smtClean="0"/>
              <a:t> чего)</a:t>
            </a:r>
          </a:p>
          <a:p>
            <a:r>
              <a:rPr lang="ru-RU" sz="2000" dirty="0" smtClean="0"/>
              <a:t>сложение + суффиксальный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i="1" dirty="0" smtClean="0"/>
              <a:t>новый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/>
              <a:t>  </a:t>
            </a:r>
            <a:r>
              <a:rPr lang="ru-RU" sz="4800" i="1" dirty="0" smtClean="0"/>
              <a:t>новее </a:t>
            </a:r>
            <a:endParaRPr lang="ru-RU" sz="4800" i="1" dirty="0" smtClean="0"/>
          </a:p>
          <a:p>
            <a:r>
              <a:rPr lang="ru-RU" sz="4800" i="1" dirty="0" smtClean="0"/>
              <a:t> </a:t>
            </a:r>
            <a:r>
              <a:rPr lang="ru-RU" sz="4800" i="1" dirty="0" smtClean="0"/>
              <a:t>более </a:t>
            </a:r>
            <a:r>
              <a:rPr lang="ru-RU" sz="4800" i="1" dirty="0" smtClean="0"/>
              <a:t>новый</a:t>
            </a:r>
          </a:p>
          <a:p>
            <a:r>
              <a:rPr lang="ru-RU" sz="4800" i="1" dirty="0" smtClean="0"/>
              <a:t>новейший</a:t>
            </a:r>
          </a:p>
          <a:p>
            <a:r>
              <a:rPr lang="ru-RU" sz="4800" i="1" dirty="0" smtClean="0"/>
              <a:t>самый </a:t>
            </a:r>
            <a:r>
              <a:rPr lang="ru-RU" sz="4800" i="1" dirty="0" smtClean="0"/>
              <a:t>новый</a:t>
            </a:r>
            <a:endParaRPr lang="ru-RU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Творческое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Составь небольшое сочинение (4-6 предложений) о приближающемся Дне матери. В нем должны быть прилагательные всех (трех) разрядов и прилагательные в форме сравнительной и превосходной степени.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к предложению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определи разряды прилагательных</a:t>
            </a:r>
          </a:p>
          <a:p>
            <a:r>
              <a:rPr lang="ru-RU" dirty="0" smtClean="0"/>
              <a:t>найди слова, образованные приставочным и приставочно-суффиксальным способом</a:t>
            </a:r>
          </a:p>
          <a:p>
            <a:r>
              <a:rPr lang="ru-RU" smtClean="0"/>
              <a:t>подчеркни </a:t>
            </a:r>
            <a:r>
              <a:rPr lang="ru-RU" dirty="0" smtClean="0"/>
              <a:t>прилагательные как члены предложения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98080" cy="1143000"/>
          </a:xfrm>
        </p:spPr>
        <p:txBody>
          <a:bodyPr/>
          <a:lstStyle/>
          <a:p>
            <a:r>
              <a:rPr lang="ru-RU" dirty="0" smtClean="0"/>
              <a:t>Лови ошибку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мудрый – мудрее – менее мудрый –    мудрейший – самый    мудрейший</a:t>
            </a:r>
          </a:p>
          <a:p>
            <a:endParaRPr lang="ru-RU" dirty="0" smtClean="0"/>
          </a:p>
          <a:p>
            <a:r>
              <a:rPr lang="ru-RU" dirty="0" smtClean="0"/>
              <a:t>глубокий – глубже – более глубже – глубочайший – глубже всех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4716016" y="1412776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4932040" y="1412776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915816" y="1988840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203848" y="1988840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588224" y="1988840"/>
            <a:ext cx="36004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948264" y="1988840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4752020" y="3104964"/>
            <a:ext cx="28803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4824028" y="3104964"/>
            <a:ext cx="28803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7488324" y="3104964"/>
            <a:ext cx="28803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7560332" y="3104964"/>
            <a:ext cx="28803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419872" y="3573016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131840" y="3573016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5508104" y="3645024"/>
            <a:ext cx="21602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5580112" y="3645024"/>
            <a:ext cx="21602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255</TotalTime>
  <Words>288</Words>
  <Application>Microsoft Office PowerPoint</Application>
  <PresentationFormat>Экран (4:3)</PresentationFormat>
  <Paragraphs>59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Слайд 1</vt:lpstr>
      <vt:lpstr>Слайд 2</vt:lpstr>
      <vt:lpstr>Распредели на три группы: качественные, относительные, притяжательные</vt:lpstr>
      <vt:lpstr>проверь</vt:lpstr>
      <vt:lpstr>Определение способа словообразования.</vt:lpstr>
      <vt:lpstr>новый</vt:lpstr>
      <vt:lpstr>Творческое задание</vt:lpstr>
      <vt:lpstr>Задания к предложению</vt:lpstr>
      <vt:lpstr>Лови ошибку</vt:lpstr>
      <vt:lpstr>Лови ошибку</vt:lpstr>
      <vt:lpstr>Лови ошибку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Распредели на три группы: качественные, относительные, притяжательные</dc:title>
  <cp:lastModifiedBy>user</cp:lastModifiedBy>
  <cp:revision>29</cp:revision>
  <dcterms:modified xsi:type="dcterms:W3CDTF">2016-06-15T09:24:13Z</dcterms:modified>
</cp:coreProperties>
</file>