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91" r:id="rId2"/>
    <p:sldId id="274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6D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541" autoAdjust="0"/>
    <p:restoredTop sz="94660"/>
  </p:normalViewPr>
  <p:slideViewPr>
    <p:cSldViewPr snapToGrid="0">
      <p:cViewPr varScale="1">
        <p:scale>
          <a:sx n="68" d="100"/>
          <a:sy n="68" d="100"/>
        </p:scale>
        <p:origin x="6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474ADA-7490-4C10-927F-F084ADE38A1A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B902B6-D481-499B-A0DD-A1BCB7B326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5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5124" name="Номер слайда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  <a:t>2</a:t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130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9628-69E7-4C5F-B05A-A23E957B70DB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BD188-73EB-415F-95FC-6D1D169934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9628-69E7-4C5F-B05A-A23E957B70DB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BD188-73EB-415F-95FC-6D1D169934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9628-69E7-4C5F-B05A-A23E957B70DB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BD188-73EB-415F-95FC-6D1D169934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9628-69E7-4C5F-B05A-A23E957B70DB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BD188-73EB-415F-95FC-6D1D169934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9628-69E7-4C5F-B05A-A23E957B70DB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BD188-73EB-415F-95FC-6D1D169934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9628-69E7-4C5F-B05A-A23E957B70DB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BD188-73EB-415F-95FC-6D1D169934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9628-69E7-4C5F-B05A-A23E957B70DB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BD188-73EB-415F-95FC-6D1D169934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9628-69E7-4C5F-B05A-A23E957B70DB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BD188-73EB-415F-95FC-6D1D169934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9628-69E7-4C5F-B05A-A23E957B70DB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BD188-73EB-415F-95FC-6D1D169934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9628-69E7-4C5F-B05A-A23E957B70DB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BD188-73EB-415F-95FC-6D1D169934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9628-69E7-4C5F-B05A-A23E957B70DB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BD188-73EB-415F-95FC-6D1D169934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19628-69E7-4C5F-B05A-A23E957B70DB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BD188-73EB-415F-95FC-6D1D1699341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Relationship Id="rId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microsoft.com/office/2007/relationships/hdphoto" Target="../media/hdphoto4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microsoft.com/office/2007/relationships/hdphoto" Target="../media/hdphoto10.wdp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microsoft.com/office/2007/relationships/hdphoto" Target="../media/hdphoto10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microsoft.com/office/2007/relationships/hdphoto" Target="../media/hdphoto11.wdp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2.jpeg"/><Relationship Id="rId7" Type="http://schemas.openxmlformats.org/officeDocument/2006/relationships/image" Target="../media/image3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Relationship Id="rId6" Type="http://schemas.microsoft.com/office/2007/relationships/hdphoto" Target="../media/hdphoto5.wdp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microsoft.com/office/2007/relationships/hdphoto" Target="../media/hdphoto9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jpeg"/><Relationship Id="rId7" Type="http://schemas.microsoft.com/office/2007/relationships/hdphoto" Target="../media/hdphoto6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microsoft.com/office/2007/relationships/hdphoto" Target="../media/hdphoto3.wdp"/><Relationship Id="rId5" Type="http://schemas.microsoft.com/office/2007/relationships/hdphoto" Target="../media/hdphoto5.wdp"/><Relationship Id="rId10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13.png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microsoft.com/office/2007/relationships/hdphoto" Target="../media/hdphoto3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ru-RU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</a:t>
            </a:r>
            <a:br>
              <a:rPr lang="ru-RU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№455 г.Челябинска»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-178435" y="1691640"/>
            <a:ext cx="12370435" cy="559498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Конкурсное задание: «Педагогическая находка»</a:t>
            </a:r>
          </a:p>
          <a:p>
            <a:pPr marL="0" indent="0" algn="ctr">
              <a:buNone/>
            </a:pPr>
            <a:r>
              <a:rPr lang="ru-RU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«Ландшафтный дизайн-</a:t>
            </a:r>
            <a:r>
              <a:rPr lang="ru-RU" altLang="en-US" sz="32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как средство </a:t>
            </a:r>
            <a:r>
              <a:rPr lang="ru-RU" altLang="en-US" sz="32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экологичекого</a:t>
            </a:r>
            <a:r>
              <a:rPr lang="ru-RU" altLang="en-US" sz="32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и нравственного развития дошкольников»</a:t>
            </a:r>
            <a:endParaRPr lang="ru-RU" altLang="en-US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36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4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</a:t>
            </a:r>
          </a:p>
          <a:p>
            <a:pPr marL="0" indent="0" algn="r">
              <a:buNone/>
            </a:pPr>
            <a:r>
              <a:rPr lang="ru-RU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Валеева</a:t>
            </a:r>
          </a:p>
          <a:p>
            <a:pPr marL="0" indent="0" algn="r">
              <a:buNone/>
            </a:pPr>
            <a:r>
              <a:rPr lang="ru-RU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Альбина Асылбековна</a:t>
            </a:r>
          </a:p>
          <a:p>
            <a:pPr marL="0" indent="0" algn="r">
              <a:buNone/>
            </a:pPr>
            <a:endParaRPr lang="ru-RU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Изображение 3" descr="IMG-91ad9e856b893e6c0a6c78c21dd80e3e-V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6180" y="3382010"/>
            <a:ext cx="4740275" cy="2851150"/>
          </a:xfrm>
          <a:prstGeom prst="rect">
            <a:avLst/>
          </a:prstGeom>
        </p:spPr>
      </p:pic>
      <p:pic>
        <p:nvPicPr>
          <p:cNvPr id="6" name="Рисунок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490" y="3101975"/>
            <a:ext cx="6524625" cy="3756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9" name="Замещающий 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102" name="Замещающее содержимое 10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5445" y="669925"/>
            <a:ext cx="8538845" cy="5653405"/>
          </a:xfrm>
          <a:prstGeom prst="rect">
            <a:avLst/>
          </a:prstGeom>
          <a:ln w="228600" cap="sq" cmpd="thickThin">
            <a:solidFill>
              <a:srgbClr val="936D4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0109" y1="40434" x2="70109" y2="40434"/>
                        <a14:foregroundMark x1="80109" y1="65943" x2="80109" y2="65943"/>
                        <a14:foregroundMark x1="78913" y1="87110" x2="78913" y2="87110"/>
                        <a14:foregroundMark x1="78587" y1="82904" x2="78587" y2="82904"/>
                        <a14:foregroundMark x1="17174" y1="86839" x2="17174" y2="86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793" y="4726555"/>
            <a:ext cx="2852207" cy="22848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ъект 2"/>
          <p:cNvSpPr>
            <a:spLocks noGrp="1"/>
          </p:cNvSpPr>
          <p:nvPr>
            <p:ph sz="half" idx="1"/>
          </p:nvPr>
        </p:nvSpPr>
        <p:spPr>
          <a:xfrm>
            <a:off x="1703071" y="116840"/>
            <a:ext cx="7662545" cy="572770"/>
          </a:xfrm>
          <a:ln>
            <a:noFill/>
          </a:ln>
        </p:spPr>
        <p:txBody>
          <a:bodyPr vert="horz" wrap="square" lIns="91440" tIns="45720" rIns="91440" bIns="45720" rtlCol="0" anchor="t" anchorCtr="0">
            <a:normAutofit/>
          </a:bodyPr>
          <a:lstStyle/>
          <a:p>
            <a:pPr marL="136525" indent="0">
              <a:buNone/>
            </a:pPr>
            <a:r>
              <a:rPr lang="ru-RU" altLang="ru-RU" sz="2200" dirty="0"/>
              <a:t> </a:t>
            </a:r>
            <a:r>
              <a:rPr lang="ru-RU" altLang="ru-RU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Второй этап работы</a:t>
            </a:r>
          </a:p>
          <a:p>
            <a:pPr marL="136525" indent="0">
              <a:buNone/>
            </a:pPr>
            <a:endParaRPr lang="ru-RU" altLang="ru-RU" sz="2200" dirty="0"/>
          </a:p>
        </p:txBody>
      </p:sp>
      <p:pic>
        <p:nvPicPr>
          <p:cNvPr id="5" name="Изображение 4" descr="6qD3rjcaCm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906" y="1162448"/>
            <a:ext cx="3713691" cy="5255677"/>
          </a:xfrm>
          <a:prstGeom prst="rect">
            <a:avLst/>
          </a:prstGeom>
          <a:ln w="228600" cap="sq" cmpd="thickThin">
            <a:solidFill>
              <a:srgbClr val="936D4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1" name="Замещающее содержимое 100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843749" y="1016828"/>
            <a:ext cx="3811464" cy="5546915"/>
          </a:xfrm>
          <a:prstGeom prst="rect">
            <a:avLst/>
          </a:prstGeom>
          <a:ln w="228600" cap="sq" cmpd="thickThin">
            <a:solidFill>
              <a:srgbClr val="936D4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945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6925">
            <a:off x="10028011" y="4261757"/>
            <a:ext cx="1945034" cy="30697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51" l="10652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9082">
            <a:off x="-542913" y="-4701"/>
            <a:ext cx="2713974" cy="17906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4094" y="184666"/>
            <a:ext cx="7447915" cy="453390"/>
          </a:xfrm>
        </p:spPr>
        <p:txBody>
          <a:bodyPr>
            <a:normAutofit fontScale="90000"/>
          </a:bodyPr>
          <a:lstStyle/>
          <a:p>
            <a:r>
              <a:rPr lang="ru-RU" alt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«Мини-лаборатория»</a:t>
            </a:r>
            <a:endParaRPr lang="ru-RU" alt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2" name="Rectangle 33"/>
          <p:cNvSpPr/>
          <p:nvPr/>
        </p:nvSpPr>
        <p:spPr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eaLnBrk="1" hangingPunct="1"/>
            <a:endParaRPr lang="ru-RU" altLang="ru-RU" dirty="0">
              <a:latin typeface="Arial" panose="020B0604020202020204" pitchFamily="34" charset="0"/>
            </a:endParaRPr>
          </a:p>
        </p:txBody>
      </p:sp>
      <p:pic>
        <p:nvPicPr>
          <p:cNvPr id="100" name="Замещающее содержимое 9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1720850" y="1108075"/>
            <a:ext cx="5283200" cy="5172710"/>
          </a:xfrm>
          <a:prstGeom prst="rect">
            <a:avLst/>
          </a:prstGeom>
          <a:ln w="228600" cap="sq" cmpd="thickThin">
            <a:solidFill>
              <a:srgbClr val="936D4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3" name="Изображение 102"/>
          <p:cNvPicPr/>
          <p:nvPr/>
        </p:nvPicPr>
        <p:blipFill>
          <a:blip r:embed="rId3"/>
          <a:stretch>
            <a:fillRect/>
          </a:stretch>
        </p:blipFill>
        <p:spPr>
          <a:xfrm>
            <a:off x="7479083" y="1052830"/>
            <a:ext cx="3237177" cy="5201286"/>
          </a:xfrm>
          <a:prstGeom prst="rect">
            <a:avLst/>
          </a:prstGeom>
          <a:ln w="228600" cap="sq" cmpd="thickThin">
            <a:solidFill>
              <a:srgbClr val="936D4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3276" y1="20307" x2="23276" y2="20307"/>
                        <a14:foregroundMark x1="19828" y1="10728" x2="19828" y2="10728"/>
                        <a14:foregroundMark x1="17241" y1="55939" x2="17241" y2="55939"/>
                        <a14:foregroundMark x1="28736" y1="89272" x2="28736" y2="89272"/>
                        <a14:foregroundMark x1="12931" y1="68966" x2="12931" y2="68966"/>
                        <a14:foregroundMark x1="6034" y1="59770" x2="6034" y2="59770"/>
                        <a14:foregroundMark x1="25575" y1="7280" x2="25575" y2="7280"/>
                        <a14:foregroundMark x1="43966" y1="37548" x2="43966" y2="37548"/>
                        <a14:foregroundMark x1="45402" y1="85441" x2="45402" y2="85441"/>
                        <a14:foregroundMark x1="47989" y1="66284" x2="47989" y2="66284"/>
                        <a14:foregroundMark x1="6897" y1="8812" x2="6897" y2="88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462" t="-575" b="1"/>
          <a:stretch>
            <a:fillRect/>
          </a:stretch>
        </p:blipFill>
        <p:spPr>
          <a:xfrm>
            <a:off x="10042071" y="4636466"/>
            <a:ext cx="2149929" cy="27703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45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6711">
            <a:off x="131472" y="2192385"/>
            <a:ext cx="1851515" cy="29221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Изображение 102"/>
          <p:cNvPicPr/>
          <p:nvPr/>
        </p:nvPicPr>
        <p:blipFill>
          <a:blip r:embed="rId2"/>
          <a:stretch>
            <a:fillRect/>
          </a:stretch>
        </p:blipFill>
        <p:spPr>
          <a:xfrm>
            <a:off x="6740142" y="143170"/>
            <a:ext cx="4401820" cy="3018155"/>
          </a:xfrm>
          <a:prstGeom prst="rect">
            <a:avLst/>
          </a:prstGeom>
          <a:ln w="228600" cap="sq" cmpd="thickThin">
            <a:solidFill>
              <a:srgbClr val="936D4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Замещающее содержимое 7" descr="_UdZhLcJKcw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718310" y="308611"/>
            <a:ext cx="4138930" cy="6157595"/>
          </a:xfrm>
          <a:prstGeom prst="rect">
            <a:avLst/>
          </a:prstGeom>
          <a:ln w="228600" cap="sq" cmpd="thickThin">
            <a:solidFill>
              <a:srgbClr val="936D4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Замещающее содержимое 8" descr="-6J_fPT9msI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911567" y="3733800"/>
            <a:ext cx="4058969" cy="2732406"/>
          </a:xfrm>
          <a:prstGeom prst="rect">
            <a:avLst/>
          </a:prstGeom>
          <a:ln w="228600" cap="sq" cmpd="thickThin">
            <a:solidFill>
              <a:srgbClr val="936D4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951" l="6739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476" y="5291150"/>
            <a:ext cx="2648647" cy="17475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95" y="4125232"/>
            <a:ext cx="1804605" cy="23409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2400"/>
              <a:t>    третий этап работы</a:t>
            </a: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58046">
                        <a14:foregroundMark x1="32471" y1="86590" x2="32471" y2="86590"/>
                        <a14:foregroundMark x1="22701" y1="65134" x2="22701" y2="65134"/>
                        <a14:foregroundMark x1="14080" y1="75096" x2="14080" y2="75096"/>
                        <a14:foregroundMark x1="42816" y1="35632" x2="42816" y2="356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313" y="3687422"/>
            <a:ext cx="4227437" cy="3170578"/>
          </a:xfrm>
        </p:spPr>
      </p:pic>
      <p:pic>
        <p:nvPicPr>
          <p:cNvPr id="104" name="Замещающее содержимое 103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2064567" y="365125"/>
            <a:ext cx="7221855" cy="5826760"/>
          </a:xfrm>
          <a:prstGeom prst="rect">
            <a:avLst/>
          </a:prstGeom>
          <a:ln w="228600" cap="sq" cmpd="thickThin">
            <a:solidFill>
              <a:srgbClr val="936D4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Текстовое поле 6"/>
          <p:cNvSpPr txBox="1"/>
          <p:nvPr/>
        </p:nvSpPr>
        <p:spPr>
          <a:xfrm>
            <a:off x="-32385" y="2739390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ъект 2"/>
          <p:cNvSpPr>
            <a:spLocks noGrp="1"/>
          </p:cNvSpPr>
          <p:nvPr>
            <p:ph sz="half" idx="1"/>
          </p:nvPr>
        </p:nvSpPr>
        <p:spPr>
          <a:xfrm>
            <a:off x="1631316" y="524510"/>
            <a:ext cx="8228965" cy="297307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/>
          <a:p>
            <a:pPr marL="548640" indent="-411480">
              <a:lnSpc>
                <a:spcPct val="100000"/>
              </a:lnSpc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None/>
              <a:defRPr/>
            </a:pPr>
            <a:endParaRPr lang="ru-RU" altLang="ru-RU" sz="2200" dirty="0"/>
          </a:p>
        </p:txBody>
      </p:sp>
      <p:pic>
        <p:nvPicPr>
          <p:cNvPr id="6" name="Изображение 5" descr="t-uBg2JgpjQ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8691" y="525145"/>
            <a:ext cx="4186555" cy="5969000"/>
          </a:xfrm>
          <a:prstGeom prst="rect">
            <a:avLst/>
          </a:prstGeom>
          <a:ln w="228600" cap="sq" cmpd="thickThin">
            <a:solidFill>
              <a:srgbClr val="936D4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0" name="Замещающее содержимое 99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276351" y="528320"/>
            <a:ext cx="4071620" cy="5965825"/>
          </a:xfrm>
          <a:prstGeom prst="rect">
            <a:avLst/>
          </a:prstGeom>
          <a:ln w="228600" cap="sq" cmpd="thickThin">
            <a:solidFill>
              <a:srgbClr val="936D4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" name="Замещающий 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105" name="Замещающее содержимое 10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3931" y="260985"/>
            <a:ext cx="5122545" cy="6261100"/>
          </a:xfrm>
          <a:prstGeom prst="rect">
            <a:avLst/>
          </a:prstGeom>
          <a:ln w="228600" cap="sq" cmpd="thickThin">
            <a:solidFill>
              <a:srgbClr val="936D4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19604" y="0"/>
            <a:ext cx="8525510" cy="720725"/>
          </a:xfrm>
        </p:spPr>
        <p:txBody>
          <a:bodyPr/>
          <a:lstStyle/>
          <a:p>
            <a:endParaRPr lang="ru-RU" altLang="en-US" sz="2400" dirty="0"/>
          </a:p>
        </p:txBody>
      </p:sp>
      <p:pic>
        <p:nvPicPr>
          <p:cNvPr id="100" name="Замещающее содержимое 9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1491" y="963386"/>
            <a:ext cx="7350558" cy="5568042"/>
          </a:xfrm>
          <a:prstGeom prst="rect">
            <a:avLst/>
          </a:prstGeom>
          <a:ln w="228600" cap="sq" cmpd="thickThin">
            <a:solidFill>
              <a:srgbClr val="936D4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727">
            <a:off x="8489779" y="2434277"/>
            <a:ext cx="3910671" cy="36412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1998">
            <a:off x="-6343" y="4836164"/>
            <a:ext cx="2269523" cy="226952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04600" y="224553"/>
            <a:ext cx="90405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alt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Дети-это палитра талантов и так приятно их открывать!</a:t>
            </a:r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3297" y="0"/>
            <a:ext cx="10515600" cy="1325563"/>
          </a:xfrm>
          <a:noFill/>
          <a:ln>
            <a:noFill/>
          </a:ln>
          <a:effectLst/>
          <a:sp3d prstMaterial="plastic"/>
        </p:spPr>
        <p:txBody>
          <a:bodyPr vert="horz" anchor="ctr">
            <a:normAutofit fontScale="90000"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41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41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1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/>
          <p:cNvSpPr txBox="1"/>
          <p:nvPr/>
        </p:nvSpPr>
        <p:spPr bwMode="auto">
          <a:xfrm>
            <a:off x="7082474" y="569913"/>
            <a:ext cx="2881313" cy="75565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ru-RU" sz="2200" kern="0" dirty="0"/>
          </a:p>
        </p:txBody>
      </p:sp>
      <p:pic>
        <p:nvPicPr>
          <p:cNvPr id="4" name="Замещающее содержимое 3" descr="IMG-91ad9e856b893e6c0a6c78c21dd80e3e-V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94840" y="1758951"/>
            <a:ext cx="4700270" cy="4505325"/>
          </a:xfrm>
          <a:prstGeom prst="rect">
            <a:avLst/>
          </a:prstGeom>
          <a:ln w="228600" cap="sq" cmpd="thickThin">
            <a:solidFill>
              <a:srgbClr val="936D4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Замещающее содержимое 4" descr="ri_rKPoelq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23151" y="1790066"/>
            <a:ext cx="3508375" cy="4474210"/>
          </a:xfrm>
          <a:prstGeom prst="rect">
            <a:avLst/>
          </a:prstGeom>
          <a:ln w="228600" cap="sq" cmpd="thickThin">
            <a:solidFill>
              <a:srgbClr val="936D4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8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144" y="0"/>
            <a:ext cx="2760730" cy="24006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0109" y1="40434" x2="70109" y2="40434"/>
                        <a14:foregroundMark x1="80109" y1="65943" x2="80109" y2="65943"/>
                        <a14:foregroundMark x1="78913" y1="87110" x2="78913" y2="87110"/>
                        <a14:foregroundMark x1="78587" y1="82904" x2="78587" y2="82904"/>
                        <a14:foregroundMark x1="17174" y1="86839" x2="17174" y2="86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076" y="5519057"/>
            <a:ext cx="1862924" cy="14923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43773" y="-27305"/>
            <a:ext cx="7418388" cy="4859338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/>
          <a:p>
            <a:pPr marL="609600" indent="-609600" algn="r">
              <a:lnSpc>
                <a:spcPct val="80000"/>
              </a:lnSpc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ru-RU" altLang="ru-RU" sz="2200" dirty="0"/>
          </a:p>
          <a:p>
            <a:pPr marL="609600" indent="-609600">
              <a:lnSpc>
                <a:spcPct val="80000"/>
              </a:lnSpc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ru-RU" altLang="ru-RU" sz="2800" dirty="0"/>
          </a:p>
          <a:p>
            <a:pPr marL="609600" indent="-609600">
              <a:lnSpc>
                <a:spcPct val="80000"/>
              </a:lnSpc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altLang="ru-RU" sz="2800" dirty="0"/>
              <a:t>   </a:t>
            </a: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1242696" y="236230"/>
            <a:ext cx="8419465" cy="7975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Ландшафтный дизайн-как средство </a:t>
            </a:r>
            <a:r>
              <a:rPr lang="ru-RU" alt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экологичекого</a:t>
            </a:r>
            <a:r>
              <a:rPr lang="ru-RU" alt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нравственного развития дошкольников</a:t>
            </a:r>
          </a:p>
        </p:txBody>
      </p:sp>
      <p:pic>
        <p:nvPicPr>
          <p:cNvPr id="2" name="Изображение 1" descr="IMG-91ad9e856b893e6c0a6c78c21dd80e3e-V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400" y="1524635"/>
            <a:ext cx="7858760" cy="45523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85" y="1033780"/>
            <a:ext cx="10707370" cy="57238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53745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altLang="en-US" sz="49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 ПРЕЗЕНТАЦИИ:</a:t>
            </a:r>
            <a:r>
              <a:rPr lang="ru-RU" altLang="en-US" sz="4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en-US" sz="4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en-US" sz="2400" b="1" dirty="0"/>
              <a:t/>
            </a:r>
            <a:br>
              <a:rPr lang="ru-RU" altLang="en-US" sz="2400" b="1" dirty="0"/>
            </a:br>
            <a:r>
              <a:rPr lang="ru-RU" altLang="en-US" sz="2400" b="1" dirty="0"/>
              <a:t/>
            </a:r>
            <a:br>
              <a:rPr lang="ru-RU" altLang="en-US" sz="2400" b="1" dirty="0"/>
            </a:br>
            <a:endParaRPr lang="ru-RU" altLang="en-US" sz="2400" dirty="0"/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371475" y="1078865"/>
            <a:ext cx="11820525" cy="448564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  <a:tabLst>
                <a:tab pos="447675" algn="l"/>
              </a:tabLst>
            </a:pPr>
            <a:r>
              <a:rPr lang="ru-RU" altLang="en-US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Цели работы по ландшафтному дизайну:</a:t>
            </a:r>
            <a:endParaRPr lang="ru-RU" alt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tabLst>
                <a:tab pos="447675" algn="l"/>
              </a:tabLst>
            </a:pPr>
            <a:r>
              <a:rPr lang="ru-RU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развитие творческих способностей и экологической культуры </a:t>
            </a:r>
            <a:r>
              <a:rPr lang="ru-RU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дошкольников,трудовое</a:t>
            </a:r>
            <a:r>
              <a:rPr lang="ru-RU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экологическое </a:t>
            </a:r>
            <a:r>
              <a:rPr lang="ru-RU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воспитание,развитие</a:t>
            </a:r>
            <a:r>
              <a:rPr lang="ru-RU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эстетического вкуса, познавательное и </a:t>
            </a:r>
            <a:r>
              <a:rPr lang="ru-RU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интеллектулаьное</a:t>
            </a:r>
            <a:r>
              <a:rPr lang="ru-RU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развитие </a:t>
            </a:r>
          </a:p>
          <a:p>
            <a:pPr marL="0" indent="0">
              <a:lnSpc>
                <a:spcPct val="100000"/>
              </a:lnSpc>
              <a:buNone/>
              <a:tabLst>
                <a:tab pos="447675" algn="l"/>
              </a:tabLst>
            </a:pPr>
            <a:r>
              <a:rPr lang="ru-RU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работы по  данному направлению:</a:t>
            </a:r>
            <a:endParaRPr lang="ru-RU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tabLst>
                <a:tab pos="447675" algn="l"/>
              </a:tabLst>
            </a:pPr>
            <a:r>
              <a:rPr lang="ru-RU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дошкольников с историей ландшафтного, основными определениями</a:t>
            </a:r>
          </a:p>
          <a:p>
            <a:pPr>
              <a:lnSpc>
                <a:spcPct val="100000"/>
              </a:lnSpc>
              <a:tabLst>
                <a:tab pos="447675" algn="l"/>
              </a:tabLst>
            </a:pPr>
            <a:r>
              <a:rPr lang="ru-RU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интерес к изучению растений</a:t>
            </a:r>
            <a:br>
              <a:rPr lang="ru-RU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 приемам озеленения и благоустройства территории   </a:t>
            </a:r>
          </a:p>
          <a:p>
            <a:pPr>
              <a:lnSpc>
                <a:spcPct val="100000"/>
              </a:lnSpc>
              <a:tabLst>
                <a:tab pos="447675" algn="l"/>
              </a:tabLst>
            </a:pPr>
            <a:r>
              <a:rPr lang="ru-RU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интерес к профессиям, связанным с выращиванием растений</a:t>
            </a:r>
            <a:br>
              <a:rPr lang="ru-RU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</a:t>
            </a:r>
            <a:r>
              <a:rPr lang="ru-RU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формированию эстетического вкуса, чувства и красоты </a:t>
            </a:r>
            <a:br>
              <a:rPr lang="ru-RU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8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6690" y="365125"/>
            <a:ext cx="1845310" cy="1605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Замещающее содержимое 99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3092" y="527553"/>
            <a:ext cx="5279390" cy="3509645"/>
          </a:xfrm>
          <a:prstGeom prst="rect">
            <a:avLst/>
          </a:prstGeom>
          <a:ln w="228600" cap="sq" cmpd="thickThin">
            <a:solidFill>
              <a:srgbClr val="936D49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103" name="Замещающее содержимое 10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02482" y="2365747"/>
            <a:ext cx="5717091" cy="3651885"/>
          </a:xfrm>
          <a:prstGeom prst="rect">
            <a:avLst/>
          </a:prstGeom>
          <a:ln w="228600" cap="sq" cmpd="thickThin">
            <a:solidFill>
              <a:srgbClr val="936D49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2" name="Текстовое поле 1"/>
          <p:cNvSpPr txBox="1"/>
          <p:nvPr/>
        </p:nvSpPr>
        <p:spPr>
          <a:xfrm>
            <a:off x="6411595" y="527050"/>
            <a:ext cx="5440680" cy="862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altLang="en-US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этап работы: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028" y="4868284"/>
            <a:ext cx="2136925" cy="19897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8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92" y="3494314"/>
            <a:ext cx="3868238" cy="33636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104" name="Замещающее содержимое 10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08150" y="523875"/>
            <a:ext cx="8255635" cy="5810250"/>
          </a:xfrm>
          <a:prstGeom prst="rect">
            <a:avLst/>
          </a:prstGeom>
          <a:ln w="228600" cap="sq" cmpd="thickThin">
            <a:solidFill>
              <a:srgbClr val="936D49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220" y="4966970"/>
            <a:ext cx="1304925" cy="17373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951" l="6739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825" y="229235"/>
            <a:ext cx="2212975" cy="14611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267970" y="-102235"/>
            <a:ext cx="10515600" cy="1325563"/>
          </a:xfrm>
        </p:spPr>
        <p:txBody>
          <a:bodyPr>
            <a:normAutofit/>
            <a:scene3d>
              <a:camera prst="orthographicFront"/>
              <a:lightRig rig="threePt" dir="t"/>
            </a:scene3d>
          </a:bodyPr>
          <a:lstStyle/>
          <a:p>
            <a:r>
              <a:rPr lang="ru-RU" altLang="en-US" sz="36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</a:t>
            </a:r>
            <a:r>
              <a:rPr lang="ru-RU" altLang="en-US" sz="36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цветоводства,виды</a:t>
            </a:r>
            <a:r>
              <a:rPr lang="ru-RU" altLang="en-US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цветников</a:t>
            </a:r>
          </a:p>
        </p:txBody>
      </p:sp>
      <p:pic>
        <p:nvPicPr>
          <p:cNvPr id="5" name="Замещающее содержимое 3" descr="-6J_fPT9msI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47955" y="1393376"/>
            <a:ext cx="3550780" cy="4734373"/>
          </a:xfrm>
          <a:prstGeom prst="rect">
            <a:avLst/>
          </a:prstGeom>
          <a:ln w="228600" cap="sq" cmpd="thickThin">
            <a:solidFill>
              <a:srgbClr val="936D49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8" name="Замещающее содержимое 2" descr="0p0ZtNkOcz0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91771" y="1118388"/>
            <a:ext cx="3920991" cy="5227988"/>
          </a:xfrm>
          <a:prstGeom prst="rect">
            <a:avLst/>
          </a:prstGeom>
          <a:ln w="228600" cap="sq" cmpd="thickThin">
            <a:solidFill>
              <a:srgbClr val="936D49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0792">
            <a:off x="9524490" y="4487457"/>
            <a:ext cx="2781148" cy="27811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2638">
            <a:off x="0" y="5258223"/>
            <a:ext cx="1304290" cy="17390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2523">
            <a:off x="292614" y="4620947"/>
            <a:ext cx="1912677" cy="19976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5009">
            <a:off x="1028915" y="5292285"/>
            <a:ext cx="1304290" cy="17390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Содержимое 5"/>
          <p:cNvSpPr>
            <a:spLocks noGrp="1"/>
          </p:cNvSpPr>
          <p:nvPr>
            <p:ph sz="half" idx="1"/>
          </p:nvPr>
        </p:nvSpPr>
        <p:spPr>
          <a:xfrm>
            <a:off x="1919605" y="274955"/>
            <a:ext cx="7931150" cy="4526280"/>
          </a:xfrm>
        </p:spPr>
        <p:txBody>
          <a:bodyPr vert="horz" wrap="square" lIns="91440" tIns="45720" rIns="91440" bIns="45720" rtlCol="0" anchor="t" anchorCtr="0">
            <a:normAutofit/>
          </a:bodyPr>
          <a:lstStyle/>
          <a:p>
            <a:pPr marL="136525" indent="0" algn="just">
              <a:buNone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цветником</a:t>
            </a:r>
          </a:p>
          <a:p>
            <a:pPr eaLnBrk="1" hangingPunct="1">
              <a:buFont typeface="Wingdings 2" panose="05020102010507070707" pitchFamily="18" charset="2"/>
              <a:buChar char=""/>
            </a:pPr>
            <a:endParaRPr lang="ru-RU" altLang="ru-RU" sz="2500" dirty="0"/>
          </a:p>
          <a:p>
            <a:pPr eaLnBrk="1" hangingPunct="1">
              <a:buFont typeface="Wingdings 2" panose="05020102010507070707" pitchFamily="18" charset="2"/>
              <a:buChar char=""/>
            </a:pPr>
            <a:endParaRPr lang="ru-RU" altLang="ru-RU" dirty="0"/>
          </a:p>
        </p:txBody>
      </p:sp>
      <p:pic>
        <p:nvPicPr>
          <p:cNvPr id="10244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605" y="943004"/>
            <a:ext cx="3538510" cy="5301427"/>
          </a:xfrm>
          <a:prstGeom prst="rect">
            <a:avLst/>
          </a:prstGeom>
          <a:ln w="228600" cap="sq" cmpd="thickThin">
            <a:solidFill>
              <a:srgbClr val="936D4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Замещающее содержимое 1" descr="qPmGkBST3pE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61878" y="1251813"/>
            <a:ext cx="3185113" cy="4683808"/>
          </a:xfrm>
          <a:prstGeom prst="rect">
            <a:avLst/>
          </a:prstGeom>
          <a:ln w="228600" cap="sq" cmpd="thickThin">
            <a:solidFill>
              <a:srgbClr val="936D4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028" y="4868284"/>
            <a:ext cx="2136925" cy="19897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8" name="Замещающее содержимое 7" descr="7BQ0ZvJhuYQ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32050" y="641350"/>
            <a:ext cx="7218387" cy="5786755"/>
          </a:xfrm>
          <a:prstGeom prst="rect">
            <a:avLst/>
          </a:prstGeom>
          <a:ln w="228600" cap="sq" cmpd="thickThin">
            <a:solidFill>
              <a:srgbClr val="936D4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Замещающее содержимое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5844">
            <a:off x="10397461" y="4849548"/>
            <a:ext cx="1912677" cy="19976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1998">
            <a:off x="-6343" y="4836164"/>
            <a:ext cx="2269523" cy="22695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07344" y="214445"/>
            <a:ext cx="8229600" cy="582613"/>
          </a:xfrm>
          <a:noFill/>
          <a:ln>
            <a:noFill/>
          </a:ln>
          <a:effectLst/>
          <a:sp3d prstMaterial="plastic"/>
        </p:spPr>
        <p:txBody>
          <a:bodyPr vert="horz" anchor="ctr">
            <a:normAutofit fontScale="90000"/>
          </a:bodyPr>
          <a:lstStyle/>
          <a:p>
            <a:pPr algn="ctr" eaLnBrk="0" fontAlgn="base" hangingPunct="0">
              <a:lnSpc>
                <a:spcPct val="100000"/>
              </a:lnSpc>
              <a:spcAft>
                <a:spcPct val="0"/>
              </a:spcAft>
              <a:defRPr/>
            </a:pPr>
            <a:r>
              <a:rPr lang="ru-RU" sz="4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4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хема </a:t>
            </a:r>
            <a:r>
              <a:rPr lang="ru-RU" sz="4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цветника</a:t>
            </a:r>
          </a:p>
        </p:txBody>
      </p:sp>
      <p:pic>
        <p:nvPicPr>
          <p:cNvPr id="4" name="Замещающее содержимое 3" descr="ri_rKPoelq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96779" y="1316628"/>
            <a:ext cx="3221355" cy="4841360"/>
          </a:xfrm>
          <a:prstGeom prst="rect">
            <a:avLst/>
          </a:prstGeom>
          <a:ln w="228600" cap="sq" cmpd="thickThin">
            <a:solidFill>
              <a:srgbClr val="936D4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" name="Замещающее содержимое 10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585509" y="1140793"/>
            <a:ext cx="5140960" cy="5193030"/>
          </a:xfrm>
          <a:prstGeom prst="rect">
            <a:avLst/>
          </a:prstGeom>
          <a:ln w="228600" cap="sq" cmpd="thickThin">
            <a:solidFill>
              <a:srgbClr val="936D4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18607">
            <a:off x="-163286" y="4811101"/>
            <a:ext cx="2136925" cy="19897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4536">
            <a:off x="11185287" y="5309582"/>
            <a:ext cx="1304290" cy="17390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120</Words>
  <Application>Microsoft Office PowerPoint</Application>
  <PresentationFormat>Широкоэкранный</PresentationFormat>
  <Paragraphs>30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Wingdings 2</vt:lpstr>
      <vt:lpstr>Тема Office</vt:lpstr>
      <vt:lpstr>Муниципальное бюджетное дошкольное образовательное учреждение  «Детский сад №455 г.Челябинска»</vt:lpstr>
      <vt:lpstr>Презентация PowerPoint</vt:lpstr>
      <vt:lpstr>ЦЕЛИ И ЗАДАЧИ ПРЕЗЕНТАЦИИ:    </vt:lpstr>
      <vt:lpstr>Презентация PowerPoint</vt:lpstr>
      <vt:lpstr>Презентация PowerPoint</vt:lpstr>
      <vt:lpstr>Основы цветоводства,виды цветников</vt:lpstr>
      <vt:lpstr>Презентация PowerPoint</vt:lpstr>
      <vt:lpstr>Презентация PowerPoint</vt:lpstr>
      <vt:lpstr>Схема цветника</vt:lpstr>
      <vt:lpstr>Презентация PowerPoint</vt:lpstr>
      <vt:lpstr>Презентация PowerPoint</vt:lpstr>
      <vt:lpstr>«Мини-лаборатория»</vt:lpstr>
      <vt:lpstr>Презентация PowerPoint</vt:lpstr>
      <vt:lpstr>    третий этап работы</vt:lpstr>
      <vt:lpstr>Презентация PowerPoint</vt:lpstr>
      <vt:lpstr>Презентация PowerPoint</vt:lpstr>
      <vt:lpstr>Презентация PowerPoint</vt:lpstr>
      <vt:lpstr> 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15</cp:revision>
  <dcterms:created xsi:type="dcterms:W3CDTF">2023-10-28T10:57:00Z</dcterms:created>
  <dcterms:modified xsi:type="dcterms:W3CDTF">2023-10-29T03:52:11Z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352EFB7516FA45938598253C280D7711_12</vt:lpwstr>
  </property>
  <property fmtid="{D5CDD505-2E9C-101B-9397-08002B2CF9AE}" pid="3" name="KSOProductBuildVer">
    <vt:lpwstr>1049-12.2.0.13266</vt:lpwstr>
  </property>
</Properties>
</file>