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FF"/>
    <a:srgbClr val="FD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F2DF-E71E-42EB-AE5A-EE6BE4693F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76D20-0E6D-4F3E-A12E-26819747E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6D20-0E6D-4F3E-A12E-26819747EE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9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6D20-0E6D-4F3E-A12E-26819747EE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9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6D20-0E6D-4F3E-A12E-26819747EE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6D20-0E6D-4F3E-A12E-26819747EE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7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6D20-0E6D-4F3E-A12E-26819747EE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9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6D20-0E6D-4F3E-A12E-26819747EE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1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6D20-0E6D-4F3E-A12E-26819747EE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3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6D20-0E6D-4F3E-A12E-26819747EE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96671-A779-40BC-9930-90148D108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BC3EC4-6953-48A1-9B22-B715E5795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8F8653-014A-44B1-B1C2-34B185C2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946C0-FBFF-434E-A9D2-553B15A9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252AD-2E27-49A9-9973-7A23C05F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5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29819-F7F5-4FEC-B437-274B448A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E900E0-C963-482F-8E0B-2195FA8FD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D8827-4C9B-48C4-9ED4-0F625B31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BF324-F29F-4EBA-8DC2-63AC7623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B9E15-FF0D-4003-B5E5-0AEDD88C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7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6F9944-51CC-4AFA-AF8B-C683C4956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61D804-007B-41F0-B576-9CF40FA2C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3EBDE-D27C-451B-9C60-09AACEE8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A0B83-7B94-4BD2-BA6F-08C0F1AA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A4E6A-BBBD-48B8-BE47-C4791AB9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6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68DA3-E761-4D29-B9BD-176CE1E4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73B97-83F9-4949-9450-8F4E9EE6B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AB7CA6-CBB8-45B0-9BDA-574C2AEC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4872A-6B56-4410-93B5-2494BD53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D81AF-75E8-44D8-82FA-C2AA65F8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3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35201-82BC-4B47-AC28-A62A0BECA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98274-0108-46DF-B235-C9E7C53E5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C9B6B-09C1-4DCF-A161-5DB2113B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165BA6-99EB-4FAF-B190-7D6ADE51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58B950-209E-4EB9-AD2F-9B033BE9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8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58573-CC50-4502-837B-E11949A2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6AD0D-2E8E-4C9F-BD20-D7C71301C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C3B128-1BB3-4F04-8F86-E2A6D2F32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C17D94-AC6C-4DD5-882C-0D9D484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A3C974-3BA9-48B4-A445-7DC27CC7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1EF867-D4CA-43CD-8D14-1828675F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6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E35E5-50BE-4F62-9364-E73C0CB6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209C36-7800-4770-B55B-11749D36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80AE0-F1DF-4AE6-809C-1FEC2DDDA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DC3F9-054E-43AB-9CE9-DA40D5E16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5330E1-C082-4F35-A3F5-7E6C9E88C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8F2AFA-6A71-4DEE-B075-D1699E2F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B6DCA1-0319-473E-AFA8-773FC25F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4862A2-9FB6-4E29-AC8F-B2D1064C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6ECE2-672A-4126-932B-3215731B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11FA64-25BC-4791-80DB-B5C1B385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5CF3CD-6E0B-4951-BA4D-8C7C182B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5627A-10AC-4306-B517-48C925EE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1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A6B66A-BAEE-4403-92EC-B5B109FF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1D4D77-BB59-49B1-9EE1-9EBFDDCF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B8BF20-2B22-4B19-95EC-9F4DDD94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6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93FC6-749B-4680-80F0-EFC5B16D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3C7487-EBC3-47DF-A040-4F6E7DC65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AE0F3D-8293-435B-B567-15955359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E5420A-1C70-4CA5-B4DE-A2B94074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1B9A9D-F301-4482-A9F7-4AF3255E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7515C6-9E71-4847-BE20-53F69BD4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4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C7C4E-43C6-459B-B942-2D2F4ED3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B20D3B-2CD3-49A2-9CBE-0B8D4FF38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3985EC-5D2E-4A6B-ACC7-23A65A4EF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94AEB3-7E62-4985-9047-972DD9FE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563B3B-0A53-47F8-B800-B616104E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FB977-3282-47A5-BB90-827AC3D2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4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22FAB-2ED6-4942-8DB2-031E5240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EE0CC-7F8F-474A-B981-FF1E32C1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161B3-683B-45AD-8FE8-DC269BCF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EDD0-9E97-40AF-A98A-206FD2188A7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F57750-BB32-4CAE-A005-FF8CA029E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7B7FA-9507-49A6-BBB0-7CE23669E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45E-D16E-4A6B-8E35-72F22E334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BB3F9FF-BFB6-4B38-AF4E-805C27EF1A9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8010130-F1AE-4737-8526-8CAC8D72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A5B633C-F979-41D3-B6D4-7F4C8227D15B}"/>
                </a:ext>
              </a:extLst>
            </p:cNvPr>
            <p:cNvSpPr/>
            <p:nvPr/>
          </p:nvSpPr>
          <p:spPr>
            <a:xfrm>
              <a:off x="522515" y="439386"/>
              <a:ext cx="10972800" cy="570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«Ясли-сад комбинированного типа № 76 города Донецка»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EC54CD6-8E27-494A-A781-50F3D7B09401}"/>
                </a:ext>
              </a:extLst>
            </p:cNvPr>
            <p:cNvSpPr/>
            <p:nvPr/>
          </p:nvSpPr>
          <p:spPr>
            <a:xfrm>
              <a:off x="2905497" y="1256804"/>
              <a:ext cx="6206836" cy="10470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Всероссийский конкурс</a:t>
              </a:r>
            </a:p>
            <a:p>
              <a:pPr algn="ctr"/>
              <a:r>
                <a:rPr lang="ru-RU" sz="2800" b="1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«Творческий воспитатель – 2023»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60BE94B-72F5-46A9-BB80-4CC67A8F1A4B}"/>
                </a:ext>
              </a:extLst>
            </p:cNvPr>
            <p:cNvSpPr/>
            <p:nvPr/>
          </p:nvSpPr>
          <p:spPr>
            <a:xfrm>
              <a:off x="700645" y="2388917"/>
              <a:ext cx="10616540" cy="1379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ПРЕЗЕНТАЦИЯ</a:t>
              </a:r>
            </a:p>
            <a:p>
              <a:pPr algn="ctr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тему: </a:t>
              </a:r>
              <a:r>
                <a:rPr lang="ru-RU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«Реализация идей духовно-нравственного воспитания детей дошкольного возраста на музыкальных занятиях в ДОУ» 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4F722C4-F5B2-428E-9DF9-F2CBC3A074EB}"/>
                </a:ext>
              </a:extLst>
            </p:cNvPr>
            <p:cNvSpPr/>
            <p:nvPr/>
          </p:nvSpPr>
          <p:spPr>
            <a:xfrm>
              <a:off x="5890161" y="3853539"/>
              <a:ext cx="4275117" cy="10885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Подготовила:</a:t>
              </a:r>
            </a:p>
            <a:p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 Долина Т. В.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9D81FE-A580-4A8F-B7A1-6F7AAD7F8BA0}"/>
                </a:ext>
              </a:extLst>
            </p:cNvPr>
            <p:cNvSpPr/>
            <p:nvPr/>
          </p:nvSpPr>
          <p:spPr>
            <a:xfrm>
              <a:off x="3958441" y="5949538"/>
              <a:ext cx="4275117" cy="548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Донецк – 2023 год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12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010130-F1AE-4737-8526-8CAC8D721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9D81FE-A580-4A8F-B7A1-6F7AAD7F8BA0}"/>
              </a:ext>
            </a:extLst>
          </p:cNvPr>
          <p:cNvSpPr/>
          <p:nvPr/>
        </p:nvSpPr>
        <p:spPr>
          <a:xfrm>
            <a:off x="8324603" y="6507679"/>
            <a:ext cx="1840675" cy="350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C54CD6-8E27-494A-A781-50F3D7B09401}"/>
              </a:ext>
            </a:extLst>
          </p:cNvPr>
          <p:cNvSpPr/>
          <p:nvPr/>
        </p:nvSpPr>
        <p:spPr>
          <a:xfrm>
            <a:off x="2099953" y="570016"/>
            <a:ext cx="7992094" cy="973776"/>
          </a:xfrm>
          <a:prstGeom prst="rect">
            <a:avLst/>
          </a:prstGeom>
          <a:solidFill>
            <a:srgbClr val="FDDFDF"/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активизации восприятия музыки на музыкальных занятиях </a:t>
            </a:r>
            <a:endParaRPr lang="ru-RU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225BF7-8FCC-402E-9A30-F643CCBB422E}"/>
              </a:ext>
            </a:extLst>
          </p:cNvPr>
          <p:cNvSpPr/>
          <p:nvPr/>
        </p:nvSpPr>
        <p:spPr>
          <a:xfrm>
            <a:off x="2225629" y="5235775"/>
            <a:ext cx="3867398" cy="65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методы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DA73F5-31C9-4568-A3E2-114F72D77E99}"/>
              </a:ext>
            </a:extLst>
          </p:cNvPr>
          <p:cNvSpPr/>
          <p:nvPr/>
        </p:nvSpPr>
        <p:spPr>
          <a:xfrm>
            <a:off x="2225629" y="2057659"/>
            <a:ext cx="3867398" cy="65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методы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252C7F-153F-4F02-B129-567E8AA74FBE}"/>
              </a:ext>
            </a:extLst>
          </p:cNvPr>
          <p:cNvSpPr/>
          <p:nvPr/>
        </p:nvSpPr>
        <p:spPr>
          <a:xfrm>
            <a:off x="2225629" y="3646717"/>
            <a:ext cx="3849584" cy="65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методы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C29153-B8F4-48B0-8611-EA181048A18B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009402" y="1056904"/>
            <a:ext cx="1090551" cy="0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2DC8888-0167-4F84-BB3B-7D0E55BB7EA0}"/>
              </a:ext>
            </a:extLst>
          </p:cNvPr>
          <p:cNvCxnSpPr>
            <a:cxnSpLocks/>
          </p:cNvCxnSpPr>
          <p:nvPr/>
        </p:nvCxnSpPr>
        <p:spPr>
          <a:xfrm flipH="1">
            <a:off x="986148" y="1056904"/>
            <a:ext cx="35130" cy="4528211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C091C3B-A9BB-4D62-8A96-AF11B18049BD}"/>
              </a:ext>
            </a:extLst>
          </p:cNvPr>
          <p:cNvCxnSpPr>
            <a:cxnSpLocks/>
          </p:cNvCxnSpPr>
          <p:nvPr/>
        </p:nvCxnSpPr>
        <p:spPr>
          <a:xfrm>
            <a:off x="1009402" y="5585115"/>
            <a:ext cx="1187533" cy="0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2067D21-F88A-4C1D-81E6-60DA0FEAB1CA}"/>
              </a:ext>
            </a:extLst>
          </p:cNvPr>
          <p:cNvCxnSpPr>
            <a:cxnSpLocks/>
          </p:cNvCxnSpPr>
          <p:nvPr/>
        </p:nvCxnSpPr>
        <p:spPr>
          <a:xfrm>
            <a:off x="974770" y="2338935"/>
            <a:ext cx="1222165" cy="0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A477479-97CA-454C-9053-11A46F38B8BA}"/>
              </a:ext>
            </a:extLst>
          </p:cNvPr>
          <p:cNvCxnSpPr>
            <a:cxnSpLocks/>
          </p:cNvCxnSpPr>
          <p:nvPr/>
        </p:nvCxnSpPr>
        <p:spPr>
          <a:xfrm>
            <a:off x="974770" y="3961472"/>
            <a:ext cx="1222165" cy="11264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70A0CF1-8E72-4C4B-97B5-B2ACE64E7A89}"/>
              </a:ext>
            </a:extLst>
          </p:cNvPr>
          <p:cNvSpPr/>
          <p:nvPr/>
        </p:nvSpPr>
        <p:spPr>
          <a:xfrm>
            <a:off x="6278087" y="3151285"/>
            <a:ext cx="3688283" cy="655124"/>
          </a:xfrm>
          <a:prstGeom prst="rect">
            <a:avLst/>
          </a:prstGeom>
          <a:noFill/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наглядно-слуховые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B997209-EF79-472E-AEE8-BBF8A85C90FC}"/>
              </a:ext>
            </a:extLst>
          </p:cNvPr>
          <p:cNvSpPr/>
          <p:nvPr/>
        </p:nvSpPr>
        <p:spPr>
          <a:xfrm>
            <a:off x="6278087" y="4174358"/>
            <a:ext cx="3688283" cy="655124"/>
          </a:xfrm>
          <a:prstGeom prst="rect">
            <a:avLst/>
          </a:prstGeom>
          <a:noFill/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наглядно-зрительные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880750F3-D038-4EF3-A462-38022EED81B0}"/>
              </a:ext>
            </a:extLst>
          </p:cNvPr>
          <p:cNvSpPr/>
          <p:nvPr/>
        </p:nvSpPr>
        <p:spPr>
          <a:xfrm>
            <a:off x="6116789" y="3620966"/>
            <a:ext cx="132614" cy="185443"/>
          </a:xfrm>
          <a:prstGeom prst="righ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58C9E46D-B163-4D6A-AC82-4BA075B43320}"/>
              </a:ext>
            </a:extLst>
          </p:cNvPr>
          <p:cNvSpPr/>
          <p:nvPr/>
        </p:nvSpPr>
        <p:spPr>
          <a:xfrm>
            <a:off x="6121751" y="4174358"/>
            <a:ext cx="132614" cy="185443"/>
          </a:xfrm>
          <a:prstGeom prst="right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7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0">
        <p:dissolve/>
      </p:transition>
    </mc:Choice>
    <mc:Fallback>
      <p:transition spd="slow" advTm="40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195D223-0788-4465-9996-9F04206FC6D9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8010130-F1AE-4737-8526-8CAC8D72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9D81FE-A580-4A8F-B7A1-6F7AAD7F8BA0}"/>
                </a:ext>
              </a:extLst>
            </p:cNvPr>
            <p:cNvSpPr/>
            <p:nvPr/>
          </p:nvSpPr>
          <p:spPr>
            <a:xfrm>
              <a:off x="8324603" y="6507679"/>
              <a:ext cx="1840675" cy="35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11</a:t>
              </a: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B99F0A8F-D8AA-4F89-BB2A-116095EBA0DD}"/>
                </a:ext>
              </a:extLst>
            </p:cNvPr>
            <p:cNvGrpSpPr/>
            <p:nvPr/>
          </p:nvGrpSpPr>
          <p:grpSpPr>
            <a:xfrm>
              <a:off x="2099953" y="529193"/>
              <a:ext cx="7992094" cy="2476376"/>
              <a:chOff x="2099953" y="890649"/>
              <a:chExt cx="7992094" cy="247637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EC54CD6-8E27-494A-A781-50F3D7B09401}"/>
                  </a:ext>
                </a:extLst>
              </p:cNvPr>
              <p:cNvSpPr/>
              <p:nvPr/>
            </p:nvSpPr>
            <p:spPr>
              <a:xfrm>
                <a:off x="2099953" y="890649"/>
                <a:ext cx="7992094" cy="973776"/>
              </a:xfrm>
              <a:prstGeom prst="rect">
                <a:avLst/>
              </a:prstGeom>
              <a:solidFill>
                <a:srgbClr val="FDDFDF"/>
              </a:solidFill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Главное условие успешности музыкального занятия в ДОУ</a:t>
                </a:r>
                <a:endPara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6DA73F5-31C9-4568-A3E2-114F72D77E99}"/>
                  </a:ext>
                </a:extLst>
              </p:cNvPr>
              <p:cNvSpPr/>
              <p:nvPr/>
            </p:nvSpPr>
            <p:spPr>
              <a:xfrm>
                <a:off x="3090552" y="2580282"/>
                <a:ext cx="6002977" cy="786743"/>
              </a:xfrm>
              <a:prstGeom prst="rect">
                <a:avLst/>
              </a:prstGeom>
              <a:solidFill>
                <a:srgbClr val="FFCCFF"/>
              </a:solidFill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3600" b="1" i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Творческий педагог</a:t>
                </a:r>
              </a:p>
            </p:txBody>
          </p:sp>
          <p:sp>
            <p:nvSpPr>
              <p:cNvPr id="2" name="Стрелка: вниз 1">
                <a:extLst>
                  <a:ext uri="{FF2B5EF4-FFF2-40B4-BE49-F238E27FC236}">
                    <a16:creationId xmlns:a16="http://schemas.microsoft.com/office/drawing/2014/main" id="{C8999D4B-F7E5-481B-9A84-5B49D3E32856}"/>
                  </a:ext>
                </a:extLst>
              </p:cNvPr>
              <p:cNvSpPr/>
              <p:nvPr/>
            </p:nvSpPr>
            <p:spPr>
              <a:xfrm>
                <a:off x="5830784" y="1864426"/>
                <a:ext cx="522515" cy="642010"/>
              </a:xfrm>
              <a:prstGeom prst="downArrow">
                <a:avLst/>
              </a:prstGeom>
              <a:solidFill>
                <a:srgbClr val="CC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FF2B3EC-304A-4B22-A1EC-1D9522BA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45" y="3250128"/>
              <a:ext cx="3459190" cy="3078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94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0">
        <p14:switch dir="r"/>
      </p:transition>
    </mc:Choice>
    <mc:Fallback>
      <p:transition spd="slow" advTm="4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29D30DD-8C29-4DEB-AB96-6A0FA73D8732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8010130-F1AE-4737-8526-8CAC8D72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9D81FE-A580-4A8F-B7A1-6F7AAD7F8BA0}"/>
                </a:ext>
              </a:extLst>
            </p:cNvPr>
            <p:cNvSpPr/>
            <p:nvPr/>
          </p:nvSpPr>
          <p:spPr>
            <a:xfrm>
              <a:off x="8324603" y="6507679"/>
              <a:ext cx="1840675" cy="35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12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BF00905-3F02-4263-BFCB-A7771DBFA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12" y="903140"/>
              <a:ext cx="3412820" cy="247006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2AECD7D-2A89-4197-8C10-18AEBC15A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534" y="3987140"/>
              <a:ext cx="4212932" cy="225692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93B076E-0C46-4766-B81D-9E9C74730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123" y="897372"/>
              <a:ext cx="3797037" cy="2532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83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>
        <p14:ferris dir="l"/>
      </p:transition>
    </mc:Choice>
    <mc:Fallback>
      <p:transition spd="slow" advTm="4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D3D3FE1-3095-47F5-BE44-E66B31A7F963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29D30DD-8C29-4DEB-AB96-6A0FA73D8732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28010130-F1AE-4737-8526-8CAC8D721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6F9D81FE-A580-4A8F-B7A1-6F7AAD7F8BA0}"/>
                  </a:ext>
                </a:extLst>
              </p:cNvPr>
              <p:cNvSpPr/>
              <p:nvPr/>
            </p:nvSpPr>
            <p:spPr>
              <a:xfrm>
                <a:off x="8324603" y="6507679"/>
                <a:ext cx="1840675" cy="3503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ru-RU" sz="22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Слайд 13</a:t>
                </a:r>
              </a:p>
            </p:txBody>
          </p:sp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5D673A8-1DEE-4A53-B042-5BA2B7F7F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809" y="385519"/>
              <a:ext cx="5148381" cy="5148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156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0">
        <p15:prstTrans prst="prestige"/>
      </p:transition>
    </mc:Choice>
    <mc:Fallback>
      <p:transition spd="slow" advTm="4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FEB90-12CF-4CEF-8B08-F639E7837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2854"/>
      </p:ext>
    </p:extLst>
  </p:cSld>
  <p:clrMapOvr>
    <a:masterClrMapping/>
  </p:clrMapOvr>
  <p:transition spd="slow" advTm="4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590B2B6-F388-49E6-9507-07E58F69CB95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8010130-F1AE-4737-8526-8CAC8D72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EC54CD6-8E27-494A-A781-50F3D7B09401}"/>
                </a:ext>
              </a:extLst>
            </p:cNvPr>
            <p:cNvSpPr/>
            <p:nvPr/>
          </p:nvSpPr>
          <p:spPr>
            <a:xfrm>
              <a:off x="688769" y="473032"/>
              <a:ext cx="9262753" cy="6034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indent="457200" algn="just"/>
              <a:r>
                <a:rPr lang="ru-RU" sz="2800" b="1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Духовно-нравственное воспитание представляет собой </a:t>
              </a:r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духовно-нравственный процесс развития личности, который ориентирован на традиционные духовные ценности православной культуры.</a:t>
              </a:r>
            </a:p>
            <a:p>
              <a:pPr indent="457200" algn="just"/>
              <a:r>
                <a:rPr lang="ru-RU" sz="2800" b="1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Целью духовно-нравственного воспитания </a:t>
              </a:r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является введение личности ребенка в нравственное и культурное пространство отечественной культурно-исторической и духовной традиции, формирование его сознания и самосознания.</a:t>
              </a:r>
            </a:p>
            <a:p>
              <a:pPr indent="457200" algn="just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 </a:t>
              </a:r>
              <a:r>
                <a:rPr lang="ru-RU" sz="2800" b="1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«духовно-нравственным воспитанием»</a:t>
              </a:r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также понимается процесс содействия духовно-нравственному становлению человека, формированию у него нравственных чувств, нравственного облика, нравственной позиции, нравственного поведения».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9D81FE-A580-4A8F-B7A1-6F7AAD7F8BA0}"/>
                </a:ext>
              </a:extLst>
            </p:cNvPr>
            <p:cNvSpPr/>
            <p:nvPr/>
          </p:nvSpPr>
          <p:spPr>
            <a:xfrm>
              <a:off x="8324603" y="6507679"/>
              <a:ext cx="1840675" cy="35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2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BF44059-6B57-4FDA-ACE3-938419446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1522" y="1258785"/>
              <a:ext cx="1694214" cy="1164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650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0">
        <p:split orient="vert"/>
      </p:transition>
    </mc:Choice>
    <mc:Fallback>
      <p:transition spd="slow" advTm="4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F8D8009-9C20-4B60-861E-FB836E2FEBD8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8010130-F1AE-4737-8526-8CAC8D72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EC54CD6-8E27-494A-A781-50F3D7B09401}"/>
                </a:ext>
              </a:extLst>
            </p:cNvPr>
            <p:cNvSpPr/>
            <p:nvPr/>
          </p:nvSpPr>
          <p:spPr>
            <a:xfrm>
              <a:off x="2790701" y="746165"/>
              <a:ext cx="6610598" cy="690749"/>
            </a:xfrm>
            <a:prstGeom prst="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 музыкальных занятий в ДОУ</a:t>
              </a:r>
              <a:endPara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9D81FE-A580-4A8F-B7A1-6F7AAD7F8BA0}"/>
                </a:ext>
              </a:extLst>
            </p:cNvPr>
            <p:cNvSpPr/>
            <p:nvPr/>
          </p:nvSpPr>
          <p:spPr>
            <a:xfrm>
              <a:off x="8324603" y="6507679"/>
              <a:ext cx="1840675" cy="35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3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A225BF7-8FCC-402E-9A30-F643CCBB422E}"/>
                </a:ext>
              </a:extLst>
            </p:cNvPr>
            <p:cNvSpPr/>
            <p:nvPr/>
          </p:nvSpPr>
          <p:spPr>
            <a:xfrm>
              <a:off x="2790701" y="2359230"/>
              <a:ext cx="6610598" cy="2139540"/>
            </a:xfrm>
            <a:prstGeom prst="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художественной и музыкальной культуры, которые являются неотъемлемой частью духовной культуры</a:t>
              </a:r>
            </a:p>
          </p:txBody>
        </p:sp>
        <p:sp>
          <p:nvSpPr>
            <p:cNvPr id="2" name="Стрелка: вниз 1">
              <a:extLst>
                <a:ext uri="{FF2B5EF4-FFF2-40B4-BE49-F238E27FC236}">
                  <a16:creationId xmlns:a16="http://schemas.microsoft.com/office/drawing/2014/main" id="{E6D4A773-4424-4B96-A543-A91B808753DB}"/>
                </a:ext>
              </a:extLst>
            </p:cNvPr>
            <p:cNvSpPr/>
            <p:nvPr/>
          </p:nvSpPr>
          <p:spPr>
            <a:xfrm>
              <a:off x="5561610" y="1615044"/>
              <a:ext cx="1068779" cy="510639"/>
            </a:xfrm>
            <a:prstGeom prst="downArrow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260270C-42BD-430D-A9C8-A6AFE3DEB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726" y="4636866"/>
              <a:ext cx="6234545" cy="156843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3F5828E-3F24-4A12-A1EF-F77C3A698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4" y="1373184"/>
              <a:ext cx="2149198" cy="1717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63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0">
        <p:blinds dir="vert"/>
      </p:transition>
    </mc:Choice>
    <mc:Fallback>
      <p:transition spd="slow" advTm="40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8C11BF0-95B5-4740-AAAD-A8DC4BB03AB5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8010130-F1AE-4737-8526-8CAC8D72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EC54CD6-8E27-494A-A781-50F3D7B09401}"/>
                </a:ext>
              </a:extLst>
            </p:cNvPr>
            <p:cNvSpPr/>
            <p:nvPr/>
          </p:nvSpPr>
          <p:spPr>
            <a:xfrm>
              <a:off x="486888" y="1482929"/>
              <a:ext cx="3313216" cy="1528949"/>
            </a:xfrm>
            <a:prstGeom prst="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Особенность музыкальных занятий в ДОУ</a:t>
              </a:r>
              <a:endPara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9D81FE-A580-4A8F-B7A1-6F7AAD7F8BA0}"/>
                </a:ext>
              </a:extLst>
            </p:cNvPr>
            <p:cNvSpPr/>
            <p:nvPr/>
          </p:nvSpPr>
          <p:spPr>
            <a:xfrm>
              <a:off x="8324603" y="6507679"/>
              <a:ext cx="1840675" cy="35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4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A225BF7-8FCC-402E-9A30-F643CCBB422E}"/>
                </a:ext>
              </a:extLst>
            </p:cNvPr>
            <p:cNvSpPr/>
            <p:nvPr/>
          </p:nvSpPr>
          <p:spPr>
            <a:xfrm>
              <a:off x="4690753" y="1065808"/>
              <a:ext cx="6610598" cy="2363192"/>
            </a:xfrm>
            <a:prstGeom prst="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воспитание происходит не эпизодически, а по мере накопления музыкального опыта, в процессе чего у детей активно развивается эмоциональный отклик на музыку</a:t>
              </a:r>
            </a:p>
          </p:txBody>
        </p:sp>
        <p:sp>
          <p:nvSpPr>
            <p:cNvPr id="3" name="Стрелка: вправо 2">
              <a:extLst>
                <a:ext uri="{FF2B5EF4-FFF2-40B4-BE49-F238E27FC236}">
                  <a16:creationId xmlns:a16="http://schemas.microsoft.com/office/drawing/2014/main" id="{27146F10-BF40-40F0-A2D5-FBCDC5F36485}"/>
                </a:ext>
              </a:extLst>
            </p:cNvPr>
            <p:cNvSpPr/>
            <p:nvPr/>
          </p:nvSpPr>
          <p:spPr>
            <a:xfrm>
              <a:off x="3954483" y="2033647"/>
              <a:ext cx="629392" cy="427512"/>
            </a:xfrm>
            <a:prstGeom prst="rightArrow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21FFF82-E1C6-40AD-8DE3-D8F5128C7AAC}"/>
                </a:ext>
              </a:extLst>
            </p:cNvPr>
            <p:cNvSpPr/>
            <p:nvPr/>
          </p:nvSpPr>
          <p:spPr>
            <a:xfrm>
              <a:off x="5783283" y="4049485"/>
              <a:ext cx="4381995" cy="2100449"/>
            </a:xfrm>
            <a:prstGeom prst="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результате осуществляется духовно-нравственное воспитание дошкольников</a:t>
              </a:r>
            </a:p>
          </p:txBody>
        </p:sp>
        <p:sp>
          <p:nvSpPr>
            <p:cNvPr id="4" name="Стрелка: вниз 3">
              <a:extLst>
                <a:ext uri="{FF2B5EF4-FFF2-40B4-BE49-F238E27FC236}">
                  <a16:creationId xmlns:a16="http://schemas.microsoft.com/office/drawing/2014/main" id="{22373599-BAAE-4399-94FA-39D3F9F1AF34}"/>
                </a:ext>
              </a:extLst>
            </p:cNvPr>
            <p:cNvSpPr/>
            <p:nvPr/>
          </p:nvSpPr>
          <p:spPr>
            <a:xfrm>
              <a:off x="7754587" y="3550722"/>
              <a:ext cx="463138" cy="391886"/>
            </a:xfrm>
            <a:prstGeom prst="downArrow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0AE127D-6155-4000-B50C-38ACF17F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65" y="3220438"/>
              <a:ext cx="2669261" cy="2929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249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40000">
        <p15:prstTrans prst="origami"/>
      </p:transition>
    </mc:Choice>
    <mc:Fallback>
      <p:transition spd="slow" advTm="4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64D7CCF-41EA-41F7-963E-A8417C51348F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71838BC-3D58-4CF9-AF3B-3F46636F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806CD0B-5BB1-43C6-B233-1CB4CBF11200}"/>
                </a:ext>
              </a:extLst>
            </p:cNvPr>
            <p:cNvSpPr/>
            <p:nvPr/>
          </p:nvSpPr>
          <p:spPr>
            <a:xfrm>
              <a:off x="712520" y="1056904"/>
              <a:ext cx="10794670" cy="2695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3200" b="1" i="1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Эмоциональная отзывчивость, которая формируется в процессе музыкальных занятий, помогает выработать у детей такие качества личности, как доброта, милосердие, умение сочувствовать и желание помогать другому человеку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8F1951E-E965-4778-8D00-6278AC9BE5D5}"/>
                </a:ext>
              </a:extLst>
            </p:cNvPr>
            <p:cNvSpPr/>
            <p:nvPr/>
          </p:nvSpPr>
          <p:spPr>
            <a:xfrm>
              <a:off x="8324603" y="6507679"/>
              <a:ext cx="1840675" cy="35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5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AAF1653-EEFC-4910-86ED-09AF41436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653" y="4126675"/>
              <a:ext cx="2679074" cy="167442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42D8A57-3E59-4909-A30A-C70F2CA5D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895" y="4126674"/>
              <a:ext cx="2679075" cy="167442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E372A53-7BF1-4A68-B73E-83C3955AF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925" y="4126675"/>
              <a:ext cx="2232561" cy="1674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834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0">
        <p15:prstTrans prst="fallOver"/>
      </p:transition>
    </mc:Choice>
    <mc:Fallback>
      <p:transition spd="slow" advTm="4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212C995-CC4E-49C3-9A65-10146B26CF47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8010130-F1AE-4737-8526-8CAC8D72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EC54CD6-8E27-494A-A781-50F3D7B09401}"/>
                </a:ext>
              </a:extLst>
            </p:cNvPr>
            <p:cNvSpPr/>
            <p:nvPr/>
          </p:nvSpPr>
          <p:spPr>
            <a:xfrm>
              <a:off x="688769" y="473033"/>
              <a:ext cx="10984675" cy="21751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indent="457200" algn="just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целях духовно-нравственного воспитания детей дошкольного возраста на музыкальных занятиях активно используются произведения классической музыки таких авторов, как И. С. Бах, А. Вивальди, В. А. Моцарт, Г. </a:t>
              </a:r>
              <a:r>
                <a:rPr lang="ru-RU" sz="2800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Телеман</a:t>
              </a:r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П. И. Чайковский и др.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9D81FE-A580-4A8F-B7A1-6F7AAD7F8BA0}"/>
                </a:ext>
              </a:extLst>
            </p:cNvPr>
            <p:cNvSpPr/>
            <p:nvPr/>
          </p:nvSpPr>
          <p:spPr>
            <a:xfrm>
              <a:off x="8324603" y="6507679"/>
              <a:ext cx="1840675" cy="35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6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B22CDE8-1A46-4D57-BC2B-B4A960392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70" y="2274127"/>
              <a:ext cx="2306729" cy="173004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B95BCD-D67E-49A3-B000-0A7DD6747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50" y="4441059"/>
              <a:ext cx="3092860" cy="173973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42C09B-CA2F-4BA7-B0BF-CAC3AECF3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371" y="2278971"/>
              <a:ext cx="2309735" cy="173004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E0C96A8-0F93-417F-94CF-4002196C1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176" y="4441059"/>
              <a:ext cx="3092860" cy="173973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B30AB8-1E7A-4305-8618-7FD7BCEF5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14" y="2274128"/>
              <a:ext cx="2231988" cy="1730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661536"/>
      </p:ext>
    </p:extLst>
  </p:cSld>
  <p:clrMapOvr>
    <a:masterClrMapping/>
  </p:clrMapOvr>
  <p:transition spd="slow" advTm="40000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F305455-FF79-4AAF-BE65-F365E6E5B354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8010130-F1AE-4737-8526-8CAC8D72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9D81FE-A580-4A8F-B7A1-6F7AAD7F8BA0}"/>
                </a:ext>
              </a:extLst>
            </p:cNvPr>
            <p:cNvSpPr/>
            <p:nvPr/>
          </p:nvSpPr>
          <p:spPr>
            <a:xfrm>
              <a:off x="8324603" y="6507679"/>
              <a:ext cx="1840675" cy="35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7</a:t>
              </a: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C0A5FE3B-08DE-4BF7-B1FE-4FD68F76B4BE}"/>
                </a:ext>
              </a:extLst>
            </p:cNvPr>
            <p:cNvGrpSpPr/>
            <p:nvPr/>
          </p:nvGrpSpPr>
          <p:grpSpPr>
            <a:xfrm>
              <a:off x="1009402" y="570016"/>
              <a:ext cx="9082645" cy="4332512"/>
              <a:chOff x="1009402" y="570016"/>
              <a:chExt cx="9082645" cy="4332512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EC54CD6-8E27-494A-A781-50F3D7B09401}"/>
                  </a:ext>
                </a:extLst>
              </p:cNvPr>
              <p:cNvSpPr/>
              <p:nvPr/>
            </p:nvSpPr>
            <p:spPr>
              <a:xfrm>
                <a:off x="2099953" y="570016"/>
                <a:ext cx="7992094" cy="973776"/>
              </a:xfrm>
              <a:prstGeom prst="rect">
                <a:avLst/>
              </a:prstGeom>
              <a:solidFill>
                <a:srgbClr val="FFCCFF"/>
              </a:solidFill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Требования к использованию музыкального репертуара на музыкальных занятиях</a:t>
                </a:r>
                <a:endPara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A225BF7-8FCC-402E-9A30-F643CCBB422E}"/>
                  </a:ext>
                </a:extLst>
              </p:cNvPr>
              <p:cNvSpPr/>
              <p:nvPr/>
            </p:nvSpPr>
            <p:spPr>
              <a:xfrm>
                <a:off x="2493818" y="1838694"/>
                <a:ext cx="4049486" cy="655124"/>
              </a:xfrm>
              <a:prstGeom prst="rect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художественность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6DA73F5-31C9-4568-A3E2-114F72D77E99}"/>
                  </a:ext>
                </a:extLst>
              </p:cNvPr>
              <p:cNvSpPr/>
              <p:nvPr/>
            </p:nvSpPr>
            <p:spPr>
              <a:xfrm>
                <a:off x="3180607" y="3043049"/>
                <a:ext cx="4049486" cy="655124"/>
              </a:xfrm>
              <a:prstGeom prst="rect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целесообразность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0252C7F-153F-4F02-B129-567E8AA74FBE}"/>
                  </a:ext>
                </a:extLst>
              </p:cNvPr>
              <p:cNvSpPr/>
              <p:nvPr/>
            </p:nvSpPr>
            <p:spPr>
              <a:xfrm>
                <a:off x="3879272" y="4247404"/>
                <a:ext cx="4049486" cy="655124"/>
              </a:xfrm>
              <a:prstGeom prst="rect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доступность</a:t>
                </a:r>
              </a:p>
            </p:txBody>
          </p:sp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C5C29153-B8F4-48B0-8611-EA181048A18B}"/>
                  </a:ext>
                </a:extLst>
              </p:cNvPr>
              <p:cNvCxnSpPr>
                <a:cxnSpLocks/>
                <a:stCxn id="10" idx="1"/>
              </p:cNvCxnSpPr>
              <p:nvPr/>
            </p:nvCxnSpPr>
            <p:spPr>
              <a:xfrm flipH="1">
                <a:off x="1009402" y="1056904"/>
                <a:ext cx="1090551" cy="0"/>
              </a:xfrm>
              <a:prstGeom prst="line">
                <a:avLst/>
              </a:prstGeom>
              <a:ln w="57150">
                <a:solidFill>
                  <a:srgbClr val="CC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12DC8888-0167-4F84-BB3B-7D0E55BB7EA0}"/>
                  </a:ext>
                </a:extLst>
              </p:cNvPr>
              <p:cNvCxnSpPr/>
              <p:nvPr/>
            </p:nvCxnSpPr>
            <p:spPr>
              <a:xfrm>
                <a:off x="1021278" y="1056904"/>
                <a:ext cx="0" cy="3518062"/>
              </a:xfrm>
              <a:prstGeom prst="line">
                <a:avLst/>
              </a:prstGeom>
              <a:ln w="57150">
                <a:solidFill>
                  <a:srgbClr val="CC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CC091C3B-A9BB-4D62-8A96-AF11B18049BD}"/>
                  </a:ext>
                </a:extLst>
              </p:cNvPr>
              <p:cNvCxnSpPr/>
              <p:nvPr/>
            </p:nvCxnSpPr>
            <p:spPr>
              <a:xfrm>
                <a:off x="1009403" y="4574966"/>
                <a:ext cx="2869869" cy="0"/>
              </a:xfrm>
              <a:prstGeom prst="straightConnector1">
                <a:avLst/>
              </a:prstGeom>
              <a:ln w="57150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C2067D21-F88A-4C1D-81E6-60DA0FEAB1CA}"/>
                  </a:ext>
                </a:extLst>
              </p:cNvPr>
              <p:cNvCxnSpPr>
                <a:cxnSpLocks/>
                <a:endCxn id="14" idx="1"/>
              </p:cNvCxnSpPr>
              <p:nvPr/>
            </p:nvCxnSpPr>
            <p:spPr>
              <a:xfrm>
                <a:off x="1009402" y="3370611"/>
                <a:ext cx="2171205" cy="0"/>
              </a:xfrm>
              <a:prstGeom prst="straightConnector1">
                <a:avLst/>
              </a:prstGeom>
              <a:ln w="57150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9A477479-97CA-454C-9053-11A46F38B8BA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>
              <a:xfrm>
                <a:off x="1009402" y="2166256"/>
                <a:ext cx="1484416" cy="0"/>
              </a:xfrm>
              <a:prstGeom prst="straightConnector1">
                <a:avLst/>
              </a:prstGeom>
              <a:ln w="57150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FAF76C6-FD90-4C92-A88C-9F1969802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841" y="1917280"/>
              <a:ext cx="2615207" cy="151110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9F514F8E-9E78-4154-A121-98E32F32C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53" y="4834246"/>
              <a:ext cx="2171205" cy="1447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58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0">
        <p14:prism isContent="1" isInverted="1"/>
      </p:transition>
    </mc:Choice>
    <mc:Fallback>
      <p:transition spd="slow" advTm="4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010130-F1AE-4737-8526-8CAC8D721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9D81FE-A580-4A8F-B7A1-6F7AAD7F8BA0}"/>
              </a:ext>
            </a:extLst>
          </p:cNvPr>
          <p:cNvSpPr/>
          <p:nvPr/>
        </p:nvSpPr>
        <p:spPr>
          <a:xfrm>
            <a:off x="8324603" y="6507679"/>
            <a:ext cx="1840675" cy="350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FC90AED-8D47-4C18-A2C9-E8899F417F60}"/>
              </a:ext>
            </a:extLst>
          </p:cNvPr>
          <p:cNvGrpSpPr/>
          <p:nvPr/>
        </p:nvGrpSpPr>
        <p:grpSpPr>
          <a:xfrm>
            <a:off x="974770" y="570016"/>
            <a:ext cx="9779322" cy="5532183"/>
            <a:chOff x="974770" y="570016"/>
            <a:chExt cx="9779322" cy="5532183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EC54CD6-8E27-494A-A781-50F3D7B09401}"/>
                </a:ext>
              </a:extLst>
            </p:cNvPr>
            <p:cNvSpPr/>
            <p:nvPr/>
          </p:nvSpPr>
          <p:spPr>
            <a:xfrm>
              <a:off x="2099953" y="570016"/>
              <a:ext cx="7992094" cy="973776"/>
            </a:xfrm>
            <a:prstGeom prst="rect">
              <a:avLst/>
            </a:prstGeom>
            <a:solidFill>
              <a:srgbClr val="FFCCFF"/>
            </a:solidFill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Принципы духовно-нравственного воспитания, реализуемые в ходе музыкальных занятий</a:t>
              </a:r>
              <a:endPara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A225BF7-8FCC-402E-9A30-F643CCBB422E}"/>
                </a:ext>
              </a:extLst>
            </p:cNvPr>
            <p:cNvSpPr/>
            <p:nvPr/>
          </p:nvSpPr>
          <p:spPr>
            <a:xfrm>
              <a:off x="2493817" y="4301842"/>
              <a:ext cx="4049486" cy="655124"/>
            </a:xfrm>
            <a:prstGeom prst="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 цикличности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6DA73F5-31C9-4568-A3E2-114F72D77E99}"/>
                </a:ext>
              </a:extLst>
            </p:cNvPr>
            <p:cNvSpPr/>
            <p:nvPr/>
          </p:nvSpPr>
          <p:spPr>
            <a:xfrm>
              <a:off x="2459186" y="2011373"/>
              <a:ext cx="8294906" cy="655124"/>
            </a:xfrm>
            <a:prstGeom prst="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 контрастного сопоставления репертуара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0252C7F-153F-4F02-B129-567E8AA74FBE}"/>
                </a:ext>
              </a:extLst>
            </p:cNvPr>
            <p:cNvSpPr/>
            <p:nvPr/>
          </p:nvSpPr>
          <p:spPr>
            <a:xfrm>
              <a:off x="2459186" y="3156608"/>
              <a:ext cx="4049486" cy="655124"/>
            </a:xfrm>
            <a:prstGeom prst="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 адаптивности</a:t>
              </a:r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C5C29153-B8F4-48B0-8611-EA181048A18B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1009402" y="1056904"/>
              <a:ext cx="1090551" cy="0"/>
            </a:xfrm>
            <a:prstGeom prst="line">
              <a:avLst/>
            </a:prstGeom>
            <a:ln w="571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2DC8888-0167-4F84-BB3B-7D0E55BB7E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464" y="1056904"/>
              <a:ext cx="17814" cy="4679863"/>
            </a:xfrm>
            <a:prstGeom prst="line">
              <a:avLst/>
            </a:prstGeom>
            <a:ln w="571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CC091C3B-A9BB-4D62-8A96-AF11B18049BD}"/>
                </a:ext>
              </a:extLst>
            </p:cNvPr>
            <p:cNvCxnSpPr>
              <a:cxnSpLocks/>
            </p:cNvCxnSpPr>
            <p:nvPr/>
          </p:nvCxnSpPr>
          <p:spPr>
            <a:xfrm>
              <a:off x="1009402" y="4629404"/>
              <a:ext cx="1484415" cy="0"/>
            </a:xfrm>
            <a:prstGeom prst="straightConnector1">
              <a:avLst/>
            </a:prstGeom>
            <a:ln w="571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C2067D21-F88A-4C1D-81E6-60DA0FEAB1CA}"/>
                </a:ext>
              </a:extLst>
            </p:cNvPr>
            <p:cNvCxnSpPr>
              <a:cxnSpLocks/>
            </p:cNvCxnSpPr>
            <p:nvPr/>
          </p:nvCxnSpPr>
          <p:spPr>
            <a:xfrm>
              <a:off x="974770" y="2338935"/>
              <a:ext cx="1484416" cy="0"/>
            </a:xfrm>
            <a:prstGeom prst="straightConnector1">
              <a:avLst/>
            </a:prstGeom>
            <a:ln w="571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9A477479-97CA-454C-9053-11A46F38B8BA}"/>
                </a:ext>
              </a:extLst>
            </p:cNvPr>
            <p:cNvCxnSpPr>
              <a:cxnSpLocks/>
            </p:cNvCxnSpPr>
            <p:nvPr/>
          </p:nvCxnSpPr>
          <p:spPr>
            <a:xfrm>
              <a:off x="974770" y="3484170"/>
              <a:ext cx="1484416" cy="0"/>
            </a:xfrm>
            <a:prstGeom prst="straightConnector1">
              <a:avLst/>
            </a:prstGeom>
            <a:ln w="571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F714462-53B8-4570-AFBA-0B95DE4DFF57}"/>
                </a:ext>
              </a:extLst>
            </p:cNvPr>
            <p:cNvSpPr/>
            <p:nvPr/>
          </p:nvSpPr>
          <p:spPr>
            <a:xfrm>
              <a:off x="2493817" y="5447075"/>
              <a:ext cx="4049486" cy="655124"/>
            </a:xfrm>
            <a:prstGeom prst="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 синкретизма</a:t>
              </a: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A893A5DC-6DFE-4F12-97D0-ED7F9E5350D6}"/>
                </a:ext>
              </a:extLst>
            </p:cNvPr>
            <p:cNvCxnSpPr>
              <a:cxnSpLocks/>
            </p:cNvCxnSpPr>
            <p:nvPr/>
          </p:nvCxnSpPr>
          <p:spPr>
            <a:xfrm>
              <a:off x="1009402" y="5736768"/>
              <a:ext cx="1484415" cy="0"/>
            </a:xfrm>
            <a:prstGeom prst="straightConnector1">
              <a:avLst/>
            </a:prstGeom>
            <a:ln w="57150"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515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0000">
        <p14:honeycomb/>
      </p:transition>
    </mc:Choice>
    <mc:Fallback>
      <p:transition spd="slow" advTm="4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E98352B-EF13-4345-96DF-6D3FD7EBD408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8010130-F1AE-4737-8526-8CAC8D72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9D81FE-A580-4A8F-B7A1-6F7AAD7F8BA0}"/>
                </a:ext>
              </a:extLst>
            </p:cNvPr>
            <p:cNvSpPr/>
            <p:nvPr/>
          </p:nvSpPr>
          <p:spPr>
            <a:xfrm>
              <a:off x="8324603" y="6507679"/>
              <a:ext cx="1840675" cy="35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9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CB3AC3D-6A74-4411-9D54-CE58BA9B3AF9}"/>
                </a:ext>
              </a:extLst>
            </p:cNvPr>
            <p:cNvGrpSpPr/>
            <p:nvPr/>
          </p:nvGrpSpPr>
          <p:grpSpPr>
            <a:xfrm>
              <a:off x="469074" y="570016"/>
              <a:ext cx="11253852" cy="5118264"/>
              <a:chOff x="469074" y="570016"/>
              <a:chExt cx="11253852" cy="5118264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EC54CD6-8E27-494A-A781-50F3D7B09401}"/>
                  </a:ext>
                </a:extLst>
              </p:cNvPr>
              <p:cNvSpPr/>
              <p:nvPr/>
            </p:nvSpPr>
            <p:spPr>
              <a:xfrm>
                <a:off x="2099953" y="570016"/>
                <a:ext cx="7992094" cy="9737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Специфические черты развитого музыкального восприятия музыки</a:t>
                </a:r>
                <a:endParaRPr lang="ru-RU" sz="28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A225BF7-8FCC-402E-9A30-F643CCBB422E}"/>
                  </a:ext>
                </a:extLst>
              </p:cNvPr>
              <p:cNvSpPr/>
              <p:nvPr/>
            </p:nvSpPr>
            <p:spPr>
              <a:xfrm>
                <a:off x="4071257" y="4301841"/>
                <a:ext cx="4049486" cy="1386439"/>
              </a:xfrm>
              <a:prstGeom prst="rect">
                <a:avLst/>
              </a:prstGeom>
              <a:solidFill>
                <a:srgbClr val="FFCCFF"/>
              </a:solidFill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Эстетически-эмоциональная окрашенность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0252C7F-153F-4F02-B129-567E8AA74FBE}"/>
                  </a:ext>
                </a:extLst>
              </p:cNvPr>
              <p:cNvSpPr/>
              <p:nvPr/>
            </p:nvSpPr>
            <p:spPr>
              <a:xfrm>
                <a:off x="469074" y="2595254"/>
                <a:ext cx="4049486" cy="973521"/>
              </a:xfrm>
              <a:prstGeom prst="rect">
                <a:avLst/>
              </a:prstGeom>
              <a:solidFill>
                <a:srgbClr val="FFCCFF"/>
              </a:solidFill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Внутренняя активность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AF714462-53B8-4570-AFBA-0B95DE4DFF57}"/>
                  </a:ext>
                </a:extLst>
              </p:cNvPr>
              <p:cNvSpPr/>
              <p:nvPr/>
            </p:nvSpPr>
            <p:spPr>
              <a:xfrm>
                <a:off x="7673440" y="2595255"/>
                <a:ext cx="4049486" cy="655124"/>
              </a:xfrm>
              <a:prstGeom prst="rect">
                <a:avLst/>
              </a:prstGeom>
              <a:solidFill>
                <a:srgbClr val="FFCCFF"/>
              </a:solidFill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Избирательность</a:t>
                </a:r>
              </a:p>
            </p:txBody>
          </p:sp>
          <p:cxnSp>
            <p:nvCxnSpPr>
              <p:cNvPr id="3" name="Прямая со стрелкой 2">
                <a:extLst>
                  <a:ext uri="{FF2B5EF4-FFF2-40B4-BE49-F238E27FC236}">
                    <a16:creationId xmlns:a16="http://schemas.microsoft.com/office/drawing/2014/main" id="{F1CE0A37-B736-464A-BC26-2A704B585133}"/>
                  </a:ext>
                </a:extLst>
              </p:cNvPr>
              <p:cNvCxnSpPr>
                <a:cxnSpLocks/>
                <a:endCxn id="7" idx="0"/>
              </p:cNvCxnSpPr>
              <p:nvPr/>
            </p:nvCxnSpPr>
            <p:spPr>
              <a:xfrm>
                <a:off x="6096000" y="1543792"/>
                <a:ext cx="0" cy="2758049"/>
              </a:xfrm>
              <a:prstGeom prst="straightConnector1">
                <a:avLst/>
              </a:prstGeom>
              <a:ln w="57150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>
                <a:extLst>
                  <a:ext uri="{FF2B5EF4-FFF2-40B4-BE49-F238E27FC236}">
                    <a16:creationId xmlns:a16="http://schemas.microsoft.com/office/drawing/2014/main" id="{BF80527F-DDDA-4F65-B313-1D3DB4832F8B}"/>
                  </a:ext>
                </a:extLst>
              </p:cNvPr>
              <p:cNvCxnSpPr/>
              <p:nvPr/>
            </p:nvCxnSpPr>
            <p:spPr>
              <a:xfrm flipH="1">
                <a:off x="2363190" y="1582636"/>
                <a:ext cx="3732810" cy="973522"/>
              </a:xfrm>
              <a:prstGeom prst="straightConnector1">
                <a:avLst/>
              </a:prstGeom>
              <a:ln w="57150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87E81708-9B87-4170-8D5A-966FC11F1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1582635"/>
                <a:ext cx="3732810" cy="973523"/>
              </a:xfrm>
              <a:prstGeom prst="straightConnector1">
                <a:avLst/>
              </a:prstGeom>
              <a:ln w="57150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74654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0">
        <p15:prstTrans prst="airplane"/>
      </p:transition>
    </mc:Choice>
    <mc:Fallback>
      <p:transition spd="slow" advTm="40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317</Words>
  <Application>Microsoft Office PowerPoint</Application>
  <PresentationFormat>Широкоэкранный</PresentationFormat>
  <Paragraphs>59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2023-10-25T12:53:21Z</dcterms:created>
  <dcterms:modified xsi:type="dcterms:W3CDTF">2023-10-25T16:42:59Z</dcterms:modified>
</cp:coreProperties>
</file>