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70" r:id="rId13"/>
    <p:sldId id="269" r:id="rId14"/>
    <p:sldId id="268" r:id="rId15"/>
    <p:sldId id="271" r:id="rId16"/>
    <p:sldId id="272" r:id="rId17"/>
    <p:sldId id="273" r:id="rId18"/>
    <p:sldId id="274" r:id="rId19"/>
    <p:sldId id="275" r:id="rId20"/>
    <p:sldId id="281" r:id="rId21"/>
    <p:sldId id="282" r:id="rId22"/>
    <p:sldId id="283" r:id="rId23"/>
    <p:sldId id="276" r:id="rId24"/>
    <p:sldId id="279" r:id="rId25"/>
    <p:sldId id="280" r:id="rId26"/>
    <p:sldId id="284" r:id="rId27"/>
    <p:sldId id="285" r:id="rId28"/>
    <p:sldId id="286" r:id="rId29"/>
    <p:sldId id="288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иблиотекарь" initials="Б" lastIdx="1" clrIdx="0">
    <p:extLst>
      <p:ext uri="{19B8F6BF-5375-455C-9EA6-DF929625EA0E}">
        <p15:presenceInfo xmlns:p15="http://schemas.microsoft.com/office/powerpoint/2012/main" userId="Библиотекар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B76"/>
    <a:srgbClr val="008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86372" autoAdjust="0"/>
  </p:normalViewPr>
  <p:slideViewPr>
    <p:cSldViewPr snapToGrid="0">
      <p:cViewPr varScale="1">
        <p:scale>
          <a:sx n="63" d="100"/>
          <a:sy n="63" d="100"/>
        </p:scale>
        <p:origin x="1104" y="60"/>
      </p:cViewPr>
      <p:guideLst/>
    </p:cSldViewPr>
  </p:slideViewPr>
  <p:outlineViewPr>
    <p:cViewPr>
      <p:scale>
        <a:sx n="33" d="100"/>
        <a:sy n="33" d="100"/>
      </p:scale>
      <p:origin x="0" y="-191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43D46-67EC-4E40-816E-36430B7DDB9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BA6A7-94FA-4218-852F-2C0B5532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005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ramdb.ru/calendar/month/oct/day/14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Владислав Петрович Крапивин — российский писатель, журналист, педагог, автор сценариев, стихотворений и произведений для детей. Владислав Петрович родился </a:t>
            </a:r>
            <a:r>
              <a:rPr lang="ru-RU" dirty="0">
                <a:hlinkClick r:id="rId3"/>
              </a:rPr>
              <a:t>14 октября</a:t>
            </a:r>
            <a:r>
              <a:rPr lang="ru-RU" dirty="0"/>
              <a:t> 1938 года в семье педагогов Ольги Петровны и Петра Фёдоровича Крапивиных в городе Тюмени. Он был третьим ребенком у своих родителей. Его отец длительное время служил священником в православной церкви и перебрался в Сибирь из Кирова (Вятки), спасаясь от неминуемых репрессий. Этот момент семейной истории был неизвестен писателю до самого преклонного возраста. Ещё в детстве Владислав Крапивин начал придумывать разные занимательные истории, которыми развлекал своих сверстников.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306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454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9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1956 году, после окончания школы, будущий писатель поступил в Уральский государственный университет имени Горького на факультет журналистики. Студентом он посещал литературный кружок под началом В. Н. Шустова – редактора журнала «Уральский следопыт». Окончив второй курс, Крапивин поступил на производственную практику в газету "Комсомольская правда", где трудился в отделе учащейся молодежи. Там он познакомился с ещё одним важным для себя человеком – автором педагогики сотрудничества Симоном Соловейчиком. Первые книги Крапивина («Рейс «Ориона», «Брат, которому семь») появились, когда писателю было всего 25 лет, но, тем не менее, они сразу были положительно отмечены читателями и критиками. За ними последовали «Палочки для Васькиного барабана», «Звёзды под дождем», «Оруженосец Кашка», «Всадники со станции Роса», «Мальчик со шпагой» и многие другие.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697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1964 году Владислав Крапивин был принят в Союз писателей СССР. Биография этого писателя знает немало творческих достижений. Так, в 1970-1980-е годы он был членом редколлегий изданий «Уральский следопыт» и «Пионер». В 2007 году автор вернулся в Тюмень, где получил звание профессора Тюменского государственного университета и занимался со студентами в школе литературного мастерства.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34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2007 году пожилой Владислав Крапивин принимает приглашение тюменского губернатора Владимира Якушева вернуться в родную Тюмень. В Тюмени начинается работа по созданию музея Крапивина. В 2011 году, 15 июня, в Тюмени появился музей Крапивина с экспозицией под названием «Славка с улицы Герцена». В её состав входят вещи, напоминающие о творчестве и жизни писателя. Вернувшись в город своего детства, Крапивин пишет повесть «</a:t>
            </a:r>
            <a:r>
              <a:rPr lang="ru-RU" dirty="0" err="1"/>
              <a:t>Дагги-Тиц</a:t>
            </a:r>
            <a:r>
              <a:rPr lang="ru-RU" dirty="0"/>
              <a:t>».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18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Тюмени Крапивин проживет шесть лет, но в 2013 году решит все же вернуться в Екатеринбург. Там дети и внуки, там все-таки прошла большая часть жизни, там «Каравелла». Региональные власти присвоили Крапивину звание Почетного гражданина Свердловской области. 25 марта 2014 года писателю вручена, учреждённая в конце 2013 года, Премия Президента России в области литературы и искусства за произведения для детей и юношества.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995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2016 году случилось значимое событие в жизни Свердловской областной библиотеки для детей и молодежи  – известный детский писатель В.П. Крапивин дал согласие на присвоение библиотеке его имени, и в декабре этого же года приказом Министра культуры Свердловской области библиотека была переименована в Свердловскую областную библиотеку для детей и молодежи имени Владислава Петровича Крапивина. Читатели библиотеки стали называть ее </a:t>
            </a:r>
            <a:r>
              <a:rPr lang="ru-RU" dirty="0" err="1"/>
              <a:t>Крапивинкой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935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Владислава Петровича Крапивина не стало 1 сентября 2020 года. Писатель оставил после себя обширную библиографию, примерно 250 различных произведений, среди которых около семидесяти рассказов. В 2017 году, во время встречи с корреспондентами журнала «Собеседник», он сказал, что никогда специально не считал количество созданных им произведений, но когда ему исполнилось 75 лет, решил завершить свой литературный путь.</a:t>
            </a:r>
          </a:p>
          <a:p>
            <a:r>
              <a:rPr lang="ru-RU" dirty="0">
                <a:effectLst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52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826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A7-94FA-4218-852F-2C0B55329F0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4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DD99A-2C5B-45EB-81FD-C58E3A8A8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AAF8C6-9AF4-43FE-950A-D4023C566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6793B-DCF2-4577-9B8A-F0FAA8B7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9ACF06-B6D1-4DF0-9592-0805DBC4B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C6057E-4C4A-461D-89DE-6D18A615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9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AF43FE-E576-4DFC-837B-31A50E7F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FC7F3B-F301-42CB-8788-FD5DC79CE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C1F451-FA51-4983-9DCA-3FC1C203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D5388A-C755-4440-ACCD-CE247F49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967BCA-9E65-451D-B281-480D10580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4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2217394-0D3D-4F7C-900C-81B079027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979F10-310F-4F68-B36F-11E250481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22EB14-17C2-4D1C-B4BB-4873E787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51661B-6DE2-4604-9AB9-367296AC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5BE1BB-6886-4BB3-A0AB-18BEE5E49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14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5568A-8422-4A4C-BAB3-A51AC6341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D0A3F1-9549-4C7A-82AB-DDF408130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09DD6E-9499-4E07-BF76-B8E1BD63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E5EC23-034D-458F-9992-59CF03FB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FF6681-C070-407A-A4A2-42BA7B9C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3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69F40-E686-41AF-8EF6-AA85FDF3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2FF82F-76BC-4D9B-B4FC-F20036EEC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C9C575-9F0A-4F8E-AEBD-C4152BDB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4AB79-1498-4D23-B012-B1C9FB0C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1FAE76-0C14-4DBC-B0B2-AE79B196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78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76B3B-58FC-4610-B14F-C1862B13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3CF93D-DD39-4BE5-825A-1691B8512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6B7DE8-3CEE-45C9-AC3F-98FCC4F64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EDD190-B1A4-4129-8B5F-834BD8C0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B3ADCD-BDAD-40C9-9036-15C6940CC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98CE16-D1E8-4B04-8C6A-55B74012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12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A79F7-3288-424A-BF46-3A4E2E8BD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933FA3-551D-442B-BF8C-36D7D804C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D52CBB-AAD0-4963-AFD4-737896FC1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440059-1535-44E8-9478-5A2326891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6DC454-0E30-4285-B818-DEAAC2B30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06E381-B9FD-4A0C-AE45-F8117292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3E513D3-8594-4437-A5DF-1D55795C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574257C-7D47-446F-9023-0EE997C7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3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F1C8AA-DABB-4799-9FFE-B43AFD7F7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CC3C8E-25BD-46F8-ABB9-774C34321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D6EE80-1B57-443B-BA99-2D5C756C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597BD62-F128-42A3-85B0-86BF935AD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3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E643EB-C9EA-4540-A049-3981D50B7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540231-A27D-4CE1-90EE-F8091FDF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4704E8-AA5E-4F00-BEE1-5CE51996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9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A275C-3845-4E01-880F-83B1C80F3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3B5BAC-4CD0-4495-B76A-5FC6B8A7E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1AA212-6574-477E-95B5-45C0B6EFF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9E4E0A-CE84-4C42-AFD4-18810BB1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03FA8E-8C9A-4E49-A157-FBD7AC48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1D56F2-B726-4657-94DC-5C08786D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14EF3-9818-4DE9-8A4C-D5C06D40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07BA7A-1B5B-406A-BCBA-F24237023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373F56-DC8E-4C6A-B3FD-9635D678F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F3413E-6BCC-4AAF-91B6-D4577B34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D77DA-F352-475A-942A-D8F047745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949A52-4ED3-4F73-906A-29F1EB78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8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734EA-C077-4916-BD3B-885A49A1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2D6467-2B19-4CDE-AF3F-94A2FEB08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937006-5575-4E25-83E4-5B29FC51F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F778-FFB1-4F80-ACA0-338E42092A7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AD04DC-4AB5-4543-9D41-40CD88D48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43DBE0-4FCB-495C-9616-43A5B5868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D23A4-F643-459B-BB72-55FAB7FD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6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9.xml"/><Relationship Id="rId3" Type="http://schemas.microsoft.com/office/2007/relationships/hdphoto" Target="NULL"/><Relationship Id="rId7" Type="http://schemas.openxmlformats.org/officeDocument/2006/relationships/slide" Target="slide17.xml"/><Relationship Id="rId12" Type="http://schemas.openxmlformats.org/officeDocument/2006/relationships/slide" Target="slide25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4.xml"/><Relationship Id="rId5" Type="http://schemas.openxmlformats.org/officeDocument/2006/relationships/slide" Target="slide12.xml"/><Relationship Id="rId10" Type="http://schemas.openxmlformats.org/officeDocument/2006/relationships/slide" Target="slide23.xml"/><Relationship Id="rId4" Type="http://schemas.openxmlformats.org/officeDocument/2006/relationships/slide" Target="slide11.xml"/><Relationship Id="rId9" Type="http://schemas.openxmlformats.org/officeDocument/2006/relationships/slide" Target="slide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microsoft.com/office/2007/relationships/hdphoto" Target="NUL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microsoft.com/office/2007/relationships/hdphoto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microsoft.com/office/2007/relationships/hdphoto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microsoft.com/office/2007/relationships/hdphoto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microsoft.com/office/2007/relationships/hdphoto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microsoft.com/office/2007/relationships/hdphoto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microsoft.com/office/2007/relationships/hdphoto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microsoft.com/office/2007/relationships/hdphoto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0F7275F-82E9-4456-AC20-D401A49FDE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08"/>
          <a:stretch/>
        </p:blipFill>
        <p:spPr>
          <a:xfrm>
            <a:off x="0" y="3882682"/>
            <a:ext cx="12192000" cy="297531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967B1-BEC0-46D5-BBF8-3651654B3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3108" y="1608648"/>
            <a:ext cx="9144000" cy="1508125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По пути Командора!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DF7910-F1B1-42F6-80EF-4D44BA084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33108" y="3219632"/>
            <a:ext cx="9144000" cy="663050"/>
          </a:xfrm>
        </p:spPr>
        <p:txBody>
          <a:bodyPr/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«Вместе в большое чтение!»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890109-3342-41BF-A27C-7F44EBFB1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067" y="0"/>
            <a:ext cx="3313933" cy="47254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632232-4CB1-4A90-8D34-D978F9131D65}"/>
              </a:ext>
            </a:extLst>
          </p:cNvPr>
          <p:cNvSpPr txBox="1"/>
          <p:nvPr/>
        </p:nvSpPr>
        <p:spPr>
          <a:xfrm>
            <a:off x="9153220" y="4725423"/>
            <a:ext cx="2763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В. П. Крапивин </a:t>
            </a:r>
          </a:p>
          <a:p>
            <a:pPr algn="ctr"/>
            <a:r>
              <a:rPr lang="ru-RU" sz="2400" b="1" dirty="0"/>
              <a:t>(1938-2020)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3322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9C4EFA6-E18D-4F71-BD4C-94B25BE21B43}"/>
              </a:ext>
            </a:extLst>
          </p:cNvPr>
          <p:cNvGrpSpPr/>
          <p:nvPr/>
        </p:nvGrpSpPr>
        <p:grpSpPr>
          <a:xfrm>
            <a:off x="0" y="11379"/>
            <a:ext cx="12192000" cy="6846621"/>
            <a:chOff x="0" y="11379"/>
            <a:chExt cx="12192000" cy="6846621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4302965F-3BCA-42F0-A212-426B28B5F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81838"/>
              <a:ext cx="12192000" cy="3776162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3A49E684-D2B9-41A9-BBCC-8DF326FA7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11379"/>
              <a:ext cx="12192000" cy="3776162"/>
            </a:xfrm>
            <a:prstGeom prst="rect">
              <a:avLst/>
            </a:prstGeom>
          </p:spPr>
        </p:pic>
      </p:grp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A6F3524-F6A5-4A4F-AFE5-D0B9D1197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565159"/>
              </p:ext>
            </p:extLst>
          </p:nvPr>
        </p:nvGraphicFramePr>
        <p:xfrm>
          <a:off x="3013972" y="1171035"/>
          <a:ext cx="6164056" cy="451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014">
                  <a:extLst>
                    <a:ext uri="{9D8B030D-6E8A-4147-A177-3AD203B41FA5}">
                      <a16:colId xmlns:a16="http://schemas.microsoft.com/office/drawing/2014/main" val="2637115796"/>
                    </a:ext>
                  </a:extLst>
                </a:gridCol>
                <a:gridCol w="1541014">
                  <a:extLst>
                    <a:ext uri="{9D8B030D-6E8A-4147-A177-3AD203B41FA5}">
                      <a16:colId xmlns:a16="http://schemas.microsoft.com/office/drawing/2014/main" val="4228817588"/>
                    </a:ext>
                  </a:extLst>
                </a:gridCol>
                <a:gridCol w="1541014">
                  <a:extLst>
                    <a:ext uri="{9D8B030D-6E8A-4147-A177-3AD203B41FA5}">
                      <a16:colId xmlns:a16="http://schemas.microsoft.com/office/drawing/2014/main" val="3604844399"/>
                    </a:ext>
                  </a:extLst>
                </a:gridCol>
                <a:gridCol w="1541014">
                  <a:extLst>
                    <a:ext uri="{9D8B030D-6E8A-4147-A177-3AD203B41FA5}">
                      <a16:colId xmlns:a16="http://schemas.microsoft.com/office/drawing/2014/main" val="2427118476"/>
                    </a:ext>
                  </a:extLst>
                </a:gridCol>
              </a:tblGrid>
              <a:tr h="15053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Семья и детство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10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20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30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100836"/>
                  </a:ext>
                </a:extLst>
              </a:tr>
              <a:tr h="15053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Студент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929612"/>
                  </a:ext>
                </a:extLst>
              </a:tr>
              <a:tr h="15053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Творческие достижения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64048"/>
                  </a:ext>
                </a:extLst>
              </a:tr>
            </a:tbl>
          </a:graphicData>
        </a:graphic>
      </p:graphicFrame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2727C287-ACD8-4A19-9F7D-91F87011B9C7}"/>
              </a:ext>
            </a:extLst>
          </p:cNvPr>
          <p:cNvGrpSpPr/>
          <p:nvPr/>
        </p:nvGrpSpPr>
        <p:grpSpPr>
          <a:xfrm>
            <a:off x="10311442" y="5998358"/>
            <a:ext cx="1880558" cy="865331"/>
            <a:chOff x="10311442" y="5998358"/>
            <a:chExt cx="1880558" cy="865331"/>
          </a:xfrm>
        </p:grpSpPr>
        <p:pic>
          <p:nvPicPr>
            <p:cNvPr id="7" name="Рисунок 6" descr="Степень">
              <a:hlinkClick r:id="rId13" action="ppaction://hlinksldjump"/>
              <a:extLst>
                <a:ext uri="{FF2B5EF4-FFF2-40B4-BE49-F238E27FC236}">
                  <a16:creationId xmlns:a16="http://schemas.microsoft.com/office/drawing/2014/main" id="{6FC5B00B-ED7D-4C45-AC64-779FBDEBC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1343736" y="5998358"/>
              <a:ext cx="848264" cy="84826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5EE9A94-F482-42C2-A865-20DD980F8E6E}"/>
                </a:ext>
              </a:extLst>
            </p:cNvPr>
            <p:cNvSpPr txBox="1"/>
            <p:nvPr/>
          </p:nvSpPr>
          <p:spPr>
            <a:xfrm>
              <a:off x="10311442" y="6494357"/>
              <a:ext cx="1880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Закончить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9065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3B9B1-334A-4A6A-8C89-EA3A8C98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663865" cy="1600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 каком году родился Владислав Крапивин?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6594F23-3710-4378-9A67-B209097B1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349" y="883941"/>
            <a:ext cx="3525838" cy="5090118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CA13B3-B6D3-4C5A-85C7-78CA41B97761}"/>
              </a:ext>
            </a:extLst>
          </p:cNvPr>
          <p:cNvSpPr txBox="1"/>
          <p:nvPr/>
        </p:nvSpPr>
        <p:spPr>
          <a:xfrm>
            <a:off x="839788" y="2415397"/>
            <a:ext cx="282946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dirty="0"/>
              <a:t>1968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dirty="0"/>
              <a:t>1956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dirty="0"/>
              <a:t>1938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dirty="0"/>
              <a:t>1962</a:t>
            </a:r>
            <a:endParaRPr lang="ru-RU" sz="4400" dirty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7CB2B4A1-2766-4749-8B5F-66957E5444B4}"/>
              </a:ext>
            </a:extLst>
          </p:cNvPr>
          <p:cNvGrpSpPr/>
          <p:nvPr/>
        </p:nvGrpSpPr>
        <p:grpSpPr>
          <a:xfrm>
            <a:off x="8451268" y="5751002"/>
            <a:ext cx="3404815" cy="914400"/>
            <a:chOff x="8451268" y="5751002"/>
            <a:chExt cx="3404815" cy="914400"/>
          </a:xfrm>
        </p:grpSpPr>
        <p:pic>
          <p:nvPicPr>
            <p:cNvPr id="11" name="Рисунок 10" descr="Якорь">
              <a:hlinkClick r:id="rId4" action="ppaction://hlinksldjump"/>
              <a:extLst>
                <a:ext uri="{FF2B5EF4-FFF2-40B4-BE49-F238E27FC236}">
                  <a16:creationId xmlns:a16="http://schemas.microsoft.com/office/drawing/2014/main" id="{71749766-EE62-4CFF-B979-08511ADC03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41683" y="5751002"/>
              <a:ext cx="9144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FF60216-B653-49E7-8E66-394C1B29F2B4}"/>
                </a:ext>
              </a:extLst>
            </p:cNvPr>
            <p:cNvSpPr txBox="1"/>
            <p:nvPr/>
          </p:nvSpPr>
          <p:spPr>
            <a:xfrm>
              <a:off x="8451268" y="6296070"/>
              <a:ext cx="281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Узнать правильный ответ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855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D2BF27-5F84-4957-A936-661A6FE7A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Где родился Владислав Петрович?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5B79C1A-8888-493B-A2F9-25C2F8572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663" y="1585912"/>
            <a:ext cx="5429250" cy="3676650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163C17BF-55A1-4D6A-B178-A025FB5A7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2589212"/>
            <a:ext cx="3932237" cy="381158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Екатеринбург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Севастополь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Тюмень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Москва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E6F1D450-9DA8-48E4-BE44-1D20AC6E8EFD}"/>
              </a:ext>
            </a:extLst>
          </p:cNvPr>
          <p:cNvGrpSpPr/>
          <p:nvPr/>
        </p:nvGrpSpPr>
        <p:grpSpPr>
          <a:xfrm>
            <a:off x="8451268" y="5751002"/>
            <a:ext cx="3404815" cy="914400"/>
            <a:chOff x="8451268" y="5751002"/>
            <a:chExt cx="3404815" cy="914400"/>
          </a:xfrm>
        </p:grpSpPr>
        <p:pic>
          <p:nvPicPr>
            <p:cNvPr id="11" name="Рисунок 10" descr="Якорь">
              <a:hlinkClick r:id="rId4" action="ppaction://hlinksldjump"/>
              <a:extLst>
                <a:ext uri="{FF2B5EF4-FFF2-40B4-BE49-F238E27FC236}">
                  <a16:creationId xmlns:a16="http://schemas.microsoft.com/office/drawing/2014/main" id="{293E92E5-F806-4975-9C53-E5098BAD5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41683" y="5751002"/>
              <a:ext cx="9144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468B712-433A-40B0-A3DE-9BEFF0DB49E8}"/>
                </a:ext>
              </a:extLst>
            </p:cNvPr>
            <p:cNvSpPr txBox="1"/>
            <p:nvPr/>
          </p:nvSpPr>
          <p:spPr>
            <a:xfrm>
              <a:off x="8451268" y="6296070"/>
              <a:ext cx="281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Узнать правильный ответ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2578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7FDBC-B1BF-4AEF-8A0B-C33CE329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9510"/>
            <a:ext cx="3932237" cy="1600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Кем по профессии была мама писателя?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93429EB-8B1C-4FAA-B678-82437C96A5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06233"/>
            <a:ext cx="6172200" cy="4636008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DC778A69-2FC8-4D27-B25A-321B27BB3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1602" y="2832265"/>
            <a:ext cx="3932237" cy="321205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Журналист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Учитель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Врач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Филолог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8C1AEF55-B3CE-4B49-990D-C5942B862B61}"/>
              </a:ext>
            </a:extLst>
          </p:cNvPr>
          <p:cNvGrpSpPr/>
          <p:nvPr/>
        </p:nvGrpSpPr>
        <p:grpSpPr>
          <a:xfrm>
            <a:off x="8451268" y="5751002"/>
            <a:ext cx="3404815" cy="914400"/>
            <a:chOff x="8451268" y="5751002"/>
            <a:chExt cx="3404815" cy="914400"/>
          </a:xfrm>
        </p:grpSpPr>
        <p:pic>
          <p:nvPicPr>
            <p:cNvPr id="11" name="Рисунок 10" descr="Якорь">
              <a:hlinkClick r:id="rId4" action="ppaction://hlinksldjump"/>
              <a:extLst>
                <a:ext uri="{FF2B5EF4-FFF2-40B4-BE49-F238E27FC236}">
                  <a16:creationId xmlns:a16="http://schemas.microsoft.com/office/drawing/2014/main" id="{571E6CF8-7283-4D58-9274-9640C4E89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41683" y="5751002"/>
              <a:ext cx="9144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B93116D-D0FF-4736-B820-491B4F0C8AF2}"/>
                </a:ext>
              </a:extLst>
            </p:cNvPr>
            <p:cNvSpPr txBox="1"/>
            <p:nvPr/>
          </p:nvSpPr>
          <p:spPr>
            <a:xfrm>
              <a:off x="8451268" y="6296070"/>
              <a:ext cx="281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Узнать правильный ответ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3630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A721D-CD08-4C26-BE0E-4973F669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В.П. Крапивин появился на свет </a:t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14 октября 1938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4AB9923-736A-4D57-A06F-1D36AECA3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317" y="1825625"/>
            <a:ext cx="2813365" cy="4351338"/>
          </a:xfr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AD3B1FC-8FE5-4C45-B4F1-AE0936850E9D}"/>
              </a:ext>
            </a:extLst>
          </p:cNvPr>
          <p:cNvGrpSpPr/>
          <p:nvPr/>
        </p:nvGrpSpPr>
        <p:grpSpPr>
          <a:xfrm>
            <a:off x="8178560" y="5719763"/>
            <a:ext cx="3844248" cy="914400"/>
            <a:chOff x="8011835" y="5822830"/>
            <a:chExt cx="3844248" cy="914400"/>
          </a:xfrm>
        </p:grpSpPr>
        <p:pic>
          <p:nvPicPr>
            <p:cNvPr id="7" name="Рисунок 6" descr="Па">
              <a:hlinkClick r:id="rId3" action="ppaction://hlinksldjump"/>
              <a:extLst>
                <a:ext uri="{FF2B5EF4-FFF2-40B4-BE49-F238E27FC236}">
                  <a16:creationId xmlns:a16="http://schemas.microsoft.com/office/drawing/2014/main" id="{7AC4BA00-8C7F-42D7-8812-CB2BBE39F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822830"/>
              <a:ext cx="914400" cy="9144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155FEAB-1CB0-4EE2-AA94-3099F552BE4F}"/>
                </a:ext>
              </a:extLst>
            </p:cNvPr>
            <p:cNvSpPr txBox="1"/>
            <p:nvPr/>
          </p:nvSpPr>
          <p:spPr>
            <a:xfrm>
              <a:off x="8011835" y="6280030"/>
              <a:ext cx="320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Вернуться к выбору тем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422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5CDE2-BE9D-4257-95DD-1B28F485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В.П. Крапивин родился в Тюмени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A98CCC2-A034-4E61-9BE6-3E74ABC33E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5" y="2048669"/>
            <a:ext cx="5314950" cy="3905250"/>
          </a:xfr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0885543-31AC-44FE-AB2E-7313771789FF}"/>
              </a:ext>
            </a:extLst>
          </p:cNvPr>
          <p:cNvGrpSpPr/>
          <p:nvPr/>
        </p:nvGrpSpPr>
        <p:grpSpPr>
          <a:xfrm>
            <a:off x="8178560" y="5719763"/>
            <a:ext cx="3844248" cy="914400"/>
            <a:chOff x="8011835" y="5822830"/>
            <a:chExt cx="3844248" cy="914400"/>
          </a:xfrm>
        </p:grpSpPr>
        <p:pic>
          <p:nvPicPr>
            <p:cNvPr id="7" name="Рисунок 6" descr="Па">
              <a:hlinkClick r:id="rId3" action="ppaction://hlinksldjump"/>
              <a:extLst>
                <a:ext uri="{FF2B5EF4-FFF2-40B4-BE49-F238E27FC236}">
                  <a16:creationId xmlns:a16="http://schemas.microsoft.com/office/drawing/2014/main" id="{5097F4EB-B13D-44CB-B45B-DC5F3878D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822830"/>
              <a:ext cx="914400" cy="9144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D999E20-D84F-4FA4-A8EB-3BBF0BF36CC9}"/>
                </a:ext>
              </a:extLst>
            </p:cNvPr>
            <p:cNvSpPr txBox="1"/>
            <p:nvPr/>
          </p:nvSpPr>
          <p:spPr>
            <a:xfrm>
              <a:off x="8011835" y="6280030"/>
              <a:ext cx="320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Вернуться к выбору тем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4447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0D8126-004C-4AE8-A7B1-94A2972C8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Ольга Крапивина - учитель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D323F79E-2B83-47EB-9D32-76A17C119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2115344"/>
            <a:ext cx="5429250" cy="3771900"/>
          </a:xfr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82F46539-59C4-4386-96C7-B2EF23498DCE}"/>
              </a:ext>
            </a:extLst>
          </p:cNvPr>
          <p:cNvGrpSpPr/>
          <p:nvPr/>
        </p:nvGrpSpPr>
        <p:grpSpPr>
          <a:xfrm>
            <a:off x="8178560" y="5719763"/>
            <a:ext cx="3844248" cy="914400"/>
            <a:chOff x="8011835" y="5822830"/>
            <a:chExt cx="3844248" cy="914400"/>
          </a:xfrm>
        </p:grpSpPr>
        <p:pic>
          <p:nvPicPr>
            <p:cNvPr id="11" name="Рисунок 10" descr="Па">
              <a:hlinkClick r:id="rId3" action="ppaction://hlinksldjump"/>
              <a:extLst>
                <a:ext uri="{FF2B5EF4-FFF2-40B4-BE49-F238E27FC236}">
                  <a16:creationId xmlns:a16="http://schemas.microsoft.com/office/drawing/2014/main" id="{7496302D-C19B-4194-9CF6-7621F4380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822830"/>
              <a:ext cx="9144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A39FEA-FBC3-4570-9B1C-CCCDEC979612}"/>
                </a:ext>
              </a:extLst>
            </p:cNvPr>
            <p:cNvSpPr txBox="1"/>
            <p:nvPr/>
          </p:nvSpPr>
          <p:spPr>
            <a:xfrm>
              <a:off x="8011835" y="6280030"/>
              <a:ext cx="320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Вернуться к выбору тем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7374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7A938-1D58-4E34-8146-174060CF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Кем по образованию был Владислав Крапивин?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5FF4FE7-48B4-4815-B2DF-9E14431C22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444" y="987425"/>
            <a:ext cx="3539687" cy="487362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ABEBD5BC-BC4F-4DBD-9750-F024A567A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436962"/>
            <a:ext cx="4163533" cy="381158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Учителем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Филологом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Журналистом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dirty="0"/>
              <a:t>Писателем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39A0630-9E07-4CCB-9420-59A77BF943D7}"/>
              </a:ext>
            </a:extLst>
          </p:cNvPr>
          <p:cNvGrpSpPr/>
          <p:nvPr/>
        </p:nvGrpSpPr>
        <p:grpSpPr>
          <a:xfrm>
            <a:off x="8451268" y="5751002"/>
            <a:ext cx="3404815" cy="914400"/>
            <a:chOff x="8451268" y="5751002"/>
            <a:chExt cx="3404815" cy="914400"/>
          </a:xfrm>
        </p:grpSpPr>
        <p:pic>
          <p:nvPicPr>
            <p:cNvPr id="8" name="Рисунок 7" descr="Якорь">
              <a:hlinkClick r:id="rId3" action="ppaction://hlinksldjump"/>
              <a:extLst>
                <a:ext uri="{FF2B5EF4-FFF2-40B4-BE49-F238E27FC236}">
                  <a16:creationId xmlns:a16="http://schemas.microsoft.com/office/drawing/2014/main" id="{4B481AB6-0BA6-4276-B069-31F0BE23C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751002"/>
              <a:ext cx="9144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6006D34-C10B-4209-A5C8-7C100B3E49AB}"/>
                </a:ext>
              </a:extLst>
            </p:cNvPr>
            <p:cNvSpPr txBox="1"/>
            <p:nvPr/>
          </p:nvSpPr>
          <p:spPr>
            <a:xfrm>
              <a:off x="8451268" y="6296070"/>
              <a:ext cx="281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Узнать правильный ответ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8618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ECDEA-4358-4F19-A6F4-D98CA8354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4525842" cy="1600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 какой газете работал Владислав Петрович во время учебы в Университете?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66C804BF-649F-48C7-975E-DD5A42F18E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61884"/>
            <a:ext cx="5176745" cy="4275531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F0DF3C27-701D-4014-BAA1-63056AA9E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199650"/>
            <a:ext cx="4525842" cy="328136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dirty="0"/>
              <a:t>«Уральский Следопыт»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dirty="0"/>
              <a:t>«Комсомольская правда»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dirty="0"/>
              <a:t>«Вечерний Свердловск»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dirty="0"/>
              <a:t>«Аргументы и факты»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1688661-31DB-4D99-AFFC-A1FA8876148C}"/>
              </a:ext>
            </a:extLst>
          </p:cNvPr>
          <p:cNvGrpSpPr/>
          <p:nvPr/>
        </p:nvGrpSpPr>
        <p:grpSpPr>
          <a:xfrm>
            <a:off x="8451268" y="5751002"/>
            <a:ext cx="3404815" cy="914400"/>
            <a:chOff x="8451268" y="5751002"/>
            <a:chExt cx="3404815" cy="914400"/>
          </a:xfrm>
        </p:grpSpPr>
        <p:pic>
          <p:nvPicPr>
            <p:cNvPr id="8" name="Рисунок 7" descr="Якорь">
              <a:hlinkClick r:id="rId3" action="ppaction://hlinksldjump"/>
              <a:extLst>
                <a:ext uri="{FF2B5EF4-FFF2-40B4-BE49-F238E27FC236}">
                  <a16:creationId xmlns:a16="http://schemas.microsoft.com/office/drawing/2014/main" id="{90EA40E3-E192-4E1D-B312-2AE715347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751002"/>
              <a:ext cx="9144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7A7EABB-29C8-47F8-ACFE-4EFDCD7BDACE}"/>
                </a:ext>
              </a:extLst>
            </p:cNvPr>
            <p:cNvSpPr txBox="1"/>
            <p:nvPr/>
          </p:nvSpPr>
          <p:spPr>
            <a:xfrm>
              <a:off x="8451268" y="6296070"/>
              <a:ext cx="281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Узнать правильный ответ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517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11BDF-3BB9-44A3-A32C-F58C7C72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Как называлась первая книга Владислава Крапивина?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DB9E781-9D7B-419E-8236-DB1C56D2D3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846" y="992187"/>
            <a:ext cx="3411537" cy="487362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B9F565DF-9C72-49C0-9D8B-1603473CD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589212"/>
            <a:ext cx="6580189" cy="381158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900" dirty="0"/>
              <a:t>"Оруженосец Кашка"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900" dirty="0"/>
              <a:t>"Рейс "Ориона"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900" dirty="0"/>
              <a:t>"Мальчик со шпагой"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900" dirty="0"/>
              <a:t>"Валькины паруса и друзья"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12C4C33-609F-4324-AEF3-23ADBBB67B14}"/>
              </a:ext>
            </a:extLst>
          </p:cNvPr>
          <p:cNvGrpSpPr/>
          <p:nvPr/>
        </p:nvGrpSpPr>
        <p:grpSpPr>
          <a:xfrm>
            <a:off x="8451268" y="5751002"/>
            <a:ext cx="3404815" cy="914400"/>
            <a:chOff x="8451268" y="5751002"/>
            <a:chExt cx="3404815" cy="914400"/>
          </a:xfrm>
        </p:grpSpPr>
        <p:pic>
          <p:nvPicPr>
            <p:cNvPr id="8" name="Рисунок 7" descr="Якорь">
              <a:hlinkClick r:id="rId3" action="ppaction://hlinksldjump"/>
              <a:extLst>
                <a:ext uri="{FF2B5EF4-FFF2-40B4-BE49-F238E27FC236}">
                  <a16:creationId xmlns:a16="http://schemas.microsoft.com/office/drawing/2014/main" id="{20834C81-0136-4548-B826-C768D16E1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751002"/>
              <a:ext cx="9144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06FD3F-8F9B-4C01-BE5D-B975D90D2F8F}"/>
                </a:ext>
              </a:extLst>
            </p:cNvPr>
            <p:cNvSpPr txBox="1"/>
            <p:nvPr/>
          </p:nvSpPr>
          <p:spPr>
            <a:xfrm>
              <a:off x="8451268" y="6296070"/>
              <a:ext cx="281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Узнать правильный ответ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13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4BF315-6658-4192-8246-7942E742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9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Владислав Петрович Крапивин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(1938-2020)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41856F1F-904B-456E-8A8F-8A16C6C365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549" y="1690688"/>
            <a:ext cx="2934735" cy="4351338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97AC8A69-7EF6-405D-A1A2-674B70A5A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«Я никогда не старался писать фантастику ради фантастики. У меня фантастика получалась тогда, когда моим героям становилось тесно в трёхмерном, обыденном пространстве. Я придумывал всякие другие миры и планеты, чтобы расширить сцену действия для героев. Чтобы они могли реализовать себя более ярко и полно, чем в рамках нынешней жизни.»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C06E62-720D-4B1C-A1DC-36BDCC61C3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08"/>
          <a:stretch/>
        </p:blipFill>
        <p:spPr>
          <a:xfrm>
            <a:off x="0" y="3882682"/>
            <a:ext cx="12192000" cy="29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09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827C2-4FA7-4898-979B-1CAFC1B10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70789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После окончания школы, будущий писатель поступил в Уральский государственный университет имени Горького на факультет </a:t>
            </a:r>
            <a:r>
              <a:rPr lang="ru-RU" sz="3200" u="sng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журналистики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C32A6D0-BE55-4F36-A5BC-79F1E86127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784" y="2708275"/>
            <a:ext cx="5200431" cy="3468688"/>
          </a:xfr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27C0BF5-3E4A-4473-AAA3-923572999E97}"/>
              </a:ext>
            </a:extLst>
          </p:cNvPr>
          <p:cNvGrpSpPr/>
          <p:nvPr/>
        </p:nvGrpSpPr>
        <p:grpSpPr>
          <a:xfrm>
            <a:off x="8178560" y="5719763"/>
            <a:ext cx="3844248" cy="914400"/>
            <a:chOff x="8011835" y="5822830"/>
            <a:chExt cx="3844248" cy="914400"/>
          </a:xfrm>
        </p:grpSpPr>
        <p:pic>
          <p:nvPicPr>
            <p:cNvPr id="10" name="Рисунок 9" descr="Па">
              <a:hlinkClick r:id="rId3" action="ppaction://hlinksldjump"/>
              <a:extLst>
                <a:ext uri="{FF2B5EF4-FFF2-40B4-BE49-F238E27FC236}">
                  <a16:creationId xmlns:a16="http://schemas.microsoft.com/office/drawing/2014/main" id="{CAC97604-3C89-45A0-8CCE-9E5DD43C7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822830"/>
              <a:ext cx="914400" cy="9144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E42D13-84A0-45BA-910D-FB295668FA69}"/>
                </a:ext>
              </a:extLst>
            </p:cNvPr>
            <p:cNvSpPr txBox="1"/>
            <p:nvPr/>
          </p:nvSpPr>
          <p:spPr>
            <a:xfrm>
              <a:off x="8011835" y="6280030"/>
              <a:ext cx="320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Вернуться к выбору тем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0084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EAE81-E9B4-4D11-8B53-C1FE12D3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Окончив второй курс, Крапивин поступил на производственную практику в газету "Комсомольская правда", где трудился в отделе учащейся молодежи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F3E7DC1D-1C72-4AE1-A4CD-F2723ADA45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36" y="2846388"/>
            <a:ext cx="4651528" cy="3330575"/>
          </a:xfr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B7C94450-8313-4DF2-977C-0C0C8BC81CC7}"/>
              </a:ext>
            </a:extLst>
          </p:cNvPr>
          <p:cNvGrpSpPr/>
          <p:nvPr/>
        </p:nvGrpSpPr>
        <p:grpSpPr>
          <a:xfrm>
            <a:off x="8178560" y="5719763"/>
            <a:ext cx="3844248" cy="914400"/>
            <a:chOff x="8011835" y="5822830"/>
            <a:chExt cx="3844248" cy="914400"/>
          </a:xfrm>
        </p:grpSpPr>
        <p:pic>
          <p:nvPicPr>
            <p:cNvPr id="10" name="Рисунок 9" descr="Па">
              <a:hlinkClick r:id="rId3" action="ppaction://hlinksldjump"/>
              <a:extLst>
                <a:ext uri="{FF2B5EF4-FFF2-40B4-BE49-F238E27FC236}">
                  <a16:creationId xmlns:a16="http://schemas.microsoft.com/office/drawing/2014/main" id="{21FF0C9F-59A3-4513-804B-6FA1D18BF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822830"/>
              <a:ext cx="914400" cy="9144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B5A852B-88FF-4669-9C9B-E7283D4A7F34}"/>
                </a:ext>
              </a:extLst>
            </p:cNvPr>
            <p:cNvSpPr txBox="1"/>
            <p:nvPr/>
          </p:nvSpPr>
          <p:spPr>
            <a:xfrm>
              <a:off x="8011835" y="6280030"/>
              <a:ext cx="320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Вернуться к выбору тем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555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60053-3373-4B40-A9DD-6D024929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Первая книга Крапивина («Рейс «Ориона») появилась, когда писателю было всего 25 лет.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894EA20-3549-437D-A76C-47BF6FF379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166" y="2466975"/>
            <a:ext cx="2889668" cy="3709988"/>
          </a:xfr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A391506-67BE-438E-A377-49345ECD9E30}"/>
              </a:ext>
            </a:extLst>
          </p:cNvPr>
          <p:cNvGrpSpPr/>
          <p:nvPr/>
        </p:nvGrpSpPr>
        <p:grpSpPr>
          <a:xfrm>
            <a:off x="8178560" y="5719763"/>
            <a:ext cx="3844248" cy="914400"/>
            <a:chOff x="8011835" y="5822830"/>
            <a:chExt cx="3844248" cy="914400"/>
          </a:xfrm>
        </p:grpSpPr>
        <p:pic>
          <p:nvPicPr>
            <p:cNvPr id="7" name="Рисунок 6" descr="Па">
              <a:hlinkClick r:id="rId3" action="ppaction://hlinksldjump"/>
              <a:extLst>
                <a:ext uri="{FF2B5EF4-FFF2-40B4-BE49-F238E27FC236}">
                  <a16:creationId xmlns:a16="http://schemas.microsoft.com/office/drawing/2014/main" id="{7FB22E5D-CD2F-4960-8C1B-EDB283BAD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822830"/>
              <a:ext cx="914400" cy="9144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84AC92-1B71-468B-9D30-B664D12A3980}"/>
                </a:ext>
              </a:extLst>
            </p:cNvPr>
            <p:cNvSpPr txBox="1"/>
            <p:nvPr/>
          </p:nvSpPr>
          <p:spPr>
            <a:xfrm>
              <a:off x="8011835" y="6280030"/>
              <a:ext cx="320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Вернуться к выбору тем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1024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B79FF-B887-4186-9D4A-0C36C7ED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Кто герои книг Крапивина?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7BE82F0-42A0-4114-A333-1BE4CBDFD5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74" y="987425"/>
            <a:ext cx="3286989" cy="487362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53F1FB2B-48D3-4059-8049-30D94BD8A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19710"/>
            <a:ext cx="6233873" cy="272163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000" dirty="0"/>
              <a:t>Космические пришельцы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000" dirty="0"/>
              <a:t>Дети и подростки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000" dirty="0"/>
              <a:t>Животные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000" dirty="0"/>
              <a:t>Взрослые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AC216B4-FAC8-46DA-B585-E8D66C997CFB}"/>
              </a:ext>
            </a:extLst>
          </p:cNvPr>
          <p:cNvGrpSpPr/>
          <p:nvPr/>
        </p:nvGrpSpPr>
        <p:grpSpPr>
          <a:xfrm>
            <a:off x="8451268" y="5751002"/>
            <a:ext cx="3404815" cy="914400"/>
            <a:chOff x="8451268" y="5751002"/>
            <a:chExt cx="3404815" cy="914400"/>
          </a:xfrm>
        </p:grpSpPr>
        <p:pic>
          <p:nvPicPr>
            <p:cNvPr id="8" name="Рисунок 7" descr="Якорь">
              <a:hlinkClick r:id="rId3" action="ppaction://hlinksldjump"/>
              <a:extLst>
                <a:ext uri="{FF2B5EF4-FFF2-40B4-BE49-F238E27FC236}">
                  <a16:creationId xmlns:a16="http://schemas.microsoft.com/office/drawing/2014/main" id="{E1D9C2EB-50D4-47EA-AB20-3801F0AC8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751002"/>
              <a:ext cx="9144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FF2094-5BAE-4E26-A3CC-21929F5C007D}"/>
                </a:ext>
              </a:extLst>
            </p:cNvPr>
            <p:cNvSpPr txBox="1"/>
            <p:nvPr/>
          </p:nvSpPr>
          <p:spPr>
            <a:xfrm>
              <a:off x="8451268" y="6296070"/>
              <a:ext cx="281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Узнать правильный ответ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069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45CD1E-AAA4-4F7B-A2F6-69A893E71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313" y="143757"/>
            <a:ext cx="5717740" cy="31227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Как читатели ласково называют Свердловскую областную библиотеку для детей и молодежи имени Владислава Петровича Крапивина?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3CFA07C-33BC-43C1-97E0-982356E60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047" y="1563882"/>
            <a:ext cx="5107916" cy="3405277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F56FE116-4856-44C9-9B3B-1087A798F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0313" y="3591481"/>
            <a:ext cx="3932237" cy="243998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600" dirty="0" err="1"/>
              <a:t>Крапивинка</a:t>
            </a:r>
            <a:endParaRPr lang="ru-RU" sz="3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600" dirty="0"/>
              <a:t>Крапивка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600" dirty="0"/>
              <a:t>Крапивник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600" dirty="0"/>
              <a:t>Крапинка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3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3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CDD31256-132C-4BF5-A22D-878EB5BDE7B6}"/>
              </a:ext>
            </a:extLst>
          </p:cNvPr>
          <p:cNvGrpSpPr/>
          <p:nvPr/>
        </p:nvGrpSpPr>
        <p:grpSpPr>
          <a:xfrm>
            <a:off x="8451268" y="5751002"/>
            <a:ext cx="3404815" cy="914400"/>
            <a:chOff x="8451268" y="5751002"/>
            <a:chExt cx="3404815" cy="914400"/>
          </a:xfrm>
        </p:grpSpPr>
        <p:pic>
          <p:nvPicPr>
            <p:cNvPr id="8" name="Рисунок 7" descr="Якорь">
              <a:hlinkClick r:id="rId3" action="ppaction://hlinksldjump"/>
              <a:extLst>
                <a:ext uri="{FF2B5EF4-FFF2-40B4-BE49-F238E27FC236}">
                  <a16:creationId xmlns:a16="http://schemas.microsoft.com/office/drawing/2014/main" id="{918E86B2-CD90-47D8-AAD3-49C6813747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751002"/>
              <a:ext cx="9144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31F7393-F3C9-405A-816A-320BB200E068}"/>
                </a:ext>
              </a:extLst>
            </p:cNvPr>
            <p:cNvSpPr txBox="1"/>
            <p:nvPr/>
          </p:nvSpPr>
          <p:spPr>
            <a:xfrm>
              <a:off x="8451268" y="6296070"/>
              <a:ext cx="281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Узнать правильный ответ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090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07B22-AC88-40FC-84C5-3E594CB5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89" y="1257300"/>
            <a:ext cx="5389937" cy="1600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Писатель оставил после себя обширную библиографию, сколько произведений насчитывается у автора?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19D61F-DA21-4F95-8007-8DC1595CB3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338" y="1559719"/>
            <a:ext cx="4972050" cy="3729037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76984C37-8E21-4C46-9187-02941A4FE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84740"/>
            <a:ext cx="3932237" cy="288424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000" dirty="0"/>
              <a:t>70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000" dirty="0"/>
              <a:t>150</a:t>
            </a:r>
            <a:endParaRPr lang="ru-RU" sz="4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000" dirty="0"/>
              <a:t>250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000" dirty="0"/>
              <a:t>Более 1000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4000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C51E8EEA-B41B-4DF2-8F07-8888AB437981}"/>
              </a:ext>
            </a:extLst>
          </p:cNvPr>
          <p:cNvGrpSpPr/>
          <p:nvPr/>
        </p:nvGrpSpPr>
        <p:grpSpPr>
          <a:xfrm>
            <a:off x="8451268" y="5751002"/>
            <a:ext cx="3404815" cy="914400"/>
            <a:chOff x="8451268" y="5751002"/>
            <a:chExt cx="3404815" cy="914400"/>
          </a:xfrm>
        </p:grpSpPr>
        <p:pic>
          <p:nvPicPr>
            <p:cNvPr id="8" name="Рисунок 7" descr="Якорь">
              <a:hlinkClick r:id="rId3" action="ppaction://hlinksldjump"/>
              <a:extLst>
                <a:ext uri="{FF2B5EF4-FFF2-40B4-BE49-F238E27FC236}">
                  <a16:creationId xmlns:a16="http://schemas.microsoft.com/office/drawing/2014/main" id="{698192E4-0C70-4EF6-9DF3-CFB82BCD1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751002"/>
              <a:ext cx="9144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A001AE4-48A7-483B-AF4E-DF68DF017E92}"/>
                </a:ext>
              </a:extLst>
            </p:cNvPr>
            <p:cNvSpPr txBox="1"/>
            <p:nvPr/>
          </p:nvSpPr>
          <p:spPr>
            <a:xfrm>
              <a:off x="8451268" y="6296070"/>
              <a:ext cx="281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Узнать правильный ответ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0822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B3E56-8B2D-40F0-B110-994862CB7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Главные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крапивинские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герои – конечно, дети.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54174AF-E923-4809-BCA4-B1D30ABDC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16" y="2023633"/>
            <a:ext cx="6294768" cy="4173705"/>
          </a:xfr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A3B8711-17F6-4D34-A4DA-41E831F005C5}"/>
              </a:ext>
            </a:extLst>
          </p:cNvPr>
          <p:cNvGrpSpPr/>
          <p:nvPr/>
        </p:nvGrpSpPr>
        <p:grpSpPr>
          <a:xfrm>
            <a:off x="8178560" y="5719763"/>
            <a:ext cx="3844248" cy="914400"/>
            <a:chOff x="8011835" y="5822830"/>
            <a:chExt cx="3844248" cy="914400"/>
          </a:xfrm>
        </p:grpSpPr>
        <p:pic>
          <p:nvPicPr>
            <p:cNvPr id="7" name="Рисунок 6" descr="Па">
              <a:hlinkClick r:id="rId3" action="ppaction://hlinksldjump"/>
              <a:extLst>
                <a:ext uri="{FF2B5EF4-FFF2-40B4-BE49-F238E27FC236}">
                  <a16:creationId xmlns:a16="http://schemas.microsoft.com/office/drawing/2014/main" id="{79A9F1BD-BE0E-438D-B137-EEDADC300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822830"/>
              <a:ext cx="914400" cy="9144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89F4604-8306-45A8-91DB-7142651E2E21}"/>
                </a:ext>
              </a:extLst>
            </p:cNvPr>
            <p:cNvSpPr txBox="1"/>
            <p:nvPr/>
          </p:nvSpPr>
          <p:spPr>
            <a:xfrm>
              <a:off x="8011835" y="6280030"/>
              <a:ext cx="320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Вернуться к выбору тем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3415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B7D3E-5835-433B-851E-2FC2A7A4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Читатели библиотеки стали называть ее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Крапивинкой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C1DE28A-C1FA-43D8-B5F5-2C4C2DE45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948656"/>
            <a:ext cx="7334250" cy="4105275"/>
          </a:xfr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5596660-A4CB-4236-BE1F-CC520C094D49}"/>
              </a:ext>
            </a:extLst>
          </p:cNvPr>
          <p:cNvGrpSpPr/>
          <p:nvPr/>
        </p:nvGrpSpPr>
        <p:grpSpPr>
          <a:xfrm>
            <a:off x="8178560" y="5719763"/>
            <a:ext cx="3844248" cy="914400"/>
            <a:chOff x="8011835" y="5822830"/>
            <a:chExt cx="3844248" cy="914400"/>
          </a:xfrm>
        </p:grpSpPr>
        <p:pic>
          <p:nvPicPr>
            <p:cNvPr id="7" name="Рисунок 6" descr="Па">
              <a:hlinkClick r:id="rId3" action="ppaction://hlinksldjump"/>
              <a:extLst>
                <a:ext uri="{FF2B5EF4-FFF2-40B4-BE49-F238E27FC236}">
                  <a16:creationId xmlns:a16="http://schemas.microsoft.com/office/drawing/2014/main" id="{2A22A3B2-63B7-4731-B6A3-FBB6FD11B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822830"/>
              <a:ext cx="914400" cy="9144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DD675B-0952-488C-B30E-7697B4F8B89B}"/>
                </a:ext>
              </a:extLst>
            </p:cNvPr>
            <p:cNvSpPr txBox="1"/>
            <p:nvPr/>
          </p:nvSpPr>
          <p:spPr>
            <a:xfrm>
              <a:off x="8011835" y="6280030"/>
              <a:ext cx="320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Вернуться к выбору тем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9417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0C331-93B8-4896-9A88-4C383356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Писатель оставил после себя обширную библиографию, примерно 250 различных произведений, среди которых около семидесяти рассказов.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A640DD3-6917-4F1D-845C-06C29A3B78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977" y="2392717"/>
            <a:ext cx="6232046" cy="3905016"/>
          </a:xfr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B767DE2-8CD0-4E60-940D-50E00174C8C4}"/>
              </a:ext>
            </a:extLst>
          </p:cNvPr>
          <p:cNvGrpSpPr/>
          <p:nvPr/>
        </p:nvGrpSpPr>
        <p:grpSpPr>
          <a:xfrm>
            <a:off x="8178560" y="5719763"/>
            <a:ext cx="3844248" cy="914400"/>
            <a:chOff x="8011835" y="5822830"/>
            <a:chExt cx="3844248" cy="914400"/>
          </a:xfrm>
        </p:grpSpPr>
        <p:pic>
          <p:nvPicPr>
            <p:cNvPr id="10" name="Рисунок 9" descr="Па">
              <a:hlinkClick r:id="rId3" action="ppaction://hlinksldjump"/>
              <a:extLst>
                <a:ext uri="{FF2B5EF4-FFF2-40B4-BE49-F238E27FC236}">
                  <a16:creationId xmlns:a16="http://schemas.microsoft.com/office/drawing/2014/main" id="{DC936C48-7D42-49E2-AB7D-23D02A9BA9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941683" y="5822830"/>
              <a:ext cx="914400" cy="9144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8D67D6F-F971-4644-9393-8DAF5284333A}"/>
                </a:ext>
              </a:extLst>
            </p:cNvPr>
            <p:cNvSpPr txBox="1"/>
            <p:nvPr/>
          </p:nvSpPr>
          <p:spPr>
            <a:xfrm>
              <a:off x="8011835" y="6280030"/>
              <a:ext cx="320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Вернуться к выбору тем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7691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0F7275F-82E9-4456-AC20-D401A49FDE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08"/>
          <a:stretch/>
        </p:blipFill>
        <p:spPr>
          <a:xfrm>
            <a:off x="0" y="3882682"/>
            <a:ext cx="12192000" cy="297531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967B1-BEC0-46D5-BBF8-3651654B3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0" y="241981"/>
            <a:ext cx="9144000" cy="1508125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  книгой на волне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DF7910-F1B1-42F6-80EF-4D44BA084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43571" y="1609816"/>
            <a:ext cx="9144000" cy="663050"/>
          </a:xfrm>
        </p:spPr>
        <p:txBody>
          <a:bodyPr/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«Вместе в большое чтение!»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890109-3342-41BF-A27C-7F44EBFB1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067" y="0"/>
            <a:ext cx="3313933" cy="47254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632232-4CB1-4A90-8D34-D978F9131D65}"/>
              </a:ext>
            </a:extLst>
          </p:cNvPr>
          <p:cNvSpPr txBox="1"/>
          <p:nvPr/>
        </p:nvSpPr>
        <p:spPr>
          <a:xfrm>
            <a:off x="9153220" y="4725423"/>
            <a:ext cx="2763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В. П. Крапивин </a:t>
            </a:r>
          </a:p>
          <a:p>
            <a:pPr algn="ctr"/>
            <a:r>
              <a:rPr lang="ru-RU" sz="2400" b="1" dirty="0"/>
              <a:t>(1938-2020)</a:t>
            </a:r>
            <a:endParaRPr lang="ru-RU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F26483-A571-4A8A-B1DE-F36C8A50B449}"/>
              </a:ext>
            </a:extLst>
          </p:cNvPr>
          <p:cNvSpPr txBox="1"/>
          <p:nvPr/>
        </p:nvSpPr>
        <p:spPr>
          <a:xfrm>
            <a:off x="875234" y="2425443"/>
            <a:ext cx="7127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Спасибо за увлекательное путешествие в биографию и творчество </a:t>
            </a:r>
          </a:p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Крапивина Владислава Петровича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69698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EDF32-1F07-47F8-8886-2E69E2F72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98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Первые книги в 25 лет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0DC00DDC-5F4A-4BC8-A373-0545BF1748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78" b="99395" l="10000" r="99815">
                        <a14:foregroundMark x1="42500" y1="3766" x2="49259" y2="14526"/>
                        <a14:foregroundMark x1="56667" y1="4169" x2="49259" y2="1278"/>
                        <a14:foregroundMark x1="85556" y1="36315" x2="99259" y2="49496"/>
                        <a14:foregroundMark x1="27130" y1="49496" x2="23426" y2="60323"/>
                        <a14:foregroundMark x1="23426" y1="60323" x2="45926" y2="85810"/>
                        <a14:foregroundMark x1="58981" y1="67653" x2="70278" y2="88971"/>
                        <a14:foregroundMark x1="70278" y1="88971" x2="78519" y2="99059"/>
                        <a14:foregroundMark x1="78519" y1="99059" x2="79352" y2="99395"/>
                        <a14:foregroundMark x1="41389" y1="6254" x2="68056" y2="71352"/>
                        <a14:foregroundMark x1="26574" y1="39610" x2="67778" y2="35508"/>
                        <a14:foregroundMark x1="67778" y1="35508" x2="79907" y2="30128"/>
                        <a14:foregroundMark x1="92963" y1="38803" x2="80278" y2="30061"/>
                        <a14:foregroundMark x1="80278" y1="30061" x2="63519" y2="27774"/>
                        <a14:foregroundMark x1="63519" y1="27774" x2="32963" y2="35373"/>
                        <a14:foregroundMark x1="32963" y1="35373" x2="16944" y2="51984"/>
                        <a14:foregroundMark x1="20370" y1="54069" x2="19815" y2="60256"/>
                        <a14:foregroundMark x1="77685" y1="28514" x2="82778" y2="28917"/>
                        <a14:foregroundMark x1="57222" y1="25219" x2="61759" y2="26833"/>
                        <a14:foregroundMark x1="63519" y1="26833" x2="63519" y2="26833"/>
                        <a14:foregroundMark x1="63519" y1="26833" x2="63519" y2="24815"/>
                        <a14:foregroundMark x1="94074" y1="42905" x2="99815" y2="43309"/>
                        <a14:foregroundMark x1="35648" y1="13248" x2="35648" y2="18225"/>
                        <a14:foregroundMark x1="40185" y1="66443" x2="42500" y2="68863"/>
                        <a14:foregroundMark x1="32315" y1="33894" x2="35648" y2="31809"/>
                        <a14:foregroundMark x1="37963" y1="31002" x2="34537" y2="35508"/>
                        <a14:foregroundMark x1="33981" y1="35508" x2="33981" y2="35508"/>
                        <a14:foregroundMark x1="31111" y1="35508" x2="31111" y2="35508"/>
                        <a14:backgroundMark x1="13519" y1="72562" x2="23796" y2="78346"/>
                        <a14:backgroundMark x1="29444" y1="84936" x2="34537" y2="95696"/>
                        <a14:backgroundMark x1="34537" y1="95696" x2="34537" y2="95696"/>
                        <a14:backgroundMark x1="35648" y1="96100" x2="34537" y2="99798"/>
                        <a14:backgroundMark x1="96389" y1="63147" x2="99815" y2="80834"/>
                        <a14:backgroundMark x1="33981" y1="64761" x2="37963" y2="70545"/>
                        <a14:backgroundMark x1="53889" y1="403" x2="53889" y2="403"/>
                        <a14:backgroundMark x1="45926" y1="807" x2="45926" y2="807"/>
                        <a14:backgroundMark x1="47685" y1="807" x2="51111" y2="8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357"/>
          <a:stretch/>
        </p:blipFill>
        <p:spPr>
          <a:xfrm>
            <a:off x="7875037" y="1715599"/>
            <a:ext cx="4281255" cy="5402037"/>
          </a:xfr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F316922-4F41-4048-A8C0-709EA54096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08"/>
          <a:stretch/>
        </p:blipFill>
        <p:spPr>
          <a:xfrm>
            <a:off x="0" y="4142319"/>
            <a:ext cx="12192000" cy="2975317"/>
          </a:xfrm>
          <a:prstGeom prst="rect">
            <a:avLst/>
          </a:prstGeom>
        </p:spPr>
      </p:pic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6FF4A7EC-CED8-4085-80DD-36903AEC5C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7650">
            <a:off x="1575757" y="1999465"/>
            <a:ext cx="2181284" cy="2800508"/>
          </a:xfr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460FED2-73A8-433D-9F62-B1E4470C93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2024">
            <a:off x="4717538" y="1957447"/>
            <a:ext cx="2078742" cy="284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6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F9AA736-EDB9-4EE0-AA92-C5745AFCEE3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5297521" y="1445869"/>
            <a:ext cx="6172200" cy="4873625"/>
          </a:xfr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D30C950-6BC2-4B0D-8F04-4E2036F1D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08"/>
          <a:stretch/>
        </p:blipFill>
        <p:spPr>
          <a:xfrm flipH="1">
            <a:off x="0" y="3882683"/>
            <a:ext cx="12192000" cy="2975317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7610A5AD-C335-4E2A-9791-F50C1DCB6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2279" y="1445870"/>
            <a:ext cx="4313886" cy="4873625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В 1964 году Владислав Крапивин был принят в Союз писателей СССР. </a:t>
            </a:r>
          </a:p>
          <a:p>
            <a:endParaRPr lang="ru-RU" sz="2800" dirty="0"/>
          </a:p>
          <a:p>
            <a:r>
              <a:rPr lang="ru-RU" sz="2800" dirty="0"/>
              <a:t>В 1970-1980-е годы он был членом редколлегий изданий «Уральский следопыт» и «Пионер». </a:t>
            </a:r>
          </a:p>
          <a:p>
            <a:endParaRPr lang="ru-RU" sz="2800" i="1" dirty="0"/>
          </a:p>
          <a:p>
            <a:r>
              <a:rPr lang="ru-RU" sz="2800" i="1" dirty="0"/>
              <a:t>В 2007 году получил звание профессора Тюменского государственного университета.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47C8D-41C2-4F0F-8A74-EB159D190D0C}"/>
              </a:ext>
            </a:extLst>
          </p:cNvPr>
          <p:cNvSpPr txBox="1"/>
          <p:nvPr/>
        </p:nvSpPr>
        <p:spPr>
          <a:xfrm>
            <a:off x="1567543" y="410547"/>
            <a:ext cx="9106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Творческие достижения</a:t>
            </a:r>
          </a:p>
        </p:txBody>
      </p:sp>
    </p:spTree>
    <p:extLst>
      <p:ext uri="{BB962C8B-B14F-4D97-AF65-F5344CB8AC3E}">
        <p14:creationId xmlns:p14="http://schemas.microsoft.com/office/powerpoint/2010/main" val="355926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BFE0B2B5-B294-40A3-A88E-2A0F6F898D5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727" y="1173948"/>
            <a:ext cx="3186216" cy="4253764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F998A666-081A-4FA7-8BAD-2CCA73B043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27" y="1169639"/>
            <a:ext cx="2834658" cy="4258072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028679-8307-4497-A2C4-9BFB96C6CFB8}"/>
              </a:ext>
            </a:extLst>
          </p:cNvPr>
          <p:cNvSpPr txBox="1"/>
          <p:nvPr/>
        </p:nvSpPr>
        <p:spPr>
          <a:xfrm>
            <a:off x="1661765" y="400198"/>
            <a:ext cx="886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«Славка с улицы Герцена»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DFCAA7E-DE37-42EA-A37A-4AAE8D6BC1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08"/>
          <a:stretch/>
        </p:blipFill>
        <p:spPr>
          <a:xfrm>
            <a:off x="0" y="3882683"/>
            <a:ext cx="12192000" cy="29753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990746-63D4-4383-9DB8-CE1684E880DB}"/>
              </a:ext>
            </a:extLst>
          </p:cNvPr>
          <p:cNvSpPr txBox="1"/>
          <p:nvPr/>
        </p:nvSpPr>
        <p:spPr>
          <a:xfrm>
            <a:off x="3861775" y="2852399"/>
            <a:ext cx="44684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15 июня 2011 года в Тюмени появился музей Крапивина.</a:t>
            </a:r>
          </a:p>
        </p:txBody>
      </p:sp>
    </p:spTree>
    <p:extLst>
      <p:ext uri="{BB962C8B-B14F-4D97-AF65-F5344CB8AC3E}">
        <p14:creationId xmlns:p14="http://schemas.microsoft.com/office/powerpoint/2010/main" val="211820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17BA6-9A6F-491A-AF42-A92062061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Почетный гражданин Свердловской области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221C9783-47A9-41DF-B46E-402F4136FD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44" b="93246" l="3250" r="97500">
                        <a14:foregroundMark x1="11375" y1="14822" x2="9500" y2="75047"/>
                        <a14:foregroundMark x1="9500" y1="75047" x2="5750" y2="90619"/>
                        <a14:foregroundMark x1="5750" y1="90619" x2="15875" y2="96623"/>
                        <a14:foregroundMark x1="15875" y1="96623" x2="48500" y2="93246"/>
                        <a14:foregroundMark x1="48500" y1="93246" x2="51750" y2="91557"/>
                        <a14:foregroundMark x1="51750" y1="91557" x2="54500" y2="90994"/>
                        <a14:foregroundMark x1="55250" y1="90432" x2="55250" y2="90432"/>
                        <a14:foregroundMark x1="55625" y1="89681" x2="55625" y2="89681"/>
                        <a14:foregroundMark x1="55625" y1="89681" x2="85125" y2="89493"/>
                        <a14:foregroundMark x1="85125" y1="89493" x2="85500" y2="89118"/>
                        <a14:foregroundMark x1="56375" y1="14259" x2="67875" y2="13696"/>
                        <a14:foregroundMark x1="67875" y1="13696" x2="78000" y2="14259"/>
                        <a14:foregroundMark x1="78000" y1="14259" x2="86625" y2="22139"/>
                        <a14:foregroundMark x1="86625" y1="22139" x2="91750" y2="35835"/>
                        <a14:foregroundMark x1="91750" y1="35835" x2="93750" y2="82552"/>
                        <a14:foregroundMark x1="93750" y1="82552" x2="84750" y2="91557"/>
                        <a14:foregroundMark x1="84750" y1="91557" x2="81250" y2="91557"/>
                        <a14:foregroundMark x1="18125" y1="76173" x2="27250" y2="50657"/>
                        <a14:foregroundMark x1="6875" y1="45591" x2="3250" y2="80300"/>
                        <a14:foregroundMark x1="3250" y1="80300" x2="5750" y2="89681"/>
                        <a14:foregroundMark x1="95625" y1="77298" x2="97500" y2="89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9387"/>
            <a:ext cx="7050770" cy="4697575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0189A187-40E8-4EFC-9D1E-F79C4A547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50770" y="1776511"/>
            <a:ext cx="4997981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i="1" dirty="0"/>
              <a:t>В 2013 году Крапивин вернулся в Екатеринбург. Региональные </a:t>
            </a:r>
            <a:r>
              <a:rPr lang="ru-RU" sz="2600" dirty="0"/>
              <a:t>власти присвоили Крапивину звание Почетного гражданина Свердловской области. 25 марта 2014 года писателю вручена, учреждённая в конце 2013 года, Премия Президента России в области литературы и искусства за произведения для детей и юношества. 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414E15-28F2-41DC-94A4-D7381DAC82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08"/>
          <a:stretch/>
        </p:blipFill>
        <p:spPr>
          <a:xfrm>
            <a:off x="0" y="3882683"/>
            <a:ext cx="12192000" cy="29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1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E9A803-B9D2-4AA7-8015-37D423E68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22" y="435266"/>
            <a:ext cx="10974355" cy="1325563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Свердловская областная библиотека для детей и молодежи имени Владислава Петровича Крапивина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34C55F-65BB-4E3F-8FA8-FCAEB7889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822" y="2668553"/>
            <a:ext cx="5842518" cy="34742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/>
              <a:t>В 2016 году случилось значимое событие в жизни Свердловской областной библиотеки для детей и молодежи  – известный детский писатель В.П. Крапивин дал согласие на присвоение библиотеке его имени. Читатели библиотеки стали называть ее </a:t>
            </a:r>
            <a:r>
              <a:rPr lang="ru-RU" sz="2600" dirty="0" err="1"/>
              <a:t>Крапивинкой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DAC9FDA-9061-4217-A58A-43A60243C2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08"/>
          <a:stretch/>
        </p:blipFill>
        <p:spPr>
          <a:xfrm flipH="1">
            <a:off x="0" y="3882683"/>
            <a:ext cx="12192000" cy="2975317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7C93C259-B1B3-455F-B119-8F7D8C4EAF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985" y="3219901"/>
            <a:ext cx="4751369" cy="1325563"/>
          </a:xfrm>
        </p:spPr>
      </p:pic>
    </p:spTree>
    <p:extLst>
      <p:ext uri="{BB962C8B-B14F-4D97-AF65-F5344CB8AC3E}">
        <p14:creationId xmlns:p14="http://schemas.microsoft.com/office/powerpoint/2010/main" val="567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5ACA1-1E65-4700-A956-F040666C1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Завершение литературного пути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C265595E-D029-4E24-92EE-CB2981B04D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06" y="1825625"/>
            <a:ext cx="3051587" cy="4351338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5A50773C-9918-4DC9-A9DE-61513F384F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effectLst/>
              </a:rPr>
              <a:t>Писатель оставил после себя обширную библиографию, примерно 250 различных произведений, среди которых около семидесяти рассказов. В 2017 году, во время встречи с корреспондентами журнала «Собеседник», он сказал, что никогда специально не считал количество созданных им произведений, но когда ему исполнилось 75 лет, решил завершить свой литературный путь.</a:t>
            </a:r>
          </a:p>
          <a:p>
            <a:pPr marL="0" indent="0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AAD4A11-9F13-489E-9D4C-2CD0E05944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08"/>
          <a:stretch/>
        </p:blipFill>
        <p:spPr>
          <a:xfrm>
            <a:off x="0" y="3882683"/>
            <a:ext cx="12192000" cy="29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6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1A0B6C1-6AFA-4246-957E-8714B1F4D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1838"/>
            <a:ext cx="12192000" cy="377616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7B2F9-E498-4F45-AF06-D5A87DF3B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106" y="2419056"/>
            <a:ext cx="10903788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Викторина «По пути Командора»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C55493BA-7D40-4BAE-A783-3FFB3B6183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33" b="13915"/>
          <a:stretch/>
        </p:blipFill>
        <p:spPr>
          <a:xfrm>
            <a:off x="12939" y="54301"/>
            <a:ext cx="12179061" cy="1325563"/>
          </a:xfrm>
        </p:spPr>
      </p:pic>
    </p:spTree>
    <p:extLst>
      <p:ext uri="{BB962C8B-B14F-4D97-AF65-F5344CB8AC3E}">
        <p14:creationId xmlns:p14="http://schemas.microsoft.com/office/powerpoint/2010/main" val="2322380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1195</Words>
  <Application>Microsoft Office PowerPoint</Application>
  <PresentationFormat>Широкоэкранный</PresentationFormat>
  <Paragraphs>135</Paragraphs>
  <Slides>29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Wingdings</vt:lpstr>
      <vt:lpstr>Тема Office</vt:lpstr>
      <vt:lpstr>По пути Командора!</vt:lpstr>
      <vt:lpstr>Владислав Петрович Крапивин  (1938-2020)</vt:lpstr>
      <vt:lpstr>Первые книги в 25 лет</vt:lpstr>
      <vt:lpstr>Презентация PowerPoint</vt:lpstr>
      <vt:lpstr>Презентация PowerPoint</vt:lpstr>
      <vt:lpstr>Почетный гражданин Свердловской области</vt:lpstr>
      <vt:lpstr>Свердловская областная библиотека для детей и молодежи имени Владислава Петровича Крапивина</vt:lpstr>
      <vt:lpstr>Завершение литературного пути</vt:lpstr>
      <vt:lpstr>Викторина «По пути Командора»</vt:lpstr>
      <vt:lpstr>Презентация PowerPoint</vt:lpstr>
      <vt:lpstr>В каком году родился Владислав Крапивин?</vt:lpstr>
      <vt:lpstr>Где родился Владислав Петрович?</vt:lpstr>
      <vt:lpstr>Кем по профессии была мама писателя?</vt:lpstr>
      <vt:lpstr>В.П. Крапивин появился на свет  14 октября 1938</vt:lpstr>
      <vt:lpstr>В.П. Крапивин родился в Тюмени</vt:lpstr>
      <vt:lpstr>Ольга Крапивина - учитель</vt:lpstr>
      <vt:lpstr>Кем по образованию был Владислав Крапивин?</vt:lpstr>
      <vt:lpstr>В какой газете работал Владислав Петрович во время учебы в Университете?</vt:lpstr>
      <vt:lpstr>Как называлась первая книга Владислава Крапивина?</vt:lpstr>
      <vt:lpstr>После окончания школы, будущий писатель поступил в Уральский государственный университет имени Горького на факультет журналистики</vt:lpstr>
      <vt:lpstr>Окончив второй курс, Крапивин поступил на производственную практику в газету "Комсомольская правда", где трудился в отделе учащейся молодежи</vt:lpstr>
      <vt:lpstr>Первая книга Крапивина («Рейс «Ориона») появилась, когда писателю было всего 25 лет.</vt:lpstr>
      <vt:lpstr>Кто герои книг Крапивина?</vt:lpstr>
      <vt:lpstr>Как читатели ласково называют Свердловскую областную библиотеку для детей и молодежи имени Владислава Петровича Крапивина?</vt:lpstr>
      <vt:lpstr>Писатель оставил после себя обширную библиографию, сколько произведений насчитывается у автора?</vt:lpstr>
      <vt:lpstr>Главные крапивинские герои – конечно, дети.</vt:lpstr>
      <vt:lpstr>Читатели библиотеки стали называть ее Крапивинкой.</vt:lpstr>
      <vt:lpstr>Писатель оставил после себя обширную библиографию, примерно 250 различных произведений, среди которых около семидесяти рассказов. </vt:lpstr>
      <vt:lpstr>С  книгой на волне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Библиотекарь</dc:creator>
  <cp:lastModifiedBy>Библиотекарь</cp:lastModifiedBy>
  <cp:revision>36</cp:revision>
  <dcterms:created xsi:type="dcterms:W3CDTF">2023-09-28T05:37:06Z</dcterms:created>
  <dcterms:modified xsi:type="dcterms:W3CDTF">2023-10-11T11:02:50Z</dcterms:modified>
</cp:coreProperties>
</file>