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6.jpeg" ContentType="image/jpeg"/>
  <Override PartName="/ppt/media/image5.png" ContentType="image/png"/>
  <Override PartName="/ppt/media/image7.png" ContentType="image/png"/>
  <Override PartName="/ppt/media/image8.jpeg" ContentType="image/jpeg"/>
  <Override PartName="/ppt/media/image41.png" ContentType="image/png"/>
  <Override PartName="/ppt/media/image9.png" ContentType="image/png"/>
  <Override PartName="/ppt/media/image10.jpeg" ContentType="image/jpeg"/>
  <Override PartName="/ppt/media/image11.png" ContentType="image/png"/>
  <Override PartName="/ppt/media/image12.jpeg" ContentType="image/jpeg"/>
  <Override PartName="/ppt/media/image13.png" ContentType="image/png"/>
  <Override PartName="/ppt/media/image14.jpeg" ContentType="image/jpeg"/>
  <Override PartName="/ppt/media/image15.png" ContentType="image/png"/>
  <Override PartName="/ppt/media/image35.jpeg" ContentType="image/jpeg"/>
  <Override PartName="/ppt/media/image16.png" ContentType="image/png"/>
  <Override PartName="/ppt/media/image18.png" ContentType="image/png"/>
  <Override PartName="/ppt/media/image19.jpeg" ContentType="image/jpeg"/>
  <Override PartName="/ppt/media/image22.png" ContentType="image/png"/>
  <Override PartName="/ppt/media/image20.png" ContentType="image/png"/>
  <Override PartName="/ppt/media/image21.jpeg" ContentType="image/jpeg"/>
  <Override PartName="/ppt/media/image23.jpeg" ContentType="image/jpeg"/>
  <Override PartName="/ppt/media/image24.png" ContentType="image/png"/>
  <Override PartName="/ppt/media/image25.jpeg" ContentType="image/jpeg"/>
  <Override PartName="/ppt/media/image26.png" ContentType="image/png"/>
  <Override PartName="/ppt/media/image27.jpeg" ContentType="image/jpeg"/>
  <Override PartName="/ppt/media/image28.png" ContentType="image/png"/>
  <Override PartName="/ppt/media/image29.jpeg" ContentType="image/jpeg"/>
  <Override PartName="/ppt/media/image30.png" ContentType="image/png"/>
  <Override PartName="/ppt/media/image31.jpeg" ContentType="image/jpeg"/>
  <Override PartName="/ppt/media/image42.png" ContentType="image/png"/>
  <Override PartName="/ppt/media/image32.png" ContentType="image/png"/>
  <Override PartName="/ppt/media/image33.jpeg" ContentType="image/jpeg"/>
  <Override PartName="/ppt/media/image34.png" ContentType="image/png"/>
  <Override PartName="/ppt/media/image36.png" ContentType="image/png"/>
  <Override PartName="/ppt/media/image37.png" ContentType="image/png"/>
  <Override PartName="/ppt/media/image38.jpeg" ContentType="image/jpeg"/>
  <Override PartName="/ppt/media/image39.png" ContentType="image/png"/>
  <Override PartName="/ppt/media/image40.png" ContentType="image/png"/>
  <Override PartName="/ppt/media/image43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рямая соединительная линия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Прямая соединительная линия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Прямая соединительная линия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Прямая соединительная линия 6"/>
          <p:cNvSpPr/>
          <p:nvPr/>
        </p:nvSpPr>
        <p:spPr>
          <a:xfrm>
            <a:off x="514080" y="5349600"/>
            <a:ext cx="8629920" cy="2520"/>
          </a:xfrm>
          <a:prstGeom prst="line">
            <a:avLst/>
          </a:prstGeom>
          <a:ln w="9525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ая соединительная линия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Прямая соединительная линия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Прямая соединительная линия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ая соединительная линия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Прямая соединительная линия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Прямая соединительная линия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28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8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251640" y="1484640"/>
            <a:ext cx="8586720" cy="237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84000"/>
          </a:bodyPr>
          <a:p>
            <a:pPr algn="ctr">
              <a:lnSpc>
                <a:spcPct val="100000"/>
              </a:lnSpc>
              <a:buNone/>
            </a:pPr>
            <a:br/>
            <a:br/>
            <a:br/>
            <a:r>
              <a:rPr b="1" lang="ru-RU" sz="2700" spc="-1" strike="noStrike" cap="all">
                <a:solidFill>
                  <a:srgbClr val="0d0d0d"/>
                </a:solidFill>
                <a:latin typeface="Times New Roman"/>
              </a:rPr>
              <a:t>бизнес-технология «Форсайт» – на уроках  истории и обществознания</a:t>
            </a:r>
            <a:br/>
            <a:br/>
            <a:r>
              <a:rPr b="0" lang="ru-RU" sz="2400" spc="-1" strike="noStrike" cap="all">
                <a:solidFill>
                  <a:srgbClr val="00b050"/>
                </a:solidFill>
                <a:latin typeface="Times New Roman"/>
              </a:rPr>
              <a:t>                                                                                    </a:t>
            </a:r>
            <a:br/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Box 3"/>
          <p:cNvSpPr/>
          <p:nvPr/>
        </p:nvSpPr>
        <p:spPr>
          <a:xfrm>
            <a:off x="642960" y="357120"/>
            <a:ext cx="80722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XXI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Краснодарский педагогический марафон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28" name="TextBox 4"/>
          <p:cNvSpPr/>
          <p:nvPr/>
        </p:nvSpPr>
        <p:spPr>
          <a:xfrm>
            <a:off x="3929040" y="4786200"/>
            <a:ext cx="478584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Автор : Карпенко Екатерина Владимировна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Учитель истории и обществознания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МАОУ СОШ № 102-ф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Рисунок 150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701964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 cap="all">
                <a:solidFill>
                  <a:srgbClr val="0d0d0d"/>
                </a:solidFill>
                <a:latin typeface="Times New Roman"/>
              </a:rPr>
              <a:t>     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Picture 2" descr="C:\Users\karpe\Desktop\slide_3.jpg"/>
          <p:cNvPicPr/>
          <p:nvPr/>
        </p:nvPicPr>
        <p:blipFill>
          <a:blip r:embed="rId2"/>
          <a:stretch/>
        </p:blipFill>
        <p:spPr>
          <a:xfrm>
            <a:off x="500040" y="500040"/>
            <a:ext cx="8167320" cy="6125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167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Picture 2" descr="C:\Users\karpe\Desktop\slide_3 (1).jpg"/>
          <p:cNvPicPr/>
          <p:nvPr/>
        </p:nvPicPr>
        <p:blipFill>
          <a:blip r:embed="rId2"/>
          <a:stretch/>
        </p:blipFill>
        <p:spPr>
          <a:xfrm>
            <a:off x="0" y="928800"/>
            <a:ext cx="9253440" cy="521460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Рисунок 141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3600" spc="-1" strike="noStrike" cap="all">
                <a:solidFill>
                  <a:srgbClr val="04617b"/>
                </a:solidFill>
                <a:latin typeface="Franklin Gothic Medium"/>
              </a:rPr>
              <a:t>                          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d0d0d"/>
                </a:solidFill>
                <a:latin typeface="Times New Roman"/>
              </a:rPr>
              <a:t> 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Picture 2" descr="C:\Users\karpe\Desktop\73c7a346.jpg"/>
          <p:cNvPicPr/>
          <p:nvPr/>
        </p:nvPicPr>
        <p:blipFill>
          <a:blip r:embed="rId2"/>
          <a:stretch/>
        </p:blipFill>
        <p:spPr>
          <a:xfrm>
            <a:off x="1357200" y="1143000"/>
            <a:ext cx="6906240" cy="5192280"/>
          </a:xfrm>
          <a:prstGeom prst="rect">
            <a:avLst/>
          </a:prstGeom>
          <a:ln w="0">
            <a:noFill/>
          </a:ln>
          <a:effectLst>
            <a:softEdge rad="63360"/>
          </a:effectLst>
        </p:spPr>
      </p:pic>
      <p:sp>
        <p:nvSpPr>
          <p:cNvPr id="178" name="TextBox 5"/>
          <p:cNvSpPr/>
          <p:nvPr/>
        </p:nvSpPr>
        <p:spPr>
          <a:xfrm>
            <a:off x="571320" y="214200"/>
            <a:ext cx="792936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Метод  «Сценирования»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Рисунок 141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3600" spc="-1" strike="noStrike" cap="all">
                <a:solidFill>
                  <a:srgbClr val="04617b"/>
                </a:solidFill>
                <a:latin typeface="Franklin Gothic Medium"/>
              </a:rPr>
              <a:t>                          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d0d0d"/>
                </a:solidFill>
                <a:latin typeface="Times New Roman"/>
              </a:rPr>
              <a:t> 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2" name="Picture 2" descr="C:\Users\karpe\Desktop\bibliometric_analyse3.jpg"/>
          <p:cNvPicPr/>
          <p:nvPr/>
        </p:nvPicPr>
        <p:blipFill>
          <a:blip r:embed="rId2"/>
          <a:stretch/>
        </p:blipFill>
        <p:spPr>
          <a:xfrm>
            <a:off x="0" y="-214200"/>
            <a:ext cx="9143640" cy="514332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sp>
        <p:nvSpPr>
          <p:cNvPr id="183" name="TextBox 5"/>
          <p:cNvSpPr/>
          <p:nvPr/>
        </p:nvSpPr>
        <p:spPr>
          <a:xfrm>
            <a:off x="214200" y="5214960"/>
            <a:ext cx="8786520" cy="146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Библиометрия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 - это применение статистических методов к изучению библиографических данных, особенно в научном контексте, а также в контексте библиотечного дела и информатики и оно тесно связано с наукометрией  (анализ научных показателей) до такой степени, что обе области в значительной степени пересекаются.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4" name="TextBox 6"/>
          <p:cNvSpPr/>
          <p:nvPr/>
        </p:nvSpPr>
        <p:spPr>
          <a:xfrm>
            <a:off x="1357200" y="4786200"/>
            <a:ext cx="692928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Метод «библиометрического цитирования»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Рисунок 141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d0d0d"/>
                </a:solidFill>
                <a:latin typeface="Times New Roman"/>
              </a:rPr>
              <a:t> 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Picture 2" descr="C:\Users\karpe\Desktop\mozgovoj-shturm-1024x536.jpg"/>
          <p:cNvPicPr/>
          <p:nvPr/>
        </p:nvPicPr>
        <p:blipFill>
          <a:blip r:embed="rId2"/>
          <a:stretch/>
        </p:blipFill>
        <p:spPr>
          <a:xfrm>
            <a:off x="142920" y="0"/>
            <a:ext cx="8858520" cy="463680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  <p:sp>
        <p:nvSpPr>
          <p:cNvPr id="189" name="TextBox 5"/>
          <p:cNvSpPr/>
          <p:nvPr/>
        </p:nvSpPr>
        <p:spPr>
          <a:xfrm>
            <a:off x="2000160" y="4643280"/>
            <a:ext cx="542880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Мозговой   штурм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0" name="TextBox 6"/>
          <p:cNvSpPr/>
          <p:nvPr/>
        </p:nvSpPr>
        <p:spPr>
          <a:xfrm>
            <a:off x="214200" y="5286240"/>
            <a:ext cx="8929440" cy="13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Мозговой штурм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(от англ. brainstorming) — это техника генерации идей, которую применяют для выявления проблем или поиска решений. Главная цель методики — собрать как можно больше идей, а потом отобрать из них те, которые можно воплотить в жизнь.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Рисунок 141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d0d0d"/>
                </a:solidFill>
                <a:latin typeface="Times New Roman"/>
              </a:rPr>
              <a:t> 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Picture 2" descr="C:\Users\karpe\Desktop\maxresdefault.jpg"/>
          <p:cNvPicPr/>
          <p:nvPr/>
        </p:nvPicPr>
        <p:blipFill>
          <a:blip r:embed="rId2"/>
          <a:stretch/>
        </p:blipFill>
        <p:spPr>
          <a:xfrm>
            <a:off x="0" y="-142920"/>
            <a:ext cx="9143640" cy="514332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sp>
        <p:nvSpPr>
          <p:cNvPr id="195" name="TextBox 5"/>
          <p:cNvSpPr/>
          <p:nvPr/>
        </p:nvSpPr>
        <p:spPr>
          <a:xfrm>
            <a:off x="2000160" y="4786200"/>
            <a:ext cx="53575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Метод    «Качели    времени»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6" name="TextBox 6"/>
          <p:cNvSpPr/>
          <p:nvPr/>
        </p:nvSpPr>
        <p:spPr>
          <a:xfrm>
            <a:off x="0" y="5214960"/>
            <a:ext cx="9143640" cy="146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«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Качели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времени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» – это метод интеграции специальных знаний о будущем (из философии, социологии, социальной психологии, правоведения, экономики, политологии, педагогики и др.), собранных у тех, кто влияет или может влиять на его приближение. Цель «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Качелей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времени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»: создание желаемого образа будущего с написанием отчёта о его достижении.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Рисунок 141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d0d0d"/>
                </a:solidFill>
                <a:latin typeface="Times New Roman"/>
              </a:rPr>
              <a:t> 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" name="Picture 2" descr="C:\Users\karpe\AppData\Local\Packages\Microsoft.Windows.Photos_8wekyb3d8bbwe\TempState\ShareServiceTempFolder\8d1e1797b9302ad35ae3ca697ff9f4c8.jpeg"/>
          <p:cNvPicPr/>
          <p:nvPr/>
        </p:nvPicPr>
        <p:blipFill>
          <a:blip r:embed="rId2"/>
          <a:stretch/>
        </p:blipFill>
        <p:spPr>
          <a:xfrm>
            <a:off x="181080" y="0"/>
            <a:ext cx="8962560" cy="420984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sp>
        <p:nvSpPr>
          <p:cNvPr id="201" name="TextBox 5"/>
          <p:cNvSpPr/>
          <p:nvPr/>
        </p:nvSpPr>
        <p:spPr>
          <a:xfrm>
            <a:off x="2000160" y="4286160"/>
            <a:ext cx="5214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Метод «Рисков и возможностей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2" name="TextBox 6"/>
          <p:cNvSpPr/>
          <p:nvPr/>
        </p:nvSpPr>
        <p:spPr>
          <a:xfrm>
            <a:off x="357120" y="4857840"/>
            <a:ext cx="8572320" cy="15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«Риски и возможности» -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форсайт – приём, направленный на развитие критического мышления и причинно-следственного анализа. Формирует гражданскую идентичность и способность обсуждать проблемы и принимать решения.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Рисунок 129" descr=""/>
          <p:cNvPicPr/>
          <p:nvPr/>
        </p:nvPicPr>
        <p:blipFill>
          <a:blip r:embed="rId1"/>
          <a:stretch/>
        </p:blipFill>
        <p:spPr>
          <a:xfrm>
            <a:off x="22320" y="31680"/>
            <a:ext cx="9143280" cy="6825960"/>
          </a:xfrm>
          <a:prstGeom prst="rect">
            <a:avLst/>
          </a:prstGeom>
          <a:ln w="0">
            <a:noFill/>
          </a:ln>
        </p:spPr>
      </p:pic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 cap="all">
                <a:solidFill>
                  <a:srgbClr val="0d0d0d"/>
                </a:solidFill>
                <a:latin typeface="Times New Roman"/>
              </a:rPr>
              <a:t>Результат  Развития: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2000"/>
          </a:bodyPr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b050"/>
                </a:solidFill>
                <a:latin typeface="Franklin Gothic Book"/>
              </a:rPr>
              <a:t>*</a:t>
            </a:r>
            <a:r>
              <a:rPr b="0" lang="ru-RU" sz="2600" spc="-1" strike="noStrike">
                <a:solidFill>
                  <a:srgbClr val="00b050"/>
                </a:solidFill>
                <a:latin typeface="Times New Roman"/>
              </a:rPr>
              <a:t>Личностное: </a:t>
            </a:r>
            <a:r>
              <a:rPr b="0" lang="ru-RU" sz="2600" spc="-1" strike="noStrike">
                <a:solidFill>
                  <a:srgbClr val="0d0d0d"/>
                </a:solidFill>
                <a:latin typeface="Times New Roman"/>
              </a:rPr>
              <a:t>воспитание личности, способную к успешному развитию,</a:t>
            </a:r>
            <a:r>
              <a:rPr b="0" lang="ru-RU" sz="2600" spc="-1" strike="noStrike">
                <a:solidFill>
                  <a:srgbClr val="00b050"/>
                </a:solidFill>
                <a:latin typeface="Times New Roman"/>
              </a:rPr>
              <a:t> </a:t>
            </a:r>
            <a:r>
              <a:rPr b="0" lang="ru-RU" sz="2600" spc="-1" strike="noStrike">
                <a:solidFill>
                  <a:srgbClr val="0d0d0d"/>
                </a:solidFill>
                <a:latin typeface="Times New Roman"/>
              </a:rPr>
              <a:t>саморазвитие, творческий потенциал, умение «уметь учиться»…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ru-RU" sz="2600" spc="-1" strike="noStrike">
                <a:solidFill>
                  <a:srgbClr val="00b050"/>
                </a:solidFill>
                <a:latin typeface="Times New Roman"/>
              </a:rPr>
              <a:t>*Социальное: </a:t>
            </a:r>
            <a:r>
              <a:rPr b="0" lang="ru-RU" sz="2600" spc="-1" strike="noStrike">
                <a:solidFill>
                  <a:srgbClr val="0d0d0d"/>
                </a:solidFill>
                <a:latin typeface="Times New Roman"/>
                <a:ea typeface="Calibri"/>
              </a:rPr>
              <a:t>планирование будущего, активное использование элементов форсайт – технологии на уроках истории и обществознания, российская и гражданская идентичность, принятие демократических ценностей, толерантность, патриотизм, освоение основных социальных практик.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ru-RU" sz="2600" spc="-1" strike="noStrike">
                <a:solidFill>
                  <a:srgbClr val="00b050"/>
                </a:solidFill>
                <a:latin typeface="Times New Roman"/>
                <a:ea typeface="Calibri"/>
              </a:rPr>
              <a:t>*Познавательное: </a:t>
            </a:r>
            <a:r>
              <a:rPr b="0" lang="ru-RU" sz="2600" spc="-1" strike="noStrike">
                <a:solidFill>
                  <a:srgbClr val="0d0d0d"/>
                </a:solidFill>
                <a:latin typeface="Times New Roman"/>
                <a:ea typeface="Calibri"/>
              </a:rPr>
              <a:t>формирование у учащихся научной картины мира, развитие способности управлять своей интеллектуальной деятельностью, развитие мыслительных операций.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ru-RU" sz="2600" spc="-1" strike="noStrike">
                <a:solidFill>
                  <a:srgbClr val="00b050"/>
                </a:solidFill>
                <a:latin typeface="Times New Roman"/>
                <a:ea typeface="Calibri"/>
              </a:rPr>
              <a:t>*Коммуникативное: </a:t>
            </a:r>
            <a:r>
              <a:rPr b="0" lang="ru-RU" sz="2600" spc="-1" strike="noStrike">
                <a:solidFill>
                  <a:srgbClr val="0d0d0d"/>
                </a:solidFill>
                <a:latin typeface="Times New Roman"/>
                <a:ea typeface="Calibri"/>
              </a:rPr>
              <a:t>компетентность в общении, умение слушать, вести диалог, участвовать в обсуждении проблем и принятии решений, строить сотрудничество.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Рисунок 144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39640"/>
          </a:xfrm>
          <a:prstGeom prst="rect">
            <a:avLst/>
          </a:prstGeom>
          <a:ln w="0">
            <a:noFill/>
          </a:ln>
        </p:spPr>
      </p:pic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 cap="all">
                <a:solidFill>
                  <a:srgbClr val="0d0d0d"/>
                </a:solidFill>
                <a:latin typeface="Times New Roman"/>
              </a:rPr>
              <a:t>     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9" name="Picture 2" descr="C:\Users\karpe\Desktop\FGzWE0TaFRI.jpg"/>
          <p:cNvPicPr/>
          <p:nvPr/>
        </p:nvPicPr>
        <p:blipFill>
          <a:blip r:embed="rId2"/>
          <a:stretch/>
        </p:blipFill>
        <p:spPr>
          <a:xfrm>
            <a:off x="214200" y="500040"/>
            <a:ext cx="8786520" cy="585756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147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 cap="all">
                <a:solidFill>
                  <a:srgbClr val="0d0d0d"/>
                </a:solidFill>
                <a:latin typeface="Times New Roman"/>
              </a:rPr>
              <a:t>     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0" y="2286000"/>
            <a:ext cx="9143640" cy="1445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ru-RU" sz="5400" spc="-1" strike="noStrike">
                <a:solidFill>
                  <a:srgbClr val="c00000"/>
                </a:solidFill>
                <a:latin typeface="Times New Roman"/>
              </a:rPr>
              <a:t>СПАСИБО ЗА ВНИМАНИЕ !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6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0d0d0d"/>
                </a:solidFill>
                <a:latin typeface="Times New Roman"/>
              </a:rPr>
              <a:t>                            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285840" y="285840"/>
            <a:ext cx="8685720" cy="3714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latin typeface="Times New Roman"/>
              </a:rPr>
              <a:t>«В нашей стране постоянно, на протяжении веков уделяли огромное внимание и придавали большое значение развитию образования, потому что, безусловно, от уровня образования, от уровня применяемых технологий, от того, какие амбиции возникают у каждого конкретного человека, региона, либо всей страны, зависит будущее государства…»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latin typeface="Times New Roman"/>
              </a:rPr>
              <a:t>                                                                   </a:t>
            </a:r>
            <a:r>
              <a:rPr b="0" i="1" lang="ru-RU" sz="2800" spc="-1" strike="noStrike">
                <a:latin typeface="Times New Roman"/>
              </a:rPr>
              <a:t>В.В.Путин</a:t>
            </a:r>
            <a:r>
              <a:rPr b="0" lang="ru-RU" sz="2800" spc="-1" strike="noStrike">
                <a:latin typeface="Times New Roman"/>
              </a:rPr>
              <a:t>     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4" name="Picture 6" descr="C:\Users\karpe\Desktop\1374827048_o-vladimir-putin-facebook.jpg"/>
          <p:cNvPicPr/>
          <p:nvPr/>
        </p:nvPicPr>
        <p:blipFill>
          <a:blip r:embed="rId2"/>
          <a:stretch/>
        </p:blipFill>
        <p:spPr>
          <a:xfrm>
            <a:off x="500040" y="3357720"/>
            <a:ext cx="4325400" cy="310896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Рисунок 153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301680" y="457200"/>
            <a:ext cx="8685720" cy="522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73000"/>
          </a:bodyPr>
          <a:p>
            <a:pPr>
              <a:lnSpc>
                <a:spcPct val="100000"/>
              </a:lnSpc>
              <a:buNone/>
            </a:pPr>
            <a:r>
              <a:rPr b="1" lang="ru-RU" sz="2000" spc="-1" strike="noStrike" cap="all">
                <a:solidFill>
                  <a:srgbClr val="0d0d0d"/>
                </a:solidFill>
                <a:latin typeface="Times New Roman"/>
              </a:rPr>
              <a:t>Уважаемое жюри! Позвольте представить свой опыт работы на ваш суд!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304920" y="1600200"/>
            <a:ext cx="4190040" cy="4723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30000"/>
          </a:bodyPr>
          <a:p>
            <a:pPr>
              <a:lnSpc>
                <a:spcPct val="100000"/>
              </a:lnSpc>
              <a:spcBef>
                <a:spcPts val="1440"/>
              </a:spcBef>
              <a:buNone/>
              <a:tabLst>
                <a:tab algn="l" pos="0"/>
              </a:tabLst>
            </a:pPr>
            <a:r>
              <a:rPr b="1" lang="ru-RU" sz="7200" spc="-1" strike="noStrike">
                <a:solidFill>
                  <a:srgbClr val="0d0d0d"/>
                </a:solidFill>
                <a:latin typeface="Times New Roman"/>
              </a:rPr>
              <a:t>Креативный проект интеллектуально – творческой форсайт - игры: «Качели времени»</a:t>
            </a:r>
            <a:r>
              <a:rPr b="0" lang="ru-RU" sz="7200" spc="-1" strike="noStrike">
                <a:solidFill>
                  <a:srgbClr val="0d0d0d"/>
                </a:solidFill>
                <a:latin typeface="Times New Roman"/>
              </a:rPr>
              <a:t> (закладывается первое понятие о карте времени (дорожной карте). Любое историческое событие мы рассматриваем в обратном порядке. От настоящего – к прошлому. Он помогает ребенку стать участником диалога на историческую тему, провоцирует его искать доказательства для своих исторических суждений. </a:t>
            </a:r>
            <a:endParaRPr b="0" lang="ru-RU" sz="7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ru-RU" sz="7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4648320" y="1600200"/>
            <a:ext cx="4342320" cy="4723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22000"/>
          </a:bodyPr>
          <a:p>
            <a:pPr>
              <a:lnSpc>
                <a:spcPct val="100000"/>
              </a:lnSpc>
              <a:spcBef>
                <a:spcPts val="1440"/>
              </a:spcBef>
              <a:buNone/>
              <a:tabLst>
                <a:tab algn="l" pos="0"/>
              </a:tabLst>
            </a:pPr>
            <a:r>
              <a:rPr b="0" lang="ru-RU" sz="7200" spc="-1" strike="noStrike">
                <a:solidFill>
                  <a:srgbClr val="0d0d0d"/>
                </a:solidFill>
                <a:latin typeface="Times New Roman"/>
              </a:rPr>
              <a:t>Развитию аналитических навыков и навыков критического мышления оптимально способствует </a:t>
            </a:r>
            <a:r>
              <a:rPr b="1" lang="ru-RU" sz="7200" spc="-1" strike="noStrike">
                <a:solidFill>
                  <a:srgbClr val="0d0d0d"/>
                </a:solidFill>
                <a:latin typeface="Times New Roman"/>
              </a:rPr>
              <a:t>форсайт – прием: «риски» и «возможности».</a:t>
            </a:r>
            <a:r>
              <a:rPr b="0" lang="ru-RU" sz="7200" spc="-1" strike="noStrike">
                <a:solidFill>
                  <a:srgbClr val="0d0d0d"/>
                </a:solidFill>
                <a:latin typeface="Times New Roman"/>
              </a:rPr>
              <a:t> История дает нам достаточно материала, чтобы подумать, какие риски лежали в основе событий, какими возможностями обладали исторические деятели, и как сочетание рисков и возможностей повлияло на исторический процесс.</a:t>
            </a:r>
            <a:endParaRPr b="0" lang="ru-RU" sz="7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ru-RU" sz="7200" spc="-1" strike="noStrike">
                <a:solidFill>
                  <a:srgbClr val="0d0d0d"/>
                </a:solidFill>
                <a:latin typeface="Times New Roman"/>
              </a:rPr>
              <a:t>От исторического анализа переходим к моделированию будущего. </a:t>
            </a:r>
            <a:r>
              <a:rPr b="1" lang="ru-RU" sz="7200" spc="-1" strike="noStrike">
                <a:solidFill>
                  <a:srgbClr val="0d0d0d"/>
                </a:solidFill>
                <a:latin typeface="Times New Roman"/>
              </a:rPr>
              <a:t>Строим «Дерево целей»</a:t>
            </a:r>
            <a:r>
              <a:rPr b="0" lang="ru-RU" sz="7200" spc="-1" strike="noStrike">
                <a:solidFill>
                  <a:srgbClr val="0d0d0d"/>
                </a:solidFill>
                <a:latin typeface="Times New Roman"/>
              </a:rPr>
              <a:t> для достижения этого будущего, рассматриваем риски и возможности предполагаемых событий. На этом этапе ребята намечают пути достижения наиболее значимой личной цели: чаще всего это цель – успешно сдать ЕГЭ. Вместе разрабатываем план и </a:t>
            </a:r>
            <a:r>
              <a:rPr b="0" lang="ru-RU" sz="8000" spc="-1" strike="noStrike">
                <a:solidFill>
                  <a:srgbClr val="0d0d0d"/>
                </a:solidFill>
                <a:latin typeface="Times New Roman"/>
              </a:rPr>
              <a:t>осмысленно идем к этой цели.</a:t>
            </a:r>
            <a:endParaRPr b="0" lang="ru-RU" sz="8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ru-RU" sz="8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Рисунок 157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39640"/>
          </a:xfrm>
          <a:prstGeom prst="rect">
            <a:avLst/>
          </a:prstGeom>
          <a:ln w="0">
            <a:noFill/>
          </a:ln>
        </p:spPr>
      </p:pic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301680" y="457200"/>
            <a:ext cx="8685720" cy="59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1800" spc="-1" strike="noStrike" cap="all">
                <a:solidFill>
                  <a:srgbClr val="0d0d0d"/>
                </a:solidFill>
                <a:latin typeface="Times New Roman"/>
              </a:rPr>
              <a:t>Уважаемое жюри! Позвольте представить свой опыт работы на ваш суд!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304920" y="1600200"/>
            <a:ext cx="4190040" cy="4723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5000"/>
          </a:bodyPr>
          <a:p>
            <a:pPr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d0d0d"/>
                </a:solidFill>
                <a:latin typeface="Times New Roman"/>
              </a:rPr>
              <a:t>Заключительная ступень форсайта,</a:t>
            </a:r>
            <a:r>
              <a:rPr b="0" lang="ru-RU" sz="2800" spc="-1" strike="noStrike">
                <a:solidFill>
                  <a:srgbClr val="0d0d0d"/>
                </a:solidFill>
                <a:latin typeface="Times New Roman"/>
              </a:rPr>
              <a:t> схематично выстраивается в следующую логическую цепочку: от будущего (фантазии) – к прошлому, фактам и закономерностям – к сегодня (личному опыту) – и к планируемому будущему.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4648320" y="1600200"/>
            <a:ext cx="4342320" cy="4723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3000"/>
          </a:bodyPr>
          <a:p>
            <a:pPr>
              <a:lnSpc>
                <a:spcPct val="107000"/>
              </a:lnSpc>
              <a:spcBef>
                <a:spcPts val="56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d0d0d"/>
                </a:solidFill>
                <a:latin typeface="Times New Roman"/>
                <a:ea typeface="Calibri"/>
              </a:rPr>
              <a:t>Мы создаем дорожные карты будущего </a:t>
            </a:r>
            <a:r>
              <a:rPr b="0" lang="ru-RU" sz="2800" spc="-1" strike="noStrike">
                <a:solidFill>
                  <a:srgbClr val="0d0d0d"/>
                </a:solidFill>
                <a:latin typeface="Times New Roman"/>
                <a:ea typeface="Calibri"/>
              </a:rPr>
              <a:t>для общества в целом, группы или лично для себя. Например, на уроке обществознания по теме «Деятельность – способ существования людей» мы создадим перспективную дорожную карту «От школы к будущей профессии». Изучая тему «Экономическая культура», каждый ученик работает над построением индивидуальной дорожной карты «Моя финансовая грамотность».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Рисунок 161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39640"/>
          </a:xfrm>
          <a:prstGeom prst="rect">
            <a:avLst/>
          </a:prstGeom>
          <a:ln w="0">
            <a:noFill/>
          </a:ln>
        </p:spPr>
      </p:pic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522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1800" spc="-1" strike="noStrike" cap="all">
                <a:solidFill>
                  <a:srgbClr val="0d0d0d"/>
                </a:solidFill>
                <a:latin typeface="Times New Roman"/>
              </a:rPr>
              <a:t>Уважаемое жюри! Позвольте представить свой опыт работы на ваш суд!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d0d0d"/>
                </a:solidFill>
                <a:latin typeface="Times New Roman"/>
              </a:rPr>
              <a:t>     </a:t>
            </a:r>
            <a:r>
              <a:rPr b="1" lang="ru-RU" sz="2800" spc="-1" strike="noStrike">
                <a:solidFill>
                  <a:srgbClr val="0d0d0d"/>
                </a:solidFill>
                <a:latin typeface="Times New Roman"/>
              </a:rPr>
              <a:t>Думаю, самое время для вопроса: </a:t>
            </a:r>
            <a:r>
              <a:rPr b="0" lang="ru-RU" sz="2800" spc="-1" strike="noStrike">
                <a:solidFill>
                  <a:srgbClr val="0d0d0d"/>
                </a:solidFill>
                <a:latin typeface="Times New Roman"/>
              </a:rPr>
              <a:t>помогает ли форсайт ученикам? Сравнительный анализ результатов показывает увеличение количества учеников сдающих экзамен, повышение качества результатов, а также повышение результативности участия в предметных конкурсах и олимпиадах.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Рисунок 164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304920" y="116640"/>
            <a:ext cx="8685720" cy="1177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buNone/>
            </a:pPr>
            <a:r>
              <a:rPr b="1" lang="ru-RU" sz="2000" spc="-1" strike="noStrike" cap="all">
                <a:solidFill>
                  <a:srgbClr val="0d0d0d"/>
                </a:solidFill>
                <a:latin typeface="Times New Roman"/>
              </a:rPr>
              <a:t>Уважаемые коллеги! Что для вас является самым желаемым будущим?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0d0d0d"/>
                </a:solidFill>
                <a:latin typeface="Times New Roman"/>
              </a:rPr>
              <a:t>     </a:t>
            </a:r>
            <a:r>
              <a:rPr b="0" lang="ru-RU" sz="2400" spc="-1" strike="noStrike">
                <a:solidFill>
                  <a:srgbClr val="0d0d0d"/>
                </a:solidFill>
                <a:latin typeface="Times New Roman"/>
              </a:rPr>
              <a:t>Думаю, это успешность учеников. Горжусь, что с некоторыми из них мы вместе разрабатывали дорожную карту и шли их к большому будущему.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0d0d0d"/>
                </a:solidFill>
                <a:latin typeface="Times New Roman"/>
              </a:rPr>
              <a:t>     </a:t>
            </a:r>
            <a:r>
              <a:rPr b="0" lang="ru-RU" sz="2400" spc="-1" strike="noStrike">
                <a:solidFill>
                  <a:srgbClr val="0d0d0d"/>
                </a:solidFill>
                <a:latin typeface="Times New Roman"/>
              </a:rPr>
              <a:t>Свое будущее я связываю со школой. Давайте вместе с детьми и прямо на уроках будем продолжать строить счастливое будущее.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26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Picture 1" descr="C:\Users\karpe\Desktop\1.jpg"/>
          <p:cNvPicPr/>
          <p:nvPr/>
        </p:nvPicPr>
        <p:blipFill>
          <a:blip r:embed="rId2"/>
          <a:stretch/>
        </p:blipFill>
        <p:spPr>
          <a:xfrm>
            <a:off x="142920" y="0"/>
            <a:ext cx="9000720" cy="4900680"/>
          </a:xfrm>
          <a:prstGeom prst="rect">
            <a:avLst/>
          </a:prstGeom>
          <a:ln w="0">
            <a:noFill/>
          </a:ln>
        </p:spPr>
      </p:pic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920" y="4786200"/>
            <a:ext cx="8685720" cy="166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latin typeface="Times New Roman"/>
              </a:rPr>
              <a:t>«Широкая цифровая трансформация должна войти в жизнь каждого человека и каждой семьи…»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latin typeface="Times New Roman"/>
              </a:rPr>
              <a:t>                                                                </a:t>
            </a:r>
            <a:r>
              <a:rPr b="0" lang="ru-RU" sz="2000" spc="-1" strike="noStrike">
                <a:latin typeface="Times New Roman"/>
              </a:rPr>
              <a:t>В.В.Путин  </a:t>
            </a:r>
            <a:r>
              <a:rPr b="0" lang="ru-RU" sz="3200" spc="-1" strike="noStrike">
                <a:latin typeface="Times New Roman"/>
              </a:rPr>
              <a:t>         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Рисунок 2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pic>
        <p:nvPicPr>
          <p:cNvPr id="140" name="Picture 2" descr="C:\Users\karpe\Desktop\756306879157276.jpg"/>
          <p:cNvPicPr/>
          <p:nvPr/>
        </p:nvPicPr>
        <p:blipFill>
          <a:blip r:embed="rId2"/>
          <a:stretch/>
        </p:blipFill>
        <p:spPr>
          <a:xfrm>
            <a:off x="1214280" y="0"/>
            <a:ext cx="6849720" cy="428076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sp>
        <p:nvSpPr>
          <p:cNvPr id="141" name="TextBox 3"/>
          <p:cNvSpPr/>
          <p:nvPr/>
        </p:nvSpPr>
        <p:spPr>
          <a:xfrm>
            <a:off x="214200" y="4214880"/>
            <a:ext cx="8715240" cy="350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i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Форсайт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(от англ. Foresight — «предвидение») — это технология и формат коммуникации, позволяющие участникам договориться по поводу образов будущего, а также, определив желаемый, согласовать действия в его контексте.</a:t>
            </a:r>
            <a:endParaRPr b="0" lang="ru-RU" sz="2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br/>
            <a:br/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126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2" descr="C:\Users\karpe\Desktop\755965394710557.jpg"/>
          <p:cNvPicPr/>
          <p:nvPr/>
        </p:nvPicPr>
        <p:blipFill>
          <a:blip r:embed="rId2"/>
          <a:stretch/>
        </p:blipFill>
        <p:spPr>
          <a:xfrm>
            <a:off x="1071360" y="2214720"/>
            <a:ext cx="7619760" cy="5076360"/>
          </a:xfrm>
          <a:prstGeom prst="rect">
            <a:avLst/>
          </a:prstGeom>
          <a:ln w="0">
            <a:noFill/>
          </a:ln>
          <a:effectLst>
            <a:softEdge rad="635040"/>
          </a:effectLst>
        </p:spPr>
      </p:pic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214200" y="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0d0d0d"/>
                </a:solidFill>
                <a:latin typeface="Times New Roman"/>
              </a:rPr>
              <a:t>                             </a:t>
            </a:r>
            <a:r>
              <a:rPr b="1" lang="ru-RU" sz="2800" spc="-1" strike="noStrike" cap="all">
                <a:solidFill>
                  <a:srgbClr val="0d0d0d"/>
                </a:solidFill>
                <a:latin typeface="Times New Roman"/>
              </a:rPr>
              <a:t>Цель Форсайта: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214200" y="64296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just">
              <a:lnSpc>
                <a:spcPct val="107000"/>
              </a:lnSpc>
              <a:spcBef>
                <a:spcPts val="64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d0d0d"/>
                </a:solidFill>
                <a:latin typeface="Times New Roman"/>
                <a:ea typeface="Calibri"/>
              </a:rPr>
              <a:t>создание желаемого образа будущего с написанием отчета о его достижении и отработка навыков анализа, систематизации, установления связей, моделирования и планирования.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Рисунок 2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47" name="TextBox 3"/>
          <p:cNvSpPr/>
          <p:nvPr/>
        </p:nvSpPr>
        <p:spPr>
          <a:xfrm>
            <a:off x="214200" y="4214880"/>
            <a:ext cx="8715240" cy="22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i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Детский форсайт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– это вовлечение школьников в проектирование будущего своих городов, а также реализация собственных социально-значимых проектов, направленных на приближение желаемого образа будущего.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48" name="Picture 2" descr="C:\Users\karpe\Desktop\cf0e4b2b-c0cf-4b68-921f-c70ab645225c.jpeg"/>
          <p:cNvPicPr/>
          <p:nvPr/>
        </p:nvPicPr>
        <p:blipFill>
          <a:blip r:embed="rId2"/>
          <a:stretch/>
        </p:blipFill>
        <p:spPr>
          <a:xfrm>
            <a:off x="714240" y="0"/>
            <a:ext cx="7643520" cy="4601520"/>
          </a:xfrm>
          <a:prstGeom prst="rect">
            <a:avLst/>
          </a:prstGeom>
          <a:ln w="0">
            <a:noFill/>
          </a:ln>
          <a:effectLst>
            <a:softEdge rad="63504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5" descr=""/>
          <p:cNvPicPr/>
          <p:nvPr/>
        </p:nvPicPr>
        <p:blipFill>
          <a:blip r:embed="rId1"/>
          <a:stretch/>
        </p:blipFill>
        <p:spPr>
          <a:xfrm>
            <a:off x="22320" y="31680"/>
            <a:ext cx="9143280" cy="6825960"/>
          </a:xfrm>
          <a:prstGeom prst="rect">
            <a:avLst/>
          </a:prstGeom>
          <a:ln w="0">
            <a:noFill/>
          </a:ln>
        </p:spPr>
      </p:pic>
      <p:pic>
        <p:nvPicPr>
          <p:cNvPr id="150" name="Рисунок 132" descr=""/>
          <p:cNvPicPr/>
          <p:nvPr/>
        </p:nvPicPr>
        <p:blipFill>
          <a:blip r:embed="rId2"/>
          <a:stretch/>
        </p:blipFill>
        <p:spPr>
          <a:xfrm>
            <a:off x="9120240" y="5857920"/>
            <a:ext cx="45360" cy="999720"/>
          </a:xfrm>
          <a:prstGeom prst="rect">
            <a:avLst/>
          </a:prstGeom>
          <a:ln w="0">
            <a:noFill/>
          </a:ln>
        </p:spPr>
      </p:pic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 cap="all">
                <a:solidFill>
                  <a:srgbClr val="0d0d0d"/>
                </a:solidFill>
                <a:latin typeface="Times New Roman"/>
              </a:rPr>
              <a:t>                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4617b"/>
                </a:solidFill>
                <a:latin typeface="Franklin Gothic Book"/>
              </a:rPr>
              <a:t>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Picture 2" descr="C:\Users\karpe\Desktop\1676411570_gas-kvas-com-p-problema-detskogo-risunka-26.jpg"/>
          <p:cNvPicPr/>
          <p:nvPr/>
        </p:nvPicPr>
        <p:blipFill>
          <a:blip r:embed="rId3"/>
          <a:stretch/>
        </p:blipFill>
        <p:spPr>
          <a:xfrm>
            <a:off x="0" y="0"/>
            <a:ext cx="4785840" cy="6857640"/>
          </a:xfrm>
          <a:prstGeom prst="rect">
            <a:avLst/>
          </a:prstGeom>
          <a:ln w="0">
            <a:noFill/>
          </a:ln>
          <a:effectLst>
            <a:softEdge rad="635040"/>
          </a:effectLst>
        </p:spPr>
      </p:pic>
      <p:sp>
        <p:nvSpPr>
          <p:cNvPr id="154" name="TextBox 6"/>
          <p:cNvSpPr/>
          <p:nvPr/>
        </p:nvSpPr>
        <p:spPr>
          <a:xfrm>
            <a:off x="4786200" y="357120"/>
            <a:ext cx="414288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Способы реализации «форсайта» :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55" name="TextBox 7"/>
          <p:cNvSpPr/>
          <p:nvPr/>
        </p:nvSpPr>
        <p:spPr>
          <a:xfrm>
            <a:off x="4857840" y="1000080"/>
            <a:ext cx="4142880" cy="530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Сессия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— прямой обмен мнениями по поводу существующих явлений и их развития. Результатом реализации является формирование общего мнения путём объединения разных взглядов и мнений;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Проект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— путём совместных усилий и обсуждений появляется план для реализации поставленных задач. Планируются результаты, сроки для реализации поставленных задач;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Процесс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конечным результатом является стратегия, которая начинается с первоначального плана, проработанного в процессе «мозговым штурмом».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38" descr=""/>
          <p:cNvPicPr/>
          <p:nvPr/>
        </p:nvPicPr>
        <p:blipFill>
          <a:blip r:embed="rId1"/>
          <a:stretch/>
        </p:blipFill>
        <p:spPr>
          <a:xfrm>
            <a:off x="2232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3600" spc="-1" strike="noStrike" cap="all">
                <a:solidFill>
                  <a:srgbClr val="0d0d0d"/>
                </a:solidFill>
                <a:latin typeface="Times New Roman"/>
              </a:rPr>
              <a:t>                  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285840" y="4929120"/>
            <a:ext cx="8685720" cy="164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4000"/>
          </a:bodyPr>
          <a:p>
            <a:pPr algn="just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d0d0d"/>
                </a:solidFill>
                <a:latin typeface="Times New Roman"/>
              </a:rPr>
              <a:t>     </a:t>
            </a:r>
            <a:r>
              <a:rPr b="1" lang="ru-RU" sz="2000" spc="-1" strike="noStrike">
                <a:latin typeface="Times New Roman"/>
              </a:rPr>
              <a:t>Педагог инновационного типа </a:t>
            </a:r>
            <a:r>
              <a:rPr b="0" lang="ru-RU" sz="2000" spc="-1" strike="noStrike">
                <a:latin typeface="Times New Roman"/>
              </a:rPr>
              <a:t>- это профессионал, готовый к экспериментам, инновациям и изменениям в педагогическом процессе. Это творческая личность, являющаяся одним из составляющих инновационного процесса в педагогике. Он должен воспринимать различные точки зрения, не изменяя собственное видение проблемы.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Picture 2" descr="C:\Users\karpe\AppData\Local\Packages\Microsoft.Windows.Photos_8wekyb3d8bbwe\TempState\ShareServiceTempFolder\scale_1200.jpeg"/>
          <p:cNvPicPr/>
          <p:nvPr/>
        </p:nvPicPr>
        <p:blipFill>
          <a:blip r:embed="rId2"/>
          <a:stretch/>
        </p:blipFill>
        <p:spPr>
          <a:xfrm>
            <a:off x="857160" y="142920"/>
            <a:ext cx="7572240" cy="504792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Рисунок 135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5720" cy="83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87000"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 cap="all">
                <a:solidFill>
                  <a:srgbClr val="0d0d0d"/>
                </a:solidFill>
                <a:latin typeface="Times New Roman"/>
              </a:rPr>
              <a:t>       </a:t>
            </a:r>
            <a:br/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304920" y="1554120"/>
            <a:ext cx="8685720" cy="4524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algn="just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d0d0d"/>
                </a:solidFill>
                <a:latin typeface="Times New Roman"/>
              </a:rPr>
              <a:t>    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Picture 2" descr="C:\Users\karpe\Desktop\50fd3f75557703b035cdc47a766c172f.jpg"/>
          <p:cNvPicPr/>
          <p:nvPr/>
        </p:nvPicPr>
        <p:blipFill>
          <a:blip r:embed="rId2"/>
          <a:stretch/>
        </p:blipFill>
        <p:spPr>
          <a:xfrm>
            <a:off x="1143000" y="-142920"/>
            <a:ext cx="7286400" cy="406980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sp>
        <p:nvSpPr>
          <p:cNvPr id="164" name="TextBox 5"/>
          <p:cNvSpPr/>
          <p:nvPr/>
        </p:nvSpPr>
        <p:spPr>
          <a:xfrm>
            <a:off x="1428840" y="3571920"/>
            <a:ext cx="685764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Основные принципы «форсайта»: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65" name="TextBox 6"/>
          <p:cNvSpPr/>
          <p:nvPr/>
        </p:nvSpPr>
        <p:spPr>
          <a:xfrm>
            <a:off x="0" y="4071960"/>
            <a:ext cx="9143640" cy="255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Вовлеченность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— включение в организацию форсайт – технологии учеников разной успеваемости и разносторонних интересов;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Коммуникация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- предусмотрен обязательный обмен мнениями, дискуссий между всеми участниками форсайта;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Согласие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- выработка консенсусного мнения по всем ключевым вопросам всеми участниками;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Системность процесса прогнозирования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– присутствие необходимости использовать разнообразные методы прогнозирования, при этом участвующие эксперты мыслят структурировано 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650</TotalTime>
  <Application>LibreOffice/7.2.5.2$Windows_X86_64 LibreOffice_project/499f9727c189e6ef3471021d6132d4c694f357e5</Application>
  <AppVersion>15.0000</AppVersion>
  <Words>954</Words>
  <Paragraphs>72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2019-04-04T07:34:13Z</dcterms:created>
  <dc:creator>Teacher</dc:creator>
  <dc:description/>
  <dc:language>ru-RU</dc:language>
  <cp:lastModifiedBy/>
  <dcterms:modified xsi:type="dcterms:W3CDTF">2024-03-28T08:41:28Z</dcterms:modified>
  <cp:revision>97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23</vt:i4>
  </property>
</Properties>
</file>