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60" r:id="rId3"/>
    <p:sldId id="262" r:id="rId4"/>
    <p:sldId id="264" r:id="rId5"/>
    <p:sldId id="288" r:id="rId6"/>
    <p:sldId id="265" r:id="rId7"/>
    <p:sldId id="266" r:id="rId8"/>
    <p:sldId id="267" r:id="rId9"/>
    <p:sldId id="268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9" r:id="rId21"/>
    <p:sldId id="28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129481"/>
    <a:srgbClr val="0F2741"/>
    <a:srgbClr val="001736"/>
    <a:srgbClr val="003374"/>
    <a:srgbClr val="C9A093"/>
    <a:srgbClr val="F1F1F1"/>
    <a:srgbClr val="385592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46382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473" y="4624679"/>
            <a:ext cx="8853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стили речи , или кувшинка в отражении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77441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8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48805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5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66256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4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44378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9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297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воздействие на слушателей или читателей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25622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воздействие на слушателей или читателей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средства массовой информации, в выступлениях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48052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воздействие на слушателей или читателей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средства массовой информации, в выступлениях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Торжественная лексика, эмоциональность; соединение стандартизированных слов и средств выразительности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1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41531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воздействие на слушателей или читателей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Воздействие на мысли и чувства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средства массовой информации, в выступлениях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Торжественная лексика, эмоциональность; соединение стандартизированных слов и средств выразительности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59483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воздействие на слушателей или читателей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Воздействие на мысли и чувства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средства массовой информации, в выступлениях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Художественная литература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Торжественная лексика, эмоциональность; соединение стандартизированных слов и средств выразительности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12193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Точная передача деловой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воздействие на слушателей или читателей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Воздействие на мысли и чувства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</a:t>
                      </a:r>
                      <a:endParaRPr lang="ru-RU" sz="1200" kern="150" dirty="0"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effectLst/>
                        </a:rPr>
                        <a:t>деловые бумаги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средства массовой информации, в выступлениях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Художественная литература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Однозначные слова; термины; отсутствие образных средств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Термины, речевые штампы, канцеляризмы; конкретность, официальность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Торжественная лексика, эмоциональность; соединение стандартизированных слов и средств выразительности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Широкое использование изобразительно-выразительных средств; использование средств других стилей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1943489"/>
            <a:ext cx="8645235" cy="2736576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урока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кувшинку в разных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стилях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94" y="2134310"/>
            <a:ext cx="8036206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№2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тексты, подчеркните характерные слова, присущие каждому стилю, определите стиль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74" y="2576098"/>
            <a:ext cx="8036206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1- текст 1 и 3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2 - 2 текст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3 - 4 текст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4 - 5 текст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035" y="463824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восприятия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0" y="1233905"/>
            <a:ext cx="89278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Визуал</a:t>
            </a:r>
            <a:endParaRPr lang="ru-RU" sz="2400" b="1" dirty="0" smtClean="0"/>
          </a:p>
          <a:p>
            <a:r>
              <a:rPr lang="ru-RU" sz="2400" dirty="0" smtClean="0"/>
              <a:t>Использует слова и словосочетания, связанные со </a:t>
            </a:r>
            <a:r>
              <a:rPr lang="ru-RU" sz="2400" b="1" dirty="0" smtClean="0"/>
              <a:t>зрительными действиями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pPr algn="ctr"/>
            <a:r>
              <a:rPr lang="ru-RU" sz="2400" b="1" dirty="0" err="1" smtClean="0"/>
              <a:t>Аудиал</a:t>
            </a:r>
            <a:endParaRPr lang="ru-RU" sz="2400" b="1" dirty="0"/>
          </a:p>
          <a:p>
            <a:pPr algn="ctr"/>
            <a:r>
              <a:rPr lang="ru-RU" sz="2400" dirty="0" smtClean="0"/>
              <a:t>Чаще </a:t>
            </a:r>
            <a:r>
              <a:rPr lang="ru-RU" sz="2400" dirty="0"/>
              <a:t>пользуются фразами с </a:t>
            </a:r>
            <a:r>
              <a:rPr lang="ru-RU" sz="2400" b="1" dirty="0"/>
              <a:t>слуховыми словосочетаниями</a:t>
            </a:r>
            <a:r>
              <a:rPr lang="ru-RU" sz="2400" dirty="0" smtClean="0"/>
              <a:t>:</a:t>
            </a:r>
            <a:endParaRPr lang="ru-RU" sz="2400" dirty="0"/>
          </a:p>
          <a:p>
            <a:endParaRPr lang="ru-RU" sz="2400" dirty="0"/>
          </a:p>
          <a:p>
            <a:pPr algn="ctr"/>
            <a:r>
              <a:rPr lang="ru-RU" sz="2400" b="1" dirty="0" err="1"/>
              <a:t>Кинестет</a:t>
            </a:r>
            <a:endParaRPr lang="ru-RU" sz="2400" b="1" dirty="0"/>
          </a:p>
          <a:p>
            <a:r>
              <a:rPr lang="ru-RU" sz="2400" dirty="0"/>
              <a:t>Для этого типа восприятия характерны фразы, показывающие их </a:t>
            </a:r>
            <a:r>
              <a:rPr lang="ru-RU" sz="2400" b="1" dirty="0"/>
              <a:t>эмоциональные и телесные </a:t>
            </a:r>
            <a:r>
              <a:rPr lang="ru-RU" sz="2400" b="1" dirty="0" smtClean="0"/>
              <a:t>отклики.</a:t>
            </a:r>
          </a:p>
          <a:p>
            <a:r>
              <a:rPr lang="ru-RU" sz="2400" dirty="0" smtClean="0"/>
              <a:t>Часто </a:t>
            </a:r>
            <a:r>
              <a:rPr lang="ru-RU" sz="2400" dirty="0"/>
              <a:t>их невербальные знаки очень показательны, мимика и жесты говорящие, отражают состояние и эмоции человека, даже если самих невербальных знаков не много.</a:t>
            </a:r>
          </a:p>
        </p:txBody>
      </p:sp>
    </p:spTree>
    <p:extLst>
      <p:ext uri="{BB962C8B-B14F-4D97-AF65-F5344CB8AC3E}">
        <p14:creationId xmlns:p14="http://schemas.microsoft.com/office/powerpoint/2010/main" val="34492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09" y="804645"/>
            <a:ext cx="7839635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канал восприятия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49" y="1566413"/>
            <a:ext cx="2759795" cy="45689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Я не видел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Я увидел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Я заметил,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</a:rPr>
              <a:t>М</a:t>
            </a:r>
            <a:r>
              <a:rPr lang="ru-RU" sz="2000" dirty="0" smtClean="0">
                <a:solidFill>
                  <a:prstClr val="black"/>
                </a:solidFill>
              </a:rPr>
              <a:t>не кажется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Это </a:t>
            </a:r>
            <a:r>
              <a:rPr lang="ru-RU" sz="2000" dirty="0">
                <a:solidFill>
                  <a:prstClr val="black"/>
                </a:solidFill>
              </a:rPr>
              <a:t>было красочно </a:t>
            </a:r>
            <a:r>
              <a:rPr lang="ru-RU" sz="2000" dirty="0" smtClean="0">
                <a:solidFill>
                  <a:prstClr val="black"/>
                </a:solidFill>
              </a:rPr>
              <a:t>и великолепно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 Это выглядит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</a:rPr>
              <a:t>Ф</a:t>
            </a:r>
            <a:r>
              <a:rPr lang="ru-RU" sz="2000" dirty="0" smtClean="0">
                <a:solidFill>
                  <a:prstClr val="black"/>
                </a:solidFill>
              </a:rPr>
              <a:t>окус сосредоточен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Контраст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Перспектива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Видите </a:t>
            </a:r>
            <a:r>
              <a:rPr lang="ru-RU" sz="2000" dirty="0">
                <a:solidFill>
                  <a:prstClr val="black"/>
                </a:solidFill>
              </a:rPr>
              <a:t>ли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  </a:t>
            </a:r>
            <a:r>
              <a:rPr lang="ru-RU" b="1" dirty="0" err="1" smtClean="0">
                <a:solidFill>
                  <a:prstClr val="black"/>
                </a:solidFill>
              </a:rPr>
              <a:t>Визуал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022" y="1782544"/>
            <a:ext cx="2859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могу </a:t>
            </a:r>
            <a:r>
              <a:rPr lang="ru-RU" sz="2000" dirty="0" smtClean="0"/>
              <a:t>понять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</a:t>
            </a:r>
            <a:r>
              <a:rPr lang="ru-RU" sz="2000" dirty="0" smtClean="0"/>
              <a:t>то говоришь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</a:t>
            </a:r>
            <a:r>
              <a:rPr lang="ru-RU" sz="2000" dirty="0" smtClean="0"/>
              <a:t>е услышала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/>
              <a:t>не послышалось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Я недавно услышал </a:t>
            </a:r>
            <a:r>
              <a:rPr lang="ru-RU" sz="2000" dirty="0"/>
              <a:t>рада тебя </a:t>
            </a:r>
            <a:r>
              <a:rPr lang="ru-RU" sz="2000" dirty="0" smtClean="0"/>
              <a:t>слышать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/>
              <a:t>не послышалось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</a:t>
            </a:r>
            <a:r>
              <a:rPr lang="ru-RU" sz="2000" dirty="0" smtClean="0"/>
              <a:t>дея </a:t>
            </a:r>
            <a:r>
              <a:rPr lang="ru-RU" sz="2000" dirty="0"/>
              <a:t>звучит заманчиво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r>
              <a:rPr lang="ru-RU" sz="2000" dirty="0" smtClean="0"/>
              <a:t>            </a:t>
            </a:r>
          </a:p>
          <a:p>
            <a:pPr algn="ctr"/>
            <a:r>
              <a:rPr lang="ru-RU" sz="2400" b="1" dirty="0" err="1" smtClean="0"/>
              <a:t>Аудиал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782544"/>
            <a:ext cx="26933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мурашки по </a:t>
            </a:r>
            <a:r>
              <a:rPr lang="ru-RU" sz="2000" dirty="0" smtClean="0"/>
              <a:t>коже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такое </a:t>
            </a:r>
            <a:r>
              <a:rPr lang="ru-RU" sz="2000" dirty="0"/>
              <a:t>приятно </a:t>
            </a:r>
            <a:r>
              <a:rPr lang="ru-RU" sz="2000" dirty="0" smtClean="0"/>
              <a:t>тепло;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было сильнейшее переживание</a:t>
            </a:r>
            <a:r>
              <a:rPr lang="ru-RU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algn="ctr"/>
            <a:r>
              <a:rPr lang="ru-RU" sz="2400" b="1" dirty="0" err="1" smtClean="0"/>
              <a:t>Кинестет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3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630078"/>
            <a:ext cx="7839635" cy="97789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Репрезентативная система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607977"/>
            <a:ext cx="8182841" cy="4568986"/>
          </a:xfrm>
        </p:spPr>
        <p:txBody>
          <a:bodyPr/>
          <a:lstStyle/>
          <a:p>
            <a:r>
              <a:rPr lang="ru-RU" dirty="0"/>
              <a:t>это понятие, означающее преимущественный способ получения человеком информации из внешнего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36645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630078"/>
            <a:ext cx="7839635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восприятия - стиль текста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607977"/>
            <a:ext cx="8182841" cy="4568986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dirty="0" smtClean="0"/>
              <a:t>Художественный стиль - </a:t>
            </a:r>
            <a:r>
              <a:rPr lang="ru-RU" dirty="0" err="1" smtClean="0"/>
              <a:t>визуалы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Публицистический стиль - </a:t>
            </a:r>
            <a:r>
              <a:rPr lang="ru-RU" dirty="0" err="1" smtClean="0"/>
              <a:t>аудиалы</a:t>
            </a:r>
            <a:endParaRPr lang="ru-RU" dirty="0" smtClean="0"/>
          </a:p>
          <a:p>
            <a:r>
              <a:rPr lang="ru-RU" dirty="0"/>
              <a:t>Р</a:t>
            </a:r>
            <a:r>
              <a:rPr lang="ru-RU" dirty="0" smtClean="0"/>
              <a:t>азговорный </a:t>
            </a:r>
            <a:r>
              <a:rPr lang="ru-RU" dirty="0" smtClean="0"/>
              <a:t>стиль -</a:t>
            </a:r>
            <a:r>
              <a:rPr lang="ru-RU" dirty="0" err="1" smtClean="0"/>
              <a:t>кинестетики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аучный </a:t>
            </a:r>
            <a:r>
              <a:rPr lang="ru-RU" dirty="0" smtClean="0"/>
              <a:t>стиль -</a:t>
            </a:r>
            <a:r>
              <a:rPr lang="ru-RU" dirty="0" smtClean="0"/>
              <a:t>дискретный канал восприятия.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77" y="630239"/>
            <a:ext cx="7839635" cy="97789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Моне «Кувшинки»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muzei-mira.com/templates/museum/images/paint/kuvshinki-mone+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6" y="1500073"/>
            <a:ext cx="4375518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12822" y="1608138"/>
            <a:ext cx="4098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из 7 предложений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картине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Клода Моне «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Кувшинки»,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стиле,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больше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нравится. Обоснуйте свой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204" y="2069119"/>
            <a:ext cx="8337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текст и выступите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ответ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и обоснованный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0204" y="2069119"/>
            <a:ext cx="8337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-Пригодится ли вам информация?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-Какие впечатления у вас остались от урока Ч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запомнилось?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659" y="2600195"/>
            <a:ext cx="8036206" cy="977899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спомните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каждого стиля речи, заполните таблицу.</a:t>
            </a:r>
          </a:p>
        </p:txBody>
      </p:sp>
    </p:spTree>
    <p:extLst>
      <p:ext uri="{BB962C8B-B14F-4D97-AF65-F5344CB8AC3E}">
        <p14:creationId xmlns:p14="http://schemas.microsoft.com/office/powerpoint/2010/main" val="28965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316" y="518184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81709"/>
              </p:ext>
            </p:extLst>
          </p:nvPr>
        </p:nvGraphicFramePr>
        <p:xfrm>
          <a:off x="380146" y="1561672"/>
          <a:ext cx="8439660" cy="5013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61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0661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0661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0661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0661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0661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65747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36411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04615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10692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9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23581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28065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7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71323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62645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20" y="364072"/>
            <a:ext cx="8036206" cy="97789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«Стили речи»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27081"/>
              </p:ext>
            </p:extLst>
          </p:nvPr>
        </p:nvGraphicFramePr>
        <p:xfrm>
          <a:off x="315886" y="1280160"/>
          <a:ext cx="8503920" cy="5295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20">
                  <a:extLst>
                    <a:ext uri="{9D8B030D-6E8A-4147-A177-3AD203B41FA5}">
                      <a16:colId xmlns:a16="http://schemas.microsoft.com/office/drawing/2014/main" xmlns="" val="393658095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3843018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201975184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98939383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2992458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xmlns="" val="1713101312"/>
                    </a:ext>
                  </a:extLst>
                </a:gridCol>
              </a:tblGrid>
              <a:tr h="59751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Разговорный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Официально-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деловой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Публицистический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Художественный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52927778"/>
                  </a:ext>
                </a:extLst>
              </a:tr>
              <a:tr h="988989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Цель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(зачем?)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Обмен мыслями, впечатлениями, общение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Сообщение, передача научной информации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462974527"/>
                  </a:ext>
                </a:extLst>
              </a:tr>
              <a:tr h="1483482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Сфера применения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auto">
                        <a:spcAft>
                          <a:spcPts val="675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(где?)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Беседа в неофициальной обстановке; дружеские письма и послания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Официальная обстановка; уроки, лекции; научно-популярные книги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07473381"/>
                  </a:ext>
                </a:extLst>
              </a:tr>
              <a:tr h="2225223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Особенности</a:t>
                      </a:r>
                      <a:endParaRPr lang="ru-RU" sz="1200" kern="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ru-RU" sz="1400" kern="0" dirty="0">
                          <a:effectLst/>
                        </a:rPr>
                        <a:t>Преобладание разговорной и просторечной лексики; интонация, мимика, жесты</a:t>
                      </a:r>
                      <a:endParaRPr lang="ru-RU" sz="1200" kern="15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4627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9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1443</Words>
  <Application>Microsoft Office PowerPoint</Application>
  <PresentationFormat>Экран (4:3)</PresentationFormat>
  <Paragraphs>403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Задание урока  Составьте текст про кувшинку в разных стилях</vt:lpstr>
      <vt:lpstr>Вспомните  характерные признаки каждого стиля речи, заполните таблицу.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Таблица «Стили речи»</vt:lpstr>
      <vt:lpstr>Конверт №2  Прочитайте тексты, подчеркните характерные слова, присущие каждому стилю, определите стиль </vt:lpstr>
      <vt:lpstr>Распределение по группам  Стол 1- текст 1 и 3 Стол 2 - 2 текст Стол 3 - 4 текст Стол 4 - 5 текст  </vt:lpstr>
      <vt:lpstr>Каналы восприятия</vt:lpstr>
      <vt:lpstr>Определите канал восприятия</vt:lpstr>
      <vt:lpstr>Репрезентативная система</vt:lpstr>
      <vt:lpstr>Каналы восприятия - стиль текста</vt:lpstr>
      <vt:lpstr>Клод Моне «Кувшинки»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ASUS</cp:lastModifiedBy>
  <cp:revision>85</cp:revision>
  <dcterms:created xsi:type="dcterms:W3CDTF">2016-11-18T14:12:19Z</dcterms:created>
  <dcterms:modified xsi:type="dcterms:W3CDTF">2022-11-09T19:53:06Z</dcterms:modified>
</cp:coreProperties>
</file>