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9" r:id="rId2"/>
    <p:sldId id="257" r:id="rId3"/>
    <p:sldId id="258" r:id="rId4"/>
    <p:sldId id="260" r:id="rId5"/>
    <p:sldId id="264" r:id="rId6"/>
    <p:sldId id="266" r:id="rId7"/>
    <p:sldId id="261" r:id="rId8"/>
    <p:sldId id="267" r:id="rId9"/>
    <p:sldId id="269" r:id="rId10"/>
    <p:sldId id="268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17581" y="908721"/>
            <a:ext cx="7642851" cy="3096344"/>
          </a:xfrm>
        </p:spPr>
        <p:txBody>
          <a:bodyPr/>
          <a:lstStyle/>
          <a:p>
            <a:pPr marL="182880" indent="0" algn="r">
              <a:buNone/>
            </a:pPr>
            <a:r>
              <a:rPr lang="ru-RU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Урок </a:t>
            </a:r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изобразительного искусства </a:t>
            </a:r>
            <a:r>
              <a:rPr lang="ru-RU" sz="4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3 «В» классе </a:t>
            </a:r>
            <a:r>
              <a:rPr lang="ru-RU" sz="4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Подготовила</a:t>
            </a:r>
            <a:r>
              <a:rPr lang="ru-RU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ru-RU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учитель начальных </a:t>
            </a:r>
            <a:br>
              <a:rPr lang="ru-RU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классов Степанец С.Ю</a:t>
            </a:r>
            <a:endParaRPr lang="ru-RU" sz="6000" dirty="0"/>
          </a:p>
        </p:txBody>
      </p:sp>
      <p:pic>
        <p:nvPicPr>
          <p:cNvPr id="2050" name="Picture 2" descr="C:\Users\55\Desktop\загруженно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99181">
            <a:off x="422362" y="2564903"/>
            <a:ext cx="396044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6278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1340768"/>
            <a:ext cx="6400800" cy="3744416"/>
          </a:xfrm>
        </p:spPr>
        <p:txBody>
          <a:bodyPr/>
          <a:lstStyle/>
          <a:p>
            <a:pPr marL="45720" lvl="0" indent="0" algn="ctr">
              <a:buClr>
                <a:srgbClr val="F14124">
                  <a:lumMod val="75000"/>
                </a:srgbClr>
              </a:buClr>
              <a:buNone/>
            </a:pPr>
            <a:r>
              <a:rPr lang="ru-RU" sz="7200" b="1" i="1" dirty="0">
                <a:solidFill>
                  <a:srgbClr val="C00000"/>
                </a:solidFill>
              </a:rPr>
              <a:t>С</a:t>
            </a:r>
            <a:r>
              <a:rPr lang="ru-RU" sz="7200" b="1" i="1" dirty="0" smtClean="0">
                <a:solidFill>
                  <a:srgbClr val="C00000"/>
                </a:solidFill>
              </a:rPr>
              <a:t>пасибо  за внимание!</a:t>
            </a:r>
            <a:endParaRPr lang="ru-RU" sz="7200" b="1" i="1" dirty="0">
              <a:solidFill>
                <a:srgbClr val="C0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83561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Использованная литература:</a:t>
            </a:r>
          </a:p>
          <a:p>
            <a:pPr>
              <a:buNone/>
            </a:pPr>
            <a:r>
              <a:rPr lang="ru-RU" dirty="0" smtClean="0"/>
              <a:t>1.Изобразительное искусство. Методическое пособие. 1-4 класс.</a:t>
            </a:r>
          </a:p>
          <a:p>
            <a:pPr>
              <a:buNone/>
            </a:pPr>
            <a:r>
              <a:rPr lang="ru-RU" dirty="0" smtClean="0"/>
              <a:t>2.Электронное приложение к учебнику «Изобразительное искусство 3 класс» Л.Г.Савенковой.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3789040"/>
            <a:ext cx="4968552" cy="2232248"/>
          </a:xfrm>
        </p:spPr>
        <p:txBody>
          <a:bodyPr/>
          <a:lstStyle/>
          <a:p>
            <a:pPr marL="0" indent="0">
              <a:buNone/>
            </a:pP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2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404664"/>
            <a:ext cx="8136904" cy="380157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7200" b="1" i="1" dirty="0" smtClean="0">
                <a:solidFill>
                  <a:srgbClr val="C00000"/>
                </a:solidFill>
              </a:rPr>
              <a:t>Тема урока:</a:t>
            </a:r>
            <a:endParaRPr lang="ru-RU" sz="7200" b="1" i="1" dirty="0">
              <a:solidFill>
                <a:srgbClr val="C00000"/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88840"/>
            <a:ext cx="6336704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5986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0985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 algn="ctr">
              <a:buNone/>
            </a:pPr>
            <a:r>
              <a:rPr lang="ru-RU" sz="2400" b="1" dirty="0">
                <a:solidFill>
                  <a:srgbClr val="C00000"/>
                </a:solidFill>
              </a:rPr>
              <a:t>Перчаточная кукла - верховая театральная кукла, которая надевается непосредственно на руку актера и не имеет никаких дополнительных приспособлений для управления.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0896" y="2924944"/>
            <a:ext cx="3624560" cy="3377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Documents and Settings\Admin\Рабочий стол\Театр кукол -Маски\ОТКРЫТЫЙ УРОК - Театр- кукол\kukly-perchatochnye-dlya-kukolnogo-teatra-14900-lar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22542">
            <a:off x="4730805" y="3346633"/>
            <a:ext cx="3929062" cy="277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07760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404664"/>
            <a:ext cx="6400800" cy="2376264"/>
          </a:xfrm>
        </p:spPr>
        <p:txBody>
          <a:bodyPr>
            <a:normAutofit fontScale="92500" lnSpcReduction="10000"/>
          </a:bodyPr>
          <a:lstStyle/>
          <a:p>
            <a:pPr marL="45720" indent="0" algn="ctr">
              <a:buNone/>
            </a:pPr>
            <a:r>
              <a:rPr lang="ru-RU" sz="2800" b="1" dirty="0">
                <a:solidFill>
                  <a:srgbClr val="C00000"/>
                </a:solidFill>
              </a:rPr>
              <a:t>Кукла на тростях</a:t>
            </a:r>
            <a:r>
              <a:rPr lang="ru-RU" sz="2800" dirty="0">
                <a:solidFill>
                  <a:srgbClr val="C00000"/>
                </a:solidFill>
              </a:rPr>
              <a:t>— получила свое название от тростей, при помощи которых актер управляет руками куклы. </a:t>
            </a:r>
            <a:r>
              <a:rPr lang="ru-RU" sz="2800" b="1" dirty="0">
                <a:solidFill>
                  <a:srgbClr val="C00000"/>
                </a:solidFill>
              </a:rPr>
              <a:t>Тростевая </a:t>
            </a:r>
            <a:r>
              <a:rPr lang="ru-RU" sz="2800" dirty="0">
                <a:solidFill>
                  <a:srgbClr val="C00000"/>
                </a:solidFill>
              </a:rPr>
              <a:t>кукла </a:t>
            </a:r>
            <a:r>
              <a:rPr lang="ru-RU" sz="2800" dirty="0" smtClean="0">
                <a:solidFill>
                  <a:srgbClr val="C00000"/>
                </a:solidFill>
              </a:rPr>
              <a:t>надевается на руку актёра до локтя, что придаёт кукле гибкость и подвижность. 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699792" y="2815933"/>
            <a:ext cx="3385248" cy="3785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00106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484784"/>
            <a:ext cx="7076256" cy="3960440"/>
          </a:xfrm>
        </p:spPr>
        <p:txBody>
          <a:bodyPr/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2800" dirty="0" err="1" smtClean="0">
                <a:solidFill>
                  <a:srgbClr val="C00000"/>
                </a:solidFill>
                <a:latin typeface="Arial" charset="0"/>
              </a:rPr>
              <a:t>Марионе́тка</a:t>
            </a:r>
            <a:r>
              <a:rPr lang="ru-RU" sz="2800" dirty="0">
                <a:solidFill>
                  <a:srgbClr val="C00000"/>
                </a:solidFill>
                <a:latin typeface="Arial" charset="0"/>
              </a:rPr>
              <a:t> — </a:t>
            </a:r>
            <a:r>
              <a:rPr lang="ru-RU" sz="2800" dirty="0" smtClean="0">
                <a:solidFill>
                  <a:srgbClr val="C00000"/>
                </a:solidFill>
                <a:latin typeface="Arial" charset="0"/>
              </a:rPr>
              <a:t>разновидность </a:t>
            </a:r>
            <a:r>
              <a:rPr lang="ru-RU" sz="2800" dirty="0">
                <a:solidFill>
                  <a:srgbClr val="C00000"/>
                </a:solidFill>
                <a:latin typeface="Arial" charset="0"/>
              </a:rPr>
              <a:t>управляемой театральной куклы, </a:t>
            </a: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2800" dirty="0">
                <a:solidFill>
                  <a:srgbClr val="C00000"/>
                </a:solidFill>
                <a:latin typeface="Arial" charset="0"/>
              </a:rPr>
              <a:t>которую кукловод </a:t>
            </a:r>
            <a:r>
              <a:rPr lang="ru-RU" sz="2800" dirty="0" smtClean="0">
                <a:solidFill>
                  <a:srgbClr val="C00000"/>
                </a:solidFill>
                <a:latin typeface="Arial" charset="0"/>
              </a:rPr>
              <a:t>приводит</a:t>
            </a: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2800" dirty="0" smtClean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ru-RU" sz="2800" dirty="0">
                <a:solidFill>
                  <a:srgbClr val="C00000"/>
                </a:solidFill>
                <a:latin typeface="Arial" charset="0"/>
              </a:rPr>
              <a:t>в </a:t>
            </a:r>
            <a:r>
              <a:rPr lang="ru-RU" sz="2800" dirty="0" smtClean="0">
                <a:solidFill>
                  <a:srgbClr val="C00000"/>
                </a:solidFill>
                <a:latin typeface="Arial" charset="0"/>
              </a:rPr>
              <a:t>движение при </a:t>
            </a:r>
            <a:r>
              <a:rPr lang="ru-RU" sz="2800" dirty="0">
                <a:solidFill>
                  <a:srgbClr val="C00000"/>
                </a:solidFill>
                <a:latin typeface="Arial" charset="0"/>
              </a:rPr>
              <a:t>помощи </a:t>
            </a:r>
            <a:r>
              <a:rPr lang="ru-RU" sz="2800" dirty="0" smtClean="0">
                <a:solidFill>
                  <a:srgbClr val="C00000"/>
                </a:solidFill>
                <a:latin typeface="Arial" charset="0"/>
              </a:rPr>
              <a:t>нитей</a:t>
            </a: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2800" dirty="0" smtClean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ru-RU" sz="2800" dirty="0">
                <a:solidFill>
                  <a:srgbClr val="C00000"/>
                </a:solidFill>
                <a:latin typeface="Arial" charset="0"/>
              </a:rPr>
              <a:t>или </a:t>
            </a:r>
            <a:r>
              <a:rPr lang="ru-RU" sz="2800" dirty="0" smtClean="0">
                <a:solidFill>
                  <a:srgbClr val="C00000"/>
                </a:solidFill>
                <a:latin typeface="Arial" charset="0"/>
              </a:rPr>
              <a:t>металлического прута</a:t>
            </a:r>
            <a:r>
              <a:rPr lang="ru-RU" sz="2800" dirty="0">
                <a:solidFill>
                  <a:srgbClr val="C00000"/>
                </a:solidFill>
                <a:latin typeface="Arial" charset="0"/>
              </a:rPr>
              <a:t>. </a:t>
            </a:r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620688"/>
            <a:ext cx="2171700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40934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731520"/>
            <a:ext cx="7920880" cy="1401336"/>
          </a:xfrm>
        </p:spPr>
        <p:txBody>
          <a:bodyPr>
            <a:normAutofit fontScale="70000" lnSpcReduction="20000"/>
          </a:bodyPr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3600" dirty="0" smtClean="0">
                <a:solidFill>
                  <a:srgbClr val="C00000"/>
                </a:solidFill>
                <a:latin typeface="Arial" charset="0"/>
              </a:rPr>
              <a:t>Ростовая кукла.     Ростовые куклы представляют 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3600" dirty="0" smtClean="0">
                <a:solidFill>
                  <a:srgbClr val="C00000"/>
                </a:solidFill>
                <a:latin typeface="Arial" charset="0"/>
              </a:rPr>
              <a:t>собой героев известных сказок, мультипликационных и художественных фильмов.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2400" dirty="0" smtClean="0">
                <a:solidFill>
                  <a:srgbClr val="C00000"/>
                </a:solidFill>
                <a:latin typeface="Arial" charset="0"/>
              </a:rPr>
              <a:t>. </a:t>
            </a:r>
          </a:p>
          <a:p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rot="21405844">
            <a:off x="973749" y="1946861"/>
            <a:ext cx="2729345" cy="448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60032" y="1899013"/>
            <a:ext cx="3332474" cy="4291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56308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16632"/>
            <a:ext cx="8136904" cy="1080120"/>
          </a:xfrm>
        </p:spPr>
        <p:txBody>
          <a:bodyPr>
            <a:normAutofit/>
          </a:bodyPr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3000" b="1" i="1" dirty="0">
                <a:solidFill>
                  <a:srgbClr val="C00000"/>
                </a:solidFill>
                <a:latin typeface="Arial" charset="0"/>
              </a:rPr>
              <a:t>Практическое задание: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3000" b="1" i="1" dirty="0">
                <a:solidFill>
                  <a:srgbClr val="C00000"/>
                </a:solidFill>
                <a:latin typeface="Arial" charset="0"/>
              </a:rPr>
              <a:t>создать эскиз перчаточной куклы. 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41904"/>
            <a:ext cx="3528392" cy="3111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271012"/>
            <a:ext cx="2160240" cy="3073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3255" y="3334411"/>
            <a:ext cx="2226214" cy="263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13191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68610693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124</TotalTime>
  <Words>102</Words>
  <Application>Microsoft Office PowerPoint</Application>
  <PresentationFormat>Экран (4:3)</PresentationFormat>
  <Paragraphs>18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Урок изобразительного искусства  в 3 «В» классе    Подготовила:  учитель начальных  классов Степанец С.Ю</vt:lpstr>
      <vt:lpstr> 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55</dc:creator>
  <cp:lastModifiedBy>User</cp:lastModifiedBy>
  <cp:revision>16</cp:revision>
  <dcterms:created xsi:type="dcterms:W3CDTF">2020-01-26T11:08:52Z</dcterms:created>
  <dcterms:modified xsi:type="dcterms:W3CDTF">2022-12-04T05:15:42Z</dcterms:modified>
</cp:coreProperties>
</file>