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83C9D-53A1-4BDB-8DFD-6FC820140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D158DC-76A8-4EA5-A1E9-06E2597D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28BC0-D6F6-4273-AD97-703D6DE3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6F789-BCCB-4F54-A5F7-75014446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82633-984F-4A12-B015-3B873AFE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6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DFA8D-367C-4AC9-A1B5-D17BDA6F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441CE-B216-4A8E-9263-50BAC9743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67F7E-C2A8-4364-8608-766F5223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65F98-1AA3-4A98-9199-9BDB3D5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167EE-27FE-416A-916B-31552986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746220-37BE-4205-AF0A-476C37D01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2B90C-580E-46E5-B4B0-D503F7316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B484A-C588-48B9-BA61-D7E698D4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EE36B-3245-4385-ABEF-21F5DE6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A800D-7EB6-4A43-A9AC-E6770121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96A3-0691-4A1D-9787-D5C46B64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F166A-7342-44F9-8A0B-8498FA05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F626E-3D69-445E-A107-EC5ADE62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D52E9-4403-494E-B8A1-84D3991C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3AC5-FBA8-4B9B-B7A0-14B0E1A0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9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5D834-9BF3-4133-99C5-FFFEE08C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25847A-2B6D-4DC5-9369-DAD51BC3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E8AC4-BC2C-43A8-B454-7B7547DF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4D846-0BBB-453A-A32D-D50DAA10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063F6-3528-43F1-9CEE-1F443133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D264E-F158-4B70-9B2E-4E167BF9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97D2C-271D-4AF4-8E06-99B80B592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8221C3-5C52-4CD8-8016-019F8F231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34F01D-198B-4437-8B9A-5EBA5626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63910-239E-4422-BD2E-D07B41B5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1DE935-6E4C-4D4C-9F8E-068A594D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4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F42F6-D034-4CFF-B9BD-E38C582F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EFEDC-BBA9-47F6-8338-0F5F30E50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9368B-9E86-4BDA-8DDC-B87F533FA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779E4-EFD4-4F36-9BDD-C12BBD0B7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DF757-4664-43AE-A759-F94321F1E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706D6F-2ED5-44EE-96C1-DB4582D2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45848B-7283-4D9F-A0C9-E80CE7E2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FC2C69-CE47-40CB-BF26-868FF44F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4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67CBE-C9FA-4794-91EC-2F04C737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DE383E-CBA4-4B3C-B389-BE0529E9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FFAF82-8F29-4BE3-95E2-F9043D7C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8F49D2-96A1-40C8-9C49-5FEB0550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1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155DCE-7786-4B06-8F3A-0C7F8F56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DB15F8-4513-465C-A6F9-874709AF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5E4B9-5372-4FBE-9FE0-19140693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9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0CA9F-42EF-4F6C-BE10-76DF0B1A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37934-1F0B-41EF-864E-EC6DB62A7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50986-5EE0-4A1D-9C55-F9EB13803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5DD10-8366-4F68-AC65-17E14484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2EF46-1585-4720-8053-5ACF9417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BC4B30-5DEE-46ED-8BA3-7390102E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0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9D02-A285-476E-8A32-47B9D7FF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865D4B-E677-44D7-B754-A32EA6CF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4C61D-F4FB-4579-9FDA-545EBD4E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D719B-AD7C-44FA-954B-8376426C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6DBE9-74E7-4CCB-969B-B10E3205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4BBB7-421D-46D1-B2B2-680713B3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40DA3-8B54-469D-B04C-C3D89B95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E84F2-BFBC-426C-A21C-E254CCCBA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773D6-F9C6-4C89-B8D5-82CC0CEF3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5EE6-E9F3-49E3-B004-7FEE973F517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F8B7E-8AEC-445A-BE6C-D0C9302DC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DD859-F64D-458A-A30A-C05365443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810B-3B14-41D1-8733-E0B24CD05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DE49-8C22-4711-AF77-0602851E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3078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«Развитие речи посредством дидактической игры».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3CB9E-A998-4D75-AE70-3DD6D8EDE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176C6A-65F6-432B-AEFF-B84ED0ED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11F609-7F7B-4D6E-AC8D-3CB4086D0518}"/>
              </a:ext>
            </a:extLst>
          </p:cNvPr>
          <p:cNvSpPr/>
          <p:nvPr/>
        </p:nvSpPr>
        <p:spPr>
          <a:xfrm>
            <a:off x="2385391" y="1600200"/>
            <a:ext cx="7076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/>
              <a:t>«Развитие речи посредством дидактической игры».</a:t>
            </a:r>
          </a:p>
        </p:txBody>
      </p:sp>
    </p:spTree>
    <p:extLst>
      <p:ext uri="{BB962C8B-B14F-4D97-AF65-F5344CB8AC3E}">
        <p14:creationId xmlns:p14="http://schemas.microsoft.com/office/powerpoint/2010/main" val="221836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E9032-5A71-429E-A6BD-5D50AA41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802D8E-2191-482F-AB91-832ED158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507"/>
            <a:ext cx="12192000" cy="697150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ECE512-8E27-4BF6-B9C7-7E53574BFFC6}"/>
              </a:ext>
            </a:extLst>
          </p:cNvPr>
          <p:cNvSpPr/>
          <p:nvPr/>
        </p:nvSpPr>
        <p:spPr>
          <a:xfrm>
            <a:off x="838200" y="831274"/>
            <a:ext cx="7793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«Найди пару»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Цель: формировать умение у детей различать одинаковые по звучанию, но различные по смыслу слова, употреблять их в речи.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4574E4-1D54-4102-AC51-8A0808826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4891"/>
            <a:ext cx="4479235" cy="33594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F162E-7DD8-4DA4-840A-63FBB8EC4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4" y="3160039"/>
            <a:ext cx="4704523" cy="33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4D7F3-C2DB-4716-94BC-0B872C30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BBC3E5-2E1D-4AE8-B199-1C7381C95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654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3DB011-FB93-4811-BB1B-D7005A452CEF}"/>
              </a:ext>
            </a:extLst>
          </p:cNvPr>
          <p:cNvSpPr/>
          <p:nvPr/>
        </p:nvSpPr>
        <p:spPr>
          <a:xfrm>
            <a:off x="152400" y="398026"/>
            <a:ext cx="9518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+mj-lt"/>
              </a:rPr>
              <a:t>«Улитка весело ползёт, нам картинки везёт!»</a:t>
            </a:r>
            <a:r>
              <a:rPr lang="ru-RU" sz="3600" dirty="0">
                <a:solidFill>
                  <a:srgbClr val="FF0000"/>
                </a:solidFill>
                <a:latin typeface="+mj-lt"/>
              </a:rPr>
              <a:t> </a:t>
            </a:r>
            <a:br>
              <a:rPr lang="ru-RU" sz="3600" dirty="0">
                <a:solidFill>
                  <a:srgbClr val="FF0000"/>
                </a:solidFill>
                <a:latin typeface="+mj-lt"/>
              </a:rPr>
            </a:br>
            <a:r>
              <a:rPr lang="ru-RU" sz="3600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Цель: </a:t>
            </a:r>
            <a:r>
              <a:rPr lang="ru-RU" sz="3600" dirty="0">
                <a:latin typeface="+mj-lt"/>
              </a:rPr>
              <a:t>автоматизация звуков в речи, закрепление в речи детей.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8571DA-A6F6-47AB-A6A7-15B28A47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2660072"/>
            <a:ext cx="3463636" cy="41979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E8BCE-16EE-4FA2-9CB0-5CC8F02BF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" y="2640247"/>
            <a:ext cx="3962400" cy="42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43BFD-7338-46C8-8DB5-2C023B8F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D12F8C-C850-4FFA-998B-BA3030B71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2"/>
            <a:ext cx="12192000" cy="732905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E24147-93DF-494D-9848-C2AAB7D2AD8C}"/>
              </a:ext>
            </a:extLst>
          </p:cNvPr>
          <p:cNvSpPr/>
          <p:nvPr/>
        </p:nvSpPr>
        <p:spPr>
          <a:xfrm>
            <a:off x="491837" y="678874"/>
            <a:ext cx="72606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«Цветик – семицветик»</a:t>
            </a:r>
          </a:p>
          <a:p>
            <a:r>
              <a:rPr lang="ru-RU" sz="3600" dirty="0">
                <a:latin typeface="+mj-lt"/>
              </a:rPr>
              <a:t> Цель: закреплять правильное произношение звуков, учить </a:t>
            </a:r>
          </a:p>
          <a:p>
            <a:r>
              <a:rPr lang="ru-RU" sz="3600" dirty="0">
                <a:latin typeface="+mj-lt"/>
              </a:rPr>
              <a:t>дифференцировать звуки,</a:t>
            </a:r>
          </a:p>
          <a:p>
            <a:r>
              <a:rPr lang="ru-RU" sz="3600" dirty="0">
                <a:latin typeface="+mj-lt"/>
              </a:rPr>
              <a:t> различать в словах, выделять слова с заданным звуком, упражнять слов, развивать фонематический слух</a:t>
            </a:r>
            <a:r>
              <a:rPr lang="ru-RU" sz="3200" dirty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6CE8E7-9DD7-4D25-A485-380E2EAF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86" y="1177636"/>
            <a:ext cx="3580496" cy="54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6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0B86D-F4B0-4715-91FE-9750E29C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C0A1B6-B9E8-44F5-B97E-3DC9AE130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DE811F-8D1A-489C-816A-05A27E1112AF}"/>
              </a:ext>
            </a:extLst>
          </p:cNvPr>
          <p:cNvSpPr/>
          <p:nvPr/>
        </p:nvSpPr>
        <p:spPr>
          <a:xfrm>
            <a:off x="263236" y="365125"/>
            <a:ext cx="6968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«Найди букву»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b="1" dirty="0"/>
              <a:t>Цель:</a:t>
            </a:r>
            <a:r>
              <a:rPr lang="ru-RU" sz="3600" dirty="0"/>
              <a:t> развивать слух, внимание и </a:t>
            </a:r>
          </a:p>
          <a:p>
            <a:r>
              <a:rPr lang="ru-RU" sz="3600" dirty="0"/>
              <a:t>Научить восприятию     отдельных</a:t>
            </a:r>
          </a:p>
          <a:p>
            <a:r>
              <a:rPr lang="ru-RU" sz="3600" dirty="0"/>
              <a:t> звуков в словах.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9B79A-D01D-4771-9E42-0529E7F15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0" y="1113183"/>
            <a:ext cx="2972103" cy="5429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216B4-F1F2-41E4-A26B-D25292BBA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604655"/>
            <a:ext cx="5708073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96EDF-DB21-42A0-A9C2-4F553295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8F68ED-D14E-4362-95BD-19DB2DD32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B8D591-926E-4960-BABD-CD08897FA17C}"/>
              </a:ext>
            </a:extLst>
          </p:cNvPr>
          <p:cNvSpPr/>
          <p:nvPr/>
        </p:nvSpPr>
        <p:spPr>
          <a:xfrm>
            <a:off x="942109" y="858982"/>
            <a:ext cx="8201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j-lt"/>
              </a:rPr>
              <a:t>«Красные и синие мячи»</a:t>
            </a:r>
            <a:br>
              <a:rPr lang="ru-RU" sz="3600" dirty="0">
                <a:solidFill>
                  <a:srgbClr val="FF0000"/>
                </a:solidFill>
                <a:latin typeface="+mj-lt"/>
              </a:rPr>
            </a:br>
            <a:r>
              <a:rPr lang="ru-RU" sz="3600" b="1" dirty="0">
                <a:latin typeface="+mj-lt"/>
              </a:rPr>
              <a:t>Цель:</a:t>
            </a:r>
            <a:r>
              <a:rPr lang="ru-RU" sz="3600" dirty="0">
                <a:latin typeface="+mj-lt"/>
              </a:rPr>
              <a:t> развивать грамотность, закрепить дифференциацию гласных и согласных звуков, совершенствовать внимание, реакцию, ловкость, быстроту мышления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ECC38-EA9A-48FC-ADCB-475A04303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3816625"/>
            <a:ext cx="4015408" cy="3041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33E3E3-23E4-43FA-9C1C-4F944880D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3776870"/>
            <a:ext cx="4108173" cy="3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0DDDD-A24D-4DAD-9CE0-AF861E79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BC091E-D8BD-485E-9ADD-07601A25D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BA6AFA-49D7-48CC-83A1-D88DD9278163}"/>
              </a:ext>
            </a:extLst>
          </p:cNvPr>
          <p:cNvSpPr/>
          <p:nvPr/>
        </p:nvSpPr>
        <p:spPr>
          <a:xfrm>
            <a:off x="2001078" y="768626"/>
            <a:ext cx="8706678" cy="24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Ожидаемые        результаты проекта.</a:t>
            </a:r>
            <a:endParaRPr lang="ru-RU" sz="7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3C561-E333-4CC5-99E3-8870B537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83" y="2915478"/>
            <a:ext cx="9937543" cy="3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023C3-4D82-4557-9D70-CCD14BCA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5" y="1825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1F8473-2BAE-4195-8BEE-7945CDBDF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"/>
            <a:ext cx="12192000" cy="68578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F6769E-A1A2-44FF-9B34-C7C4DCDB9EE7}"/>
              </a:ext>
            </a:extLst>
          </p:cNvPr>
          <p:cNvSpPr/>
          <p:nvPr/>
        </p:nvSpPr>
        <p:spPr>
          <a:xfrm>
            <a:off x="1309255" y="235528"/>
            <a:ext cx="10051472" cy="711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endParaRPr lang="ru-RU" sz="7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 развития речи у детей.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Умение обратиться за помощью к взрослым.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Развитие мелкой моторики.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Развитие познавательной активности, творческих способностей.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Умение самостоятельно играть в и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гры.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2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C5BF6-4327-4531-AC1E-1433D216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905596-6C04-4F03-8279-0F96A643F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B142A6-7932-4FCB-B0D5-2F5FFB140E22}"/>
              </a:ext>
            </a:extLst>
          </p:cNvPr>
          <p:cNvSpPr/>
          <p:nvPr/>
        </p:nvSpPr>
        <p:spPr>
          <a:xfrm>
            <a:off x="568036" y="365125"/>
            <a:ext cx="8575964" cy="655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воспитателей: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Новые знания о развитии речи детей.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Желание работать в этом направлении.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Повышение самообразования.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Укрепление отношений с родител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92E96-FC6E-42F8-A632-AFBEFB10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C0666E-3F58-486F-B4E7-C9A4E0CE9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C0C7DA-3F5C-45E7-A81C-CA405AFCBAB3}"/>
              </a:ext>
            </a:extLst>
          </p:cNvPr>
          <p:cNvSpPr/>
          <p:nvPr/>
        </p:nvSpPr>
        <p:spPr>
          <a:xfrm>
            <a:off x="498763" y="623455"/>
            <a:ext cx="10208994" cy="364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Сближение с детьми и педагогами.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Интерес к событиям, происходящим в детском саду , в группе.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1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7B39A-04F0-4AEB-9754-ADE3E2F1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E2C50E-E26D-4690-9E7F-140F2DD6D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B74233-0448-4792-B380-DD60499F2309}"/>
              </a:ext>
            </a:extLst>
          </p:cNvPr>
          <p:cNvSpPr/>
          <p:nvPr/>
        </p:nvSpPr>
        <p:spPr>
          <a:xfrm>
            <a:off x="1285461" y="1895061"/>
            <a:ext cx="9766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85E978-BFA1-489E-8FBB-02C245549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3631096"/>
            <a:ext cx="1017767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8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29740-4916-4273-9736-A9361511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09B14C-1DF9-4E28-8B2A-10AD335D7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0C4F87-EA19-4262-9DD5-0C1FF7E9ABF4}"/>
              </a:ext>
            </a:extLst>
          </p:cNvPr>
          <p:cNvSpPr/>
          <p:nvPr/>
        </p:nvSpPr>
        <p:spPr>
          <a:xfrm>
            <a:off x="1086677" y="742122"/>
            <a:ext cx="1040295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7200" b="1" dirty="0">
                <a:latin typeface="+mj-lt"/>
              </a:rPr>
              <a:t>            </a:t>
            </a:r>
            <a:r>
              <a:rPr lang="ru-RU" sz="7200" b="1" dirty="0"/>
              <a:t>Актуальность.</a:t>
            </a:r>
          </a:p>
          <a:p>
            <a:r>
              <a:rPr lang="ru-RU" sz="7200" b="1" dirty="0">
                <a:latin typeface="+mj-lt"/>
              </a:rPr>
              <a:t>                                             </a:t>
            </a:r>
            <a:r>
              <a:rPr lang="ru-RU" sz="4000" dirty="0">
                <a:latin typeface="+mj-lt"/>
              </a:rPr>
              <a:t>Из </a:t>
            </a:r>
            <a:r>
              <a:rPr lang="ru-RU" sz="4000" b="1" dirty="0">
                <a:latin typeface="+mj-lt"/>
              </a:rPr>
              <a:t>опыта работы с детьми старшего дошкольного возраста</a:t>
            </a:r>
            <a:r>
              <a:rPr lang="ru-RU" sz="4000" dirty="0">
                <a:latin typeface="+mj-lt"/>
              </a:rPr>
              <a:t>, можно отметить, что в </a:t>
            </a:r>
            <a:r>
              <a:rPr lang="ru-RU" sz="4000" b="1" dirty="0">
                <a:latin typeface="+mj-lt"/>
              </a:rPr>
              <a:t>развитии связной речи</a:t>
            </a:r>
            <a:r>
              <a:rPr lang="ru-RU" sz="4000" dirty="0">
                <a:latin typeface="+mj-lt"/>
              </a:rPr>
              <a:t> у большинства детей имеются трудности…</a:t>
            </a:r>
          </a:p>
        </p:txBody>
      </p:sp>
    </p:spTree>
    <p:extLst>
      <p:ext uri="{BB962C8B-B14F-4D97-AF65-F5344CB8AC3E}">
        <p14:creationId xmlns:p14="http://schemas.microsoft.com/office/powerpoint/2010/main" val="196255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61476-DCCF-4632-8B82-A9E7CD74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DED31E-5E5B-4A3B-A02A-104B028C1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830"/>
            <a:ext cx="12430540" cy="740883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F4C83C-695D-41CD-B89F-BAAB8D8623A9}"/>
              </a:ext>
            </a:extLst>
          </p:cNvPr>
          <p:cNvSpPr/>
          <p:nvPr/>
        </p:nvSpPr>
        <p:spPr>
          <a:xfrm>
            <a:off x="384312" y="-374073"/>
            <a:ext cx="118076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latin typeface="+mj-lt"/>
              </a:rPr>
              <a:t> Постановка и обоснование проблем.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sz="4000" dirty="0">
                <a:latin typeface="+mj-lt"/>
              </a:rPr>
              <a:t>К началу обучения в школе </a:t>
            </a:r>
          </a:p>
          <a:p>
            <a:r>
              <a:rPr lang="ru-RU" sz="4000" dirty="0">
                <a:latin typeface="+mj-lt"/>
              </a:rPr>
              <a:t>ребенок должен полноценно </a:t>
            </a:r>
          </a:p>
          <a:p>
            <a:r>
              <a:rPr lang="ru-RU" sz="4000" dirty="0">
                <a:latin typeface="+mj-lt"/>
              </a:rPr>
              <a:t>овладеть родным языком…</a:t>
            </a:r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59ACBBC9-B1F0-4535-93E5-EE7E3B4D2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1454728"/>
            <a:ext cx="5084618" cy="50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03AB5-003B-40BB-B262-83351BA9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7403BB-8ACC-4B0E-8465-52BDA3E87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78" y="0"/>
            <a:ext cx="13176778" cy="70076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B0EDA6-CCC9-45CF-81B3-D99090B6B18C}"/>
              </a:ext>
            </a:extLst>
          </p:cNvPr>
          <p:cNvSpPr/>
          <p:nvPr/>
        </p:nvSpPr>
        <p:spPr>
          <a:xfrm>
            <a:off x="5508627" y="32443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7200" dirty="0">
              <a:latin typeface="+mj-lt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7C3FBF3C-70D1-467D-9F50-0255930C7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42" y="1690688"/>
            <a:ext cx="4943268" cy="51673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164E32-3BC1-4B61-B354-9C289BC6E5C9}"/>
              </a:ext>
            </a:extLst>
          </p:cNvPr>
          <p:cNvSpPr/>
          <p:nvPr/>
        </p:nvSpPr>
        <p:spPr>
          <a:xfrm>
            <a:off x="410818" y="463826"/>
            <a:ext cx="615874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latin typeface="+mj-lt"/>
              </a:rPr>
              <a:t>      Гипотеза.</a:t>
            </a:r>
          </a:p>
          <a:p>
            <a:r>
              <a:rPr lang="ru-RU" sz="4000" dirty="0">
                <a:latin typeface="+mj-lt"/>
              </a:rPr>
              <a:t>Всё это актуализирует проведение целенаправленной работы в данном направлении, над которым мы работаем в своей группе на протяжении всего времени нахождения детей в детском саду.</a:t>
            </a:r>
          </a:p>
          <a:p>
            <a:r>
              <a:rPr lang="ru-RU" sz="4000" dirty="0"/>
              <a:t> </a:t>
            </a:r>
          </a:p>
          <a:p>
            <a:r>
              <a:rPr lang="ru-RU" sz="4000" b="1" dirty="0">
                <a:latin typeface="+mj-lt"/>
              </a:rPr>
              <a:t>.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72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1938-85BA-4FE1-86E8-052F98DF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3F7583-F94E-4D8D-8AB8-FF1F0839B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A9EB27-FE30-4CB7-A280-4E8C3986AE38}"/>
              </a:ext>
            </a:extLst>
          </p:cNvPr>
          <p:cNvSpPr/>
          <p:nvPr/>
        </p:nvSpPr>
        <p:spPr>
          <a:xfrm>
            <a:off x="581890" y="734291"/>
            <a:ext cx="10238509" cy="387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Цель:</a:t>
            </a:r>
            <a:endParaRPr lang="ru-RU" sz="7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детей дошкольного возраста посредством дидактической игры.</a:t>
            </a:r>
            <a:endParaRPr lang="ru-RU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8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68282-5A70-41FE-861F-FCBCA03A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592366-9D7D-4BB9-A54F-0E1952813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15956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350F9A-D3C6-448F-9915-4DFB12FB6666}"/>
              </a:ext>
            </a:extLst>
          </p:cNvPr>
          <p:cNvSpPr/>
          <p:nvPr/>
        </p:nvSpPr>
        <p:spPr>
          <a:xfrm>
            <a:off x="2809461" y="2"/>
            <a:ext cx="60562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+mj-lt"/>
              </a:rPr>
              <a:t>Задачи для педагогов:</a:t>
            </a:r>
          </a:p>
          <a:p>
            <a:r>
              <a:rPr lang="ru-RU" sz="2800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1.Формировать правильное понимание слов, их употребление и дальнейшее обогащение активного словаря.</a:t>
            </a:r>
          </a:p>
          <a:p>
            <a:r>
              <a:rPr lang="ru-RU" sz="3200" dirty="0">
                <a:latin typeface="+mj-lt"/>
              </a:rPr>
              <a:t> 2.  Развивать фонетическую сторону речи дошкольников.</a:t>
            </a:r>
          </a:p>
          <a:p>
            <a:r>
              <a:rPr lang="ru-RU" sz="3200" dirty="0">
                <a:latin typeface="+mj-lt"/>
              </a:rPr>
              <a:t> 3.Развивать связную речь.</a:t>
            </a:r>
          </a:p>
          <a:p>
            <a:r>
              <a:rPr lang="ru-RU" sz="3200" dirty="0">
                <a:latin typeface="+mj-lt"/>
              </a:rPr>
              <a:t> 4.Формировать грамматический строй речи у дошкольников.</a:t>
            </a:r>
          </a:p>
          <a:p>
            <a:r>
              <a:rPr lang="ru-RU" sz="3200" dirty="0">
                <a:latin typeface="+mj-lt"/>
              </a:rPr>
              <a:t> 5.Воспитывать культуру речевого общения.</a:t>
            </a:r>
          </a:p>
          <a:p>
            <a:r>
              <a:rPr lang="ru-RU" sz="2800" dirty="0">
                <a:latin typeface="+mj-lt"/>
              </a:rPr>
              <a:t> 6. Привлечь родителей к  участию в проекте</a:t>
            </a:r>
            <a:r>
              <a:rPr lang="ru-RU" sz="3600" dirty="0">
                <a:latin typeface="+mj-lt"/>
              </a:rPr>
              <a:t>.</a:t>
            </a:r>
          </a:p>
          <a:p>
            <a:br>
              <a:rPr lang="ru-RU" sz="3600" dirty="0">
                <a:latin typeface="+mj-lt"/>
              </a:rPr>
            </a:b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00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6ECB6-C44B-449F-BA53-2D0A8EA9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136C20-F97C-402A-8359-7050C432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8365" cy="702425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99D653-80C9-4564-B2AC-6C39247647D6}"/>
              </a:ext>
            </a:extLst>
          </p:cNvPr>
          <p:cNvSpPr/>
          <p:nvPr/>
        </p:nvSpPr>
        <p:spPr>
          <a:xfrm>
            <a:off x="554182" y="365126"/>
            <a:ext cx="1129145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latin typeface="+mj-lt"/>
              </a:rPr>
              <a:t>Задачи проекта для родителей:</a:t>
            </a:r>
          </a:p>
          <a:p>
            <a:r>
              <a:rPr lang="ru-RU" sz="3600" dirty="0"/>
              <a:t>  1</a:t>
            </a:r>
            <a:r>
              <a:rPr lang="ru-RU" sz="4000" dirty="0"/>
              <a:t>. Показать важность работы по развитию  связной речи  у детей дошкольного возраста;</a:t>
            </a:r>
          </a:p>
          <a:p>
            <a:r>
              <a:rPr lang="ru-RU" sz="4000" dirty="0"/>
              <a:t>  2. Поделиться с родителями методами использования дидактической , словесной игры в жизни ребёнка;</a:t>
            </a:r>
          </a:p>
          <a:p>
            <a:r>
              <a:rPr lang="ru-RU" sz="4000" dirty="0"/>
              <a:t>  3. Способствовать желанию родителей применять полученные знания на практике в домашних условиях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86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27CEF-1A69-4BE0-BFE0-2FE76338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D0EE22-9216-4AD4-9074-3A464C2CD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818"/>
            <a:ext cx="12569472" cy="7268817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7E413A-4EF4-430C-A73D-04A449AB8BD6}"/>
              </a:ext>
            </a:extLst>
          </p:cNvPr>
          <p:cNvSpPr/>
          <p:nvPr/>
        </p:nvSpPr>
        <p:spPr>
          <a:xfrm>
            <a:off x="955964" y="775855"/>
            <a:ext cx="10183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latin typeface="+mj-lt"/>
              </a:rPr>
              <a:t>Ресурсное обеспечение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1CBFC-53E9-4899-94C6-792C44E2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812">
            <a:off x="8163495" y="2060302"/>
            <a:ext cx="3335477" cy="3111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FE9E02-8C49-4525-B7E9-88A4C08A1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737">
            <a:off x="548108" y="2098502"/>
            <a:ext cx="3131903" cy="30383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FFCDA-EA0A-4DB3-9844-59DA8F724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75" y="2055813"/>
            <a:ext cx="3556000" cy="266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D7CBAD-DD72-47E7-83AC-235EA0BDD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67" y="4914603"/>
            <a:ext cx="2761330" cy="19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BD06B-0793-4C9F-837A-C00F95C7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1AFA9A-A4DB-4F9C-8FD4-A9CE1A8C2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708"/>
            <a:ext cx="12192000" cy="699654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90D34A-D687-4366-8AF5-F8400A9778B4}"/>
              </a:ext>
            </a:extLst>
          </p:cNvPr>
          <p:cNvSpPr/>
          <p:nvPr/>
        </p:nvSpPr>
        <p:spPr>
          <a:xfrm>
            <a:off x="193964" y="365126"/>
            <a:ext cx="77585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«Речевые кубики».</a:t>
            </a:r>
            <a:r>
              <a:rPr lang="ru-RU" sz="3600" dirty="0"/>
              <a:t> Цель: развитие словаря, лексико-грамматических категорий и связной речи у детей старшего дошкольного возраста. 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8F0CF9-56ED-4046-880E-3A43860E1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20282"/>
            <a:ext cx="4502727" cy="3237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D5FF97-B277-4040-8CEB-DC88F340A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649977"/>
            <a:ext cx="5008418" cy="37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9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193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«Развитие речи посредством дидактической игры».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посредством дидактической игры».</dc:title>
  <dc:creator>Пользователь</dc:creator>
  <cp:lastModifiedBy>Пользователь</cp:lastModifiedBy>
  <cp:revision>37</cp:revision>
  <dcterms:created xsi:type="dcterms:W3CDTF">2022-11-07T16:39:04Z</dcterms:created>
  <dcterms:modified xsi:type="dcterms:W3CDTF">2022-11-15T18:59:46Z</dcterms:modified>
</cp:coreProperties>
</file>