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handoutMasterIdLst>
    <p:handoutMasterId r:id="rId26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80" r:id="rId18"/>
    <p:sldId id="273" r:id="rId19"/>
    <p:sldId id="274" r:id="rId20"/>
    <p:sldId id="275" r:id="rId21"/>
    <p:sldId id="276" r:id="rId22"/>
    <p:sldId id="277" r:id="rId23"/>
    <p:sldId id="279" r:id="rId24"/>
    <p:sldId id="272" r:id="rId25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8438BA-94C3-4E26-A158-6F9466AFDE53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A71435-D6FC-48EC-97B0-C1F6B07605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20189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f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fif"/><Relationship Id="rId4" Type="http://schemas.openxmlformats.org/officeDocument/2006/relationships/image" Target="../media/image6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f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f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359898"/>
            <a:ext cx="7867600" cy="2781070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Формирование разных видов мышления на уроках геометрии.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4221088"/>
            <a:ext cx="7406640" cy="2448272"/>
          </a:xfrm>
        </p:spPr>
        <p:txBody>
          <a:bodyPr>
            <a:no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Падафет Наталья Николаевна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учитель математики 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МБОУ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«Школа – детский сад № 18»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Эл.почта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padafet.n.n@gmail.com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0469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Исключение лишнего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Какая фигура лишняя и почему?</a:t>
            </a:r>
            <a:endParaRPr lang="ru-RU" dirty="0"/>
          </a:p>
        </p:txBody>
      </p:sp>
      <p:sp>
        <p:nvSpPr>
          <p:cNvPr id="4" name="Прямоугольный треугольник 3"/>
          <p:cNvSpPr/>
          <p:nvPr/>
        </p:nvSpPr>
        <p:spPr>
          <a:xfrm rot="19711126">
            <a:off x="1835696" y="1473204"/>
            <a:ext cx="2016224" cy="1440160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Равнобедренный треугольник 4"/>
          <p:cNvSpPr/>
          <p:nvPr/>
        </p:nvSpPr>
        <p:spPr>
          <a:xfrm rot="2884857">
            <a:off x="5220072" y="1772816"/>
            <a:ext cx="2088232" cy="165618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авнобедренный треугольник 5"/>
          <p:cNvSpPr/>
          <p:nvPr/>
        </p:nvSpPr>
        <p:spPr>
          <a:xfrm rot="4029647">
            <a:off x="1861986" y="3873014"/>
            <a:ext cx="3096344" cy="18002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авильный пятиугольник 6"/>
          <p:cNvSpPr/>
          <p:nvPr/>
        </p:nvSpPr>
        <p:spPr>
          <a:xfrm>
            <a:off x="5724128" y="4437112"/>
            <a:ext cx="2808312" cy="1728192"/>
          </a:xfrm>
          <a:prstGeom prst="pen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49451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Классификация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авильный пятиугольник 3"/>
          <p:cNvSpPr/>
          <p:nvPr/>
        </p:nvSpPr>
        <p:spPr>
          <a:xfrm rot="18923679">
            <a:off x="6868979" y="4153125"/>
            <a:ext cx="2088232" cy="1656184"/>
          </a:xfrm>
          <a:prstGeom prst="pen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араллелограмм 4"/>
          <p:cNvSpPr/>
          <p:nvPr/>
        </p:nvSpPr>
        <p:spPr>
          <a:xfrm rot="19081765">
            <a:off x="6113276" y="1900720"/>
            <a:ext cx="2232248" cy="1656184"/>
          </a:xfrm>
          <a:prstGeom prst="parallelogra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Шестиугольник 5"/>
          <p:cNvSpPr/>
          <p:nvPr/>
        </p:nvSpPr>
        <p:spPr>
          <a:xfrm rot="1480104">
            <a:off x="1436311" y="4372783"/>
            <a:ext cx="2124236" cy="1656184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Трапеция 6"/>
          <p:cNvSpPr/>
          <p:nvPr/>
        </p:nvSpPr>
        <p:spPr>
          <a:xfrm rot="2482441">
            <a:off x="1897431" y="1841635"/>
            <a:ext cx="2160240" cy="1656184"/>
          </a:xfrm>
          <a:prstGeom prst="trapezoi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 rot="3493542">
            <a:off x="4187162" y="3940891"/>
            <a:ext cx="2108777" cy="16242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98889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Логические задачи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Сколько изображено треугольников?  (7 штук)</a:t>
            </a:r>
            <a:endParaRPr lang="ru-RU" dirty="0"/>
          </a:p>
        </p:txBody>
      </p:sp>
      <p:sp>
        <p:nvSpPr>
          <p:cNvPr id="4" name="Равнобедренный треугольник 3"/>
          <p:cNvSpPr/>
          <p:nvPr/>
        </p:nvSpPr>
        <p:spPr>
          <a:xfrm>
            <a:off x="2123728" y="2132856"/>
            <a:ext cx="6192688" cy="388843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4572000" y="2996952"/>
            <a:ext cx="2016224" cy="302433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3059832" y="4869160"/>
            <a:ext cx="648072" cy="115212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>
            <a:stCxn id="4" idx="2"/>
            <a:endCxn id="4" idx="5"/>
          </p:cNvCxnSpPr>
          <p:nvPr/>
        </p:nvCxnSpPr>
        <p:spPr>
          <a:xfrm flipV="1">
            <a:off x="2123728" y="4077072"/>
            <a:ext cx="4644516" cy="194421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81069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 шутки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Два отца и два сына съели за завтраком три яйца, причём каждому досталось целое яйцо. Могло ли так случиться?</a:t>
            </a:r>
          </a:p>
        </p:txBody>
      </p:sp>
    </p:spTree>
    <p:extLst>
      <p:ext uri="{BB962C8B-B14F-4D97-AF65-F5344CB8AC3E}">
        <p14:creationId xmlns:p14="http://schemas.microsoft.com/office/powerpoint/2010/main" val="40433889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Ребусы (треугольник, отрезок)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5" y="1412776"/>
            <a:ext cx="7499351" cy="2160240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3645024"/>
            <a:ext cx="7560840" cy="3163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0010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Занимательные задачи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Разрежьте квадрат на остроугольные треугольники. Какое минимальное число треугольников для этого необходимо?</a:t>
            </a:r>
          </a:p>
        </p:txBody>
      </p:sp>
    </p:spTree>
    <p:extLst>
      <p:ext uri="{BB962C8B-B14F-4D97-AF65-F5344CB8AC3E}">
        <p14:creationId xmlns:p14="http://schemas.microsoft.com/office/powerpoint/2010/main" val="10944791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Геометрический паркет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3408086"/>
            <a:ext cx="3423426" cy="342877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296" y="1124744"/>
            <a:ext cx="3460601" cy="338437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6206" y="1210263"/>
            <a:ext cx="2807973" cy="210598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4449675"/>
            <a:ext cx="3037656" cy="2275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9231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Развертки куба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556792"/>
            <a:ext cx="6696743" cy="5016093"/>
          </a:xfrm>
        </p:spPr>
      </p:pic>
    </p:spTree>
    <p:extLst>
      <p:ext uri="{BB962C8B-B14F-4D97-AF65-F5344CB8AC3E}">
        <p14:creationId xmlns:p14="http://schemas.microsoft.com/office/powerpoint/2010/main" val="28088690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Абстрактная геометрия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412776"/>
            <a:ext cx="2143125" cy="214312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94"/>
          <a:stretch/>
        </p:blipFill>
        <p:spPr>
          <a:xfrm>
            <a:off x="4716016" y="3880941"/>
            <a:ext cx="4427984" cy="295901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3918392"/>
            <a:ext cx="2884109" cy="288410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7187" y="1136269"/>
            <a:ext cx="2713484" cy="2713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8569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Абстрактные раскраски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3508485"/>
            <a:ext cx="3314700" cy="33147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3861" y="1700808"/>
            <a:ext cx="4726066" cy="3287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5921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Прямоугольный треугольник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ый треугольник 3"/>
          <p:cNvSpPr/>
          <p:nvPr/>
        </p:nvSpPr>
        <p:spPr>
          <a:xfrm>
            <a:off x="1763688" y="1772816"/>
            <a:ext cx="2664296" cy="1368152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ый треугольник 7"/>
          <p:cNvSpPr/>
          <p:nvPr/>
        </p:nvSpPr>
        <p:spPr>
          <a:xfrm rot="16200000">
            <a:off x="5436096" y="1417235"/>
            <a:ext cx="2016224" cy="2016224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ый треугольник 8"/>
          <p:cNvSpPr/>
          <p:nvPr/>
        </p:nvSpPr>
        <p:spPr>
          <a:xfrm rot="10800000">
            <a:off x="1806320" y="4149080"/>
            <a:ext cx="3053712" cy="1944216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ый треугольник 9"/>
          <p:cNvSpPr/>
          <p:nvPr/>
        </p:nvSpPr>
        <p:spPr>
          <a:xfrm rot="5400000">
            <a:off x="6089202" y="3964125"/>
            <a:ext cx="2448272" cy="2150172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0038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Египетский треугольник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707" y="1916832"/>
            <a:ext cx="7958779" cy="4032447"/>
          </a:xfrm>
        </p:spPr>
      </p:pic>
    </p:spTree>
    <p:extLst>
      <p:ext uri="{BB962C8B-B14F-4D97-AF65-F5344CB8AC3E}">
        <p14:creationId xmlns:p14="http://schemas.microsoft.com/office/powerpoint/2010/main" val="39165369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Градусная мера углов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100" y="1848273"/>
            <a:ext cx="7499350" cy="3999653"/>
          </a:xfrm>
        </p:spPr>
      </p:pic>
    </p:spTree>
    <p:extLst>
      <p:ext uri="{BB962C8B-B14F-4D97-AF65-F5344CB8AC3E}">
        <p14:creationId xmlns:p14="http://schemas.microsoft.com/office/powerpoint/2010/main" val="6591057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Площадь параллелограмма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ABCD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равна 40.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айти площадь трапеции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ANCD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296" indent="0">
              <a:buNone/>
            </a:pPr>
            <a:r>
              <a:rPr lang="ru-RU" dirty="0" smtClean="0"/>
              <a:t>          </a:t>
            </a:r>
          </a:p>
          <a:p>
            <a:pPr marL="82296" indent="0">
              <a:buNone/>
            </a:pPr>
            <a:r>
              <a:rPr lang="ru-RU" dirty="0"/>
              <a:t> </a:t>
            </a:r>
            <a:r>
              <a:rPr lang="ru-RU" dirty="0" smtClean="0"/>
              <a:t>         </a:t>
            </a:r>
            <a:r>
              <a:rPr lang="en-US" dirty="0" smtClean="0"/>
              <a:t>  </a:t>
            </a:r>
            <a:r>
              <a:rPr lang="ru-RU" dirty="0" smtClean="0"/>
              <a:t>А                                                                    В</a:t>
            </a:r>
          </a:p>
          <a:p>
            <a:pPr marL="82296" indent="0">
              <a:buNone/>
            </a:pPr>
            <a:endParaRPr lang="ru-RU" dirty="0"/>
          </a:p>
          <a:p>
            <a:pPr marL="82296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                                      </a:t>
            </a:r>
            <a:endParaRPr lang="ru-RU" dirty="0"/>
          </a:p>
          <a:p>
            <a:pPr marL="82296" indent="0">
              <a:buNone/>
            </a:pPr>
            <a:r>
              <a:rPr lang="en-US" dirty="0" smtClean="0"/>
              <a:t>                                                          N</a:t>
            </a:r>
          </a:p>
          <a:p>
            <a:pPr marL="82296" indent="0">
              <a:buNone/>
            </a:pPr>
            <a:endParaRPr lang="ru-RU" dirty="0" smtClean="0"/>
          </a:p>
          <a:p>
            <a:pPr marL="82296" indent="0">
              <a:buNone/>
            </a:pPr>
            <a:r>
              <a:rPr lang="ru-RU" dirty="0"/>
              <a:t> </a:t>
            </a:r>
            <a:r>
              <a:rPr lang="ru-RU" dirty="0" smtClean="0"/>
              <a:t> </a:t>
            </a:r>
            <a:r>
              <a:rPr lang="en-US" dirty="0" smtClean="0"/>
              <a:t>  </a:t>
            </a:r>
            <a:r>
              <a:rPr lang="ru-RU" dirty="0" smtClean="0"/>
              <a:t> </a:t>
            </a:r>
            <a:r>
              <a:rPr lang="en-US" dirty="0"/>
              <a:t>D</a:t>
            </a:r>
            <a:r>
              <a:rPr lang="en-US" dirty="0" smtClean="0"/>
              <a:t>                                                 C</a:t>
            </a:r>
            <a:endParaRPr lang="ru-RU" dirty="0"/>
          </a:p>
        </p:txBody>
      </p:sp>
      <p:sp>
        <p:nvSpPr>
          <p:cNvPr id="4" name="Параллелограмм 3"/>
          <p:cNvSpPr/>
          <p:nvPr/>
        </p:nvSpPr>
        <p:spPr>
          <a:xfrm>
            <a:off x="2483768" y="2420888"/>
            <a:ext cx="5904656" cy="2664296"/>
          </a:xfrm>
          <a:prstGeom prst="parallelogram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5"/>
          <p:cNvCxnSpPr>
            <a:endCxn id="4" idx="2"/>
          </p:cNvCxnSpPr>
          <p:nvPr/>
        </p:nvCxnSpPr>
        <p:spPr>
          <a:xfrm>
            <a:off x="3203848" y="2420888"/>
            <a:ext cx="4851539" cy="13321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8055387" y="3086962"/>
            <a:ext cx="333037" cy="1260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7770073" y="4221088"/>
            <a:ext cx="333037" cy="1260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5121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600888" cy="1714202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Площадь параллелограмма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ABCD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равна 40.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Площадь треугольника 10.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Площадь трапеции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ANCD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равна 30.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296" indent="0">
              <a:buNone/>
            </a:pPr>
            <a:r>
              <a:rPr lang="ru-RU" dirty="0" smtClean="0"/>
              <a:t>          </a:t>
            </a:r>
          </a:p>
          <a:p>
            <a:pPr marL="82296" indent="0">
              <a:buNone/>
            </a:pPr>
            <a:r>
              <a:rPr lang="ru-RU" dirty="0"/>
              <a:t> </a:t>
            </a:r>
            <a:r>
              <a:rPr lang="ru-RU" dirty="0" smtClean="0"/>
              <a:t>         </a:t>
            </a:r>
            <a:r>
              <a:rPr lang="en-US" dirty="0" smtClean="0"/>
              <a:t>  </a:t>
            </a:r>
            <a:r>
              <a:rPr lang="ru-RU" dirty="0" smtClean="0"/>
              <a:t>А                                                                    В</a:t>
            </a:r>
          </a:p>
          <a:p>
            <a:pPr marL="82296" indent="0">
              <a:buNone/>
            </a:pPr>
            <a:endParaRPr lang="ru-RU" dirty="0"/>
          </a:p>
          <a:p>
            <a:pPr marL="82296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                                      </a:t>
            </a:r>
            <a:endParaRPr lang="ru-RU" dirty="0"/>
          </a:p>
          <a:p>
            <a:pPr marL="82296" indent="0">
              <a:buNone/>
            </a:pPr>
            <a:r>
              <a:rPr lang="en-US" dirty="0" smtClean="0"/>
              <a:t>      M                                                 N</a:t>
            </a:r>
          </a:p>
          <a:p>
            <a:pPr marL="82296" indent="0">
              <a:buNone/>
            </a:pPr>
            <a:endParaRPr lang="ru-RU" dirty="0" smtClean="0"/>
          </a:p>
          <a:p>
            <a:pPr marL="82296" indent="0">
              <a:buNone/>
            </a:pPr>
            <a:r>
              <a:rPr lang="ru-RU" dirty="0"/>
              <a:t> </a:t>
            </a:r>
            <a:r>
              <a:rPr lang="ru-RU" dirty="0" smtClean="0"/>
              <a:t> </a:t>
            </a:r>
            <a:r>
              <a:rPr lang="en-US" dirty="0" smtClean="0"/>
              <a:t>  </a:t>
            </a:r>
            <a:r>
              <a:rPr lang="ru-RU" dirty="0" smtClean="0"/>
              <a:t> </a:t>
            </a:r>
            <a:r>
              <a:rPr lang="en-US" dirty="0"/>
              <a:t>D</a:t>
            </a:r>
            <a:r>
              <a:rPr lang="en-US" dirty="0" smtClean="0"/>
              <a:t>                                                 C</a:t>
            </a:r>
            <a:endParaRPr lang="ru-RU" dirty="0"/>
          </a:p>
        </p:txBody>
      </p:sp>
      <p:sp>
        <p:nvSpPr>
          <p:cNvPr id="4" name="Параллелограмм 3"/>
          <p:cNvSpPr/>
          <p:nvPr/>
        </p:nvSpPr>
        <p:spPr>
          <a:xfrm>
            <a:off x="2483768" y="2420888"/>
            <a:ext cx="5904656" cy="2664296"/>
          </a:xfrm>
          <a:prstGeom prst="parallelogram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5"/>
          <p:cNvCxnSpPr>
            <a:endCxn id="4" idx="2"/>
          </p:cNvCxnSpPr>
          <p:nvPr/>
        </p:nvCxnSpPr>
        <p:spPr>
          <a:xfrm>
            <a:off x="3203848" y="2420888"/>
            <a:ext cx="4851539" cy="13321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8055387" y="3086962"/>
            <a:ext cx="333037" cy="1260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7770073" y="4221088"/>
            <a:ext cx="333037" cy="1260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>
            <a:stCxn id="4" idx="2"/>
            <a:endCxn id="4" idx="5"/>
          </p:cNvCxnSpPr>
          <p:nvPr/>
        </p:nvCxnSpPr>
        <p:spPr>
          <a:xfrm flipH="1">
            <a:off x="2816805" y="3753036"/>
            <a:ext cx="523858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2462483" y="4275228"/>
            <a:ext cx="333037" cy="1260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2795520" y="3105804"/>
            <a:ext cx="333037" cy="1260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>
            <a:stCxn id="4" idx="5"/>
          </p:cNvCxnSpPr>
          <p:nvPr/>
        </p:nvCxnSpPr>
        <p:spPr>
          <a:xfrm>
            <a:off x="2816805" y="3753036"/>
            <a:ext cx="4953268" cy="13321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12615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2708920"/>
            <a:ext cx="7406640" cy="1752600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/>
              <a:t>Спасибо за внимание.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37072764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Прямоугольный треугольник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Прямоугольный треугольник 5"/>
          <p:cNvSpPr/>
          <p:nvPr/>
        </p:nvSpPr>
        <p:spPr>
          <a:xfrm rot="18443668">
            <a:off x="1442134" y="1824754"/>
            <a:ext cx="4675558" cy="2226695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ый треугольник 6"/>
          <p:cNvSpPr/>
          <p:nvPr/>
        </p:nvSpPr>
        <p:spPr>
          <a:xfrm rot="7811299">
            <a:off x="4260118" y="3767040"/>
            <a:ext cx="4086845" cy="2023636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2818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Равнобедренный треугольник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Равнобедренный треугольник 3"/>
          <p:cNvSpPr/>
          <p:nvPr/>
        </p:nvSpPr>
        <p:spPr>
          <a:xfrm>
            <a:off x="2483768" y="2317723"/>
            <a:ext cx="4896544" cy="299534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H="1">
            <a:off x="5616116" y="3137549"/>
            <a:ext cx="504056" cy="48865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3680551" y="3133952"/>
            <a:ext cx="648072" cy="43204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2702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Равнобедренный треугольник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8" name="Равнобедренный треугольник 17"/>
          <p:cNvSpPr/>
          <p:nvPr/>
        </p:nvSpPr>
        <p:spPr>
          <a:xfrm rot="10800000">
            <a:off x="1403648" y="2028649"/>
            <a:ext cx="2757295" cy="266429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H="1">
            <a:off x="1814705" y="3000757"/>
            <a:ext cx="432048" cy="36004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3446273" y="3056859"/>
            <a:ext cx="256399" cy="24783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0" name="Равнобедренный треугольник 19"/>
          <p:cNvSpPr/>
          <p:nvPr/>
        </p:nvSpPr>
        <p:spPr>
          <a:xfrm rot="12894456">
            <a:off x="4293251" y="2852935"/>
            <a:ext cx="3003345" cy="345638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6600800" y="4719108"/>
            <a:ext cx="0" cy="5821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V="1">
            <a:off x="4860032" y="4293096"/>
            <a:ext cx="648072" cy="28803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8955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Четырехугольник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835696" y="2132856"/>
            <a:ext cx="3240360" cy="16561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372200" y="3933056"/>
            <a:ext cx="2304256" cy="20162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9816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Четырехугольники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араллелограмм 3"/>
          <p:cNvSpPr/>
          <p:nvPr/>
        </p:nvSpPr>
        <p:spPr>
          <a:xfrm>
            <a:off x="2123728" y="2132856"/>
            <a:ext cx="2232248" cy="1080120"/>
          </a:xfrm>
          <a:prstGeom prst="parallelogra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Трапеция 4"/>
          <p:cNvSpPr/>
          <p:nvPr/>
        </p:nvSpPr>
        <p:spPr>
          <a:xfrm>
            <a:off x="5618762" y="1916832"/>
            <a:ext cx="2664296" cy="1800200"/>
          </a:xfrm>
          <a:prstGeom prst="trapezoi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лок-схема: ручной ввод 5"/>
          <p:cNvSpPr/>
          <p:nvPr/>
        </p:nvSpPr>
        <p:spPr>
          <a:xfrm>
            <a:off x="2123728" y="3934333"/>
            <a:ext cx="2880320" cy="1224136"/>
          </a:xfrm>
          <a:prstGeom prst="flowChartManualInp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084168" y="4077072"/>
            <a:ext cx="2054874" cy="1725635"/>
          </a:xfrm>
          <a:custGeom>
            <a:avLst/>
            <a:gdLst>
              <a:gd name="connsiteX0" fmla="*/ 0 w 2304256"/>
              <a:gd name="connsiteY0" fmla="*/ 0 h 1296144"/>
              <a:gd name="connsiteX1" fmla="*/ 2304256 w 2304256"/>
              <a:gd name="connsiteY1" fmla="*/ 0 h 1296144"/>
              <a:gd name="connsiteX2" fmla="*/ 2304256 w 2304256"/>
              <a:gd name="connsiteY2" fmla="*/ 1296144 h 1296144"/>
              <a:gd name="connsiteX3" fmla="*/ 0 w 2304256"/>
              <a:gd name="connsiteY3" fmla="*/ 1296144 h 1296144"/>
              <a:gd name="connsiteX4" fmla="*/ 0 w 2304256"/>
              <a:gd name="connsiteY4" fmla="*/ 0 h 1296144"/>
              <a:gd name="connsiteX0" fmla="*/ 595745 w 2304256"/>
              <a:gd name="connsiteY0" fmla="*/ 360218 h 1296144"/>
              <a:gd name="connsiteX1" fmla="*/ 2304256 w 2304256"/>
              <a:gd name="connsiteY1" fmla="*/ 0 h 1296144"/>
              <a:gd name="connsiteX2" fmla="*/ 2304256 w 2304256"/>
              <a:gd name="connsiteY2" fmla="*/ 1296144 h 1296144"/>
              <a:gd name="connsiteX3" fmla="*/ 0 w 2304256"/>
              <a:gd name="connsiteY3" fmla="*/ 1296144 h 1296144"/>
              <a:gd name="connsiteX4" fmla="*/ 595745 w 2304256"/>
              <a:gd name="connsiteY4" fmla="*/ 360218 h 1296144"/>
              <a:gd name="connsiteX0" fmla="*/ 595745 w 2304256"/>
              <a:gd name="connsiteY0" fmla="*/ 360218 h 1296144"/>
              <a:gd name="connsiteX1" fmla="*/ 2304256 w 2304256"/>
              <a:gd name="connsiteY1" fmla="*/ 0 h 1296144"/>
              <a:gd name="connsiteX2" fmla="*/ 1874765 w 2304256"/>
              <a:gd name="connsiteY2" fmla="*/ 1074471 h 1296144"/>
              <a:gd name="connsiteX3" fmla="*/ 0 w 2304256"/>
              <a:gd name="connsiteY3" fmla="*/ 1296144 h 1296144"/>
              <a:gd name="connsiteX4" fmla="*/ 595745 w 2304256"/>
              <a:gd name="connsiteY4" fmla="*/ 360218 h 1296144"/>
              <a:gd name="connsiteX0" fmla="*/ 595745 w 2054874"/>
              <a:gd name="connsiteY0" fmla="*/ 789709 h 1725635"/>
              <a:gd name="connsiteX1" fmla="*/ 2054874 w 2054874"/>
              <a:gd name="connsiteY1" fmla="*/ 0 h 1725635"/>
              <a:gd name="connsiteX2" fmla="*/ 1874765 w 2054874"/>
              <a:gd name="connsiteY2" fmla="*/ 1503962 h 1725635"/>
              <a:gd name="connsiteX3" fmla="*/ 0 w 2054874"/>
              <a:gd name="connsiteY3" fmla="*/ 1725635 h 1725635"/>
              <a:gd name="connsiteX4" fmla="*/ 595745 w 2054874"/>
              <a:gd name="connsiteY4" fmla="*/ 789709 h 1725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54874" h="1725635">
                <a:moveTo>
                  <a:pt x="595745" y="789709"/>
                </a:moveTo>
                <a:lnTo>
                  <a:pt x="2054874" y="0"/>
                </a:lnTo>
                <a:lnTo>
                  <a:pt x="1874765" y="1503962"/>
                </a:lnTo>
                <a:lnTo>
                  <a:pt x="0" y="1725635"/>
                </a:lnTo>
                <a:lnTo>
                  <a:pt x="595745" y="789709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0585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Прямоугольный треугольник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435608" y="1447800"/>
            <a:ext cx="2632336" cy="1981200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22" name="Прямоугольный треугольник 4"/>
          <p:cNvSpPr/>
          <p:nvPr/>
        </p:nvSpPr>
        <p:spPr>
          <a:xfrm rot="19683687">
            <a:off x="2362969" y="4512677"/>
            <a:ext cx="3511801" cy="1532428"/>
          </a:xfrm>
          <a:custGeom>
            <a:avLst/>
            <a:gdLst>
              <a:gd name="connsiteX0" fmla="*/ 0 w 3672408"/>
              <a:gd name="connsiteY0" fmla="*/ 2088232 h 2088232"/>
              <a:gd name="connsiteX1" fmla="*/ 0 w 3672408"/>
              <a:gd name="connsiteY1" fmla="*/ 0 h 2088232"/>
              <a:gd name="connsiteX2" fmla="*/ 3672408 w 3672408"/>
              <a:gd name="connsiteY2" fmla="*/ 2088232 h 2088232"/>
              <a:gd name="connsiteX3" fmla="*/ 0 w 3672408"/>
              <a:gd name="connsiteY3" fmla="*/ 2088232 h 2088232"/>
              <a:gd name="connsiteX0" fmla="*/ 3560618 w 7233026"/>
              <a:gd name="connsiteY0" fmla="*/ 0 h 1375405"/>
              <a:gd name="connsiteX1" fmla="*/ 0 w 7233026"/>
              <a:gd name="connsiteY1" fmla="*/ 1375405 h 1375405"/>
              <a:gd name="connsiteX2" fmla="*/ 7233026 w 7233026"/>
              <a:gd name="connsiteY2" fmla="*/ 0 h 1375405"/>
              <a:gd name="connsiteX3" fmla="*/ 3560618 w 7233026"/>
              <a:gd name="connsiteY3" fmla="*/ 0 h 1375405"/>
              <a:gd name="connsiteX0" fmla="*/ 3560618 w 5418080"/>
              <a:gd name="connsiteY0" fmla="*/ 0 h 1482436"/>
              <a:gd name="connsiteX1" fmla="*/ 0 w 5418080"/>
              <a:gd name="connsiteY1" fmla="*/ 1375405 h 1482436"/>
              <a:gd name="connsiteX2" fmla="*/ 5418080 w 5418080"/>
              <a:gd name="connsiteY2" fmla="*/ 1482436 h 1482436"/>
              <a:gd name="connsiteX3" fmla="*/ 3560618 w 5418080"/>
              <a:gd name="connsiteY3" fmla="*/ 0 h 1482436"/>
              <a:gd name="connsiteX0" fmla="*/ 3560618 w 4406699"/>
              <a:gd name="connsiteY0" fmla="*/ 0 h 2092036"/>
              <a:gd name="connsiteX1" fmla="*/ 0 w 4406699"/>
              <a:gd name="connsiteY1" fmla="*/ 1375405 h 2092036"/>
              <a:gd name="connsiteX2" fmla="*/ 4406699 w 4406699"/>
              <a:gd name="connsiteY2" fmla="*/ 2092036 h 2092036"/>
              <a:gd name="connsiteX3" fmla="*/ 3560618 w 4406699"/>
              <a:gd name="connsiteY3" fmla="*/ 0 h 2092036"/>
              <a:gd name="connsiteX0" fmla="*/ 0 w 4281054"/>
              <a:gd name="connsiteY0" fmla="*/ 79322 h 2171358"/>
              <a:gd name="connsiteX1" fmla="*/ 4281054 w 4281054"/>
              <a:gd name="connsiteY1" fmla="*/ 0 h 2171358"/>
              <a:gd name="connsiteX2" fmla="*/ 846081 w 4281054"/>
              <a:gd name="connsiteY2" fmla="*/ 2171358 h 2171358"/>
              <a:gd name="connsiteX3" fmla="*/ 0 w 4281054"/>
              <a:gd name="connsiteY3" fmla="*/ 79322 h 2171358"/>
              <a:gd name="connsiteX0" fmla="*/ 0 w 4668981"/>
              <a:gd name="connsiteY0" fmla="*/ 356412 h 2171358"/>
              <a:gd name="connsiteX1" fmla="*/ 4668981 w 4668981"/>
              <a:gd name="connsiteY1" fmla="*/ 0 h 2171358"/>
              <a:gd name="connsiteX2" fmla="*/ 1234008 w 4668981"/>
              <a:gd name="connsiteY2" fmla="*/ 2171358 h 2171358"/>
              <a:gd name="connsiteX3" fmla="*/ 0 w 4668981"/>
              <a:gd name="connsiteY3" fmla="*/ 356412 h 2171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68981" h="2171358">
                <a:moveTo>
                  <a:pt x="0" y="356412"/>
                </a:moveTo>
                <a:lnTo>
                  <a:pt x="4668981" y="0"/>
                </a:lnTo>
                <a:lnTo>
                  <a:pt x="1234008" y="2171358"/>
                </a:lnTo>
                <a:lnTo>
                  <a:pt x="0" y="356412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ый треугольник 22"/>
          <p:cNvSpPr/>
          <p:nvPr/>
        </p:nvSpPr>
        <p:spPr>
          <a:xfrm rot="3864593">
            <a:off x="4646137" y="2072387"/>
            <a:ext cx="2736304" cy="1728192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ый треугольник 23"/>
          <p:cNvSpPr/>
          <p:nvPr/>
        </p:nvSpPr>
        <p:spPr>
          <a:xfrm rot="14524454">
            <a:off x="6516216" y="3356992"/>
            <a:ext cx="2376264" cy="1788180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956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Аналогия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Продолжите ряд фигур.</a:t>
            </a:r>
            <a:endParaRPr lang="ru-RU" dirty="0"/>
          </a:p>
        </p:txBody>
      </p:sp>
      <p:sp>
        <p:nvSpPr>
          <p:cNvPr id="4" name="Трапеция 3"/>
          <p:cNvSpPr/>
          <p:nvPr/>
        </p:nvSpPr>
        <p:spPr>
          <a:xfrm rot="3683703">
            <a:off x="1424337" y="2736423"/>
            <a:ext cx="2016224" cy="1080120"/>
          </a:xfrm>
          <a:prstGeom prst="trapezoi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араллелограмм 4"/>
          <p:cNvSpPr/>
          <p:nvPr/>
        </p:nvSpPr>
        <p:spPr>
          <a:xfrm rot="19281302">
            <a:off x="6444208" y="2204864"/>
            <a:ext cx="2088232" cy="1080120"/>
          </a:xfrm>
          <a:prstGeom prst="parallelogra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омб 5"/>
          <p:cNvSpPr/>
          <p:nvPr/>
        </p:nvSpPr>
        <p:spPr>
          <a:xfrm>
            <a:off x="3851920" y="4149080"/>
            <a:ext cx="2160240" cy="1872208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419352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715</TotalTime>
  <Words>162</Words>
  <Application>Microsoft Office PowerPoint</Application>
  <PresentationFormat>Экран (4:3)</PresentationFormat>
  <Paragraphs>47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Солнцестояние</vt:lpstr>
      <vt:lpstr>Формирование разных видов мышления на уроках геометрии.</vt:lpstr>
      <vt:lpstr>Прямоугольный треугольник</vt:lpstr>
      <vt:lpstr>Прямоугольный треугольник</vt:lpstr>
      <vt:lpstr>Равнобедренный треугольник</vt:lpstr>
      <vt:lpstr>Равнобедренный треугольник</vt:lpstr>
      <vt:lpstr>Четырехугольник </vt:lpstr>
      <vt:lpstr>Четырехугольники </vt:lpstr>
      <vt:lpstr>Прямоугольный треугольник</vt:lpstr>
      <vt:lpstr>Аналогия </vt:lpstr>
      <vt:lpstr>Исключение лишнего</vt:lpstr>
      <vt:lpstr>Классификация </vt:lpstr>
      <vt:lpstr>Логические задачи</vt:lpstr>
      <vt:lpstr>Задачи шутки</vt:lpstr>
      <vt:lpstr>Ребусы (треугольник, отрезок) </vt:lpstr>
      <vt:lpstr>Занимательные задачи</vt:lpstr>
      <vt:lpstr>Геометрический паркет</vt:lpstr>
      <vt:lpstr>Развертки куба</vt:lpstr>
      <vt:lpstr>Абстрактная геометрия</vt:lpstr>
      <vt:lpstr>Абстрактные раскраски</vt:lpstr>
      <vt:lpstr>Египетский треугольник</vt:lpstr>
      <vt:lpstr>Градусная мера углов</vt:lpstr>
      <vt:lpstr>Площадь параллелограмма ABCD равна 40. Найти площадь трапеции ANCD.</vt:lpstr>
      <vt:lpstr>Площадь параллелограмма ABCD равна 40.  Площадь треугольника 10. Площадь трапеции ANCD равна 30.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</dc:creator>
  <cp:lastModifiedBy>user</cp:lastModifiedBy>
  <cp:revision>13</cp:revision>
  <cp:lastPrinted>2022-03-09T19:44:28Z</cp:lastPrinted>
  <dcterms:created xsi:type="dcterms:W3CDTF">2022-01-24T18:39:32Z</dcterms:created>
  <dcterms:modified xsi:type="dcterms:W3CDTF">2022-11-30T17:25:03Z</dcterms:modified>
</cp:coreProperties>
</file>