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4" r:id="rId2"/>
    <p:sldId id="292" r:id="rId3"/>
    <p:sldId id="294" r:id="rId4"/>
    <p:sldId id="257" r:id="rId5"/>
    <p:sldId id="258" r:id="rId6"/>
    <p:sldId id="259" r:id="rId7"/>
    <p:sldId id="260" r:id="rId8"/>
    <p:sldId id="281" r:id="rId9"/>
    <p:sldId id="261" r:id="rId10"/>
    <p:sldId id="278" r:id="rId11"/>
    <p:sldId id="279" r:id="rId12"/>
    <p:sldId id="262" r:id="rId13"/>
    <p:sldId id="280" r:id="rId14"/>
    <p:sldId id="285" r:id="rId15"/>
    <p:sldId id="283" r:id="rId16"/>
    <p:sldId id="284" r:id="rId17"/>
    <p:sldId id="286" r:id="rId18"/>
    <p:sldId id="287" r:id="rId19"/>
    <p:sldId id="263" r:id="rId20"/>
    <p:sldId id="265" r:id="rId21"/>
    <p:sldId id="266" r:id="rId22"/>
    <p:sldId id="268" r:id="rId23"/>
    <p:sldId id="269" r:id="rId24"/>
    <p:sldId id="270" r:id="rId25"/>
    <p:sldId id="271" r:id="rId26"/>
    <p:sldId id="295" r:id="rId27"/>
    <p:sldId id="273" r:id="rId28"/>
    <p:sldId id="29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33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6431-1C9C-4992-97EB-B4EACB3BC4C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959B-9896-4DA5-B832-1807B2CBF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7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8D07BC-0562-474C-8792-020E8FF8BC6C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DADBFEB-57A0-4487-BFDE-3902F2B1C71B}" type="slidenum">
              <a:rPr lang="ru-RU" altLang="ru-RU">
                <a:solidFill>
                  <a:prstClr val="black"/>
                </a:solidFill>
              </a:rPr>
              <a:pPr/>
              <a:t>29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8.png"/><Relationship Id="rId7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3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ou8@ivedu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kaposina_n@bk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319" y="2288454"/>
            <a:ext cx="70567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«Я РИСУЮ МУЗЫКУ!»</a:t>
            </a:r>
            <a:endParaRPr lang="ru-RU" altLang="ru-RU" sz="3600" b="1" dirty="0">
              <a:ln/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C000"/>
                </a:solidFill>
                <a:latin typeface="Arial" charset="0"/>
                <a:cs typeface="Arial" charset="0"/>
              </a:rPr>
              <a:t>Зуева Надежда Валентиновна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C000"/>
                </a:solidFill>
                <a:latin typeface="Arial" charset="0"/>
                <a:cs typeface="Arial" charset="0"/>
              </a:rPr>
              <a:t>музыкальный руководитель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C000"/>
                </a:solidFill>
                <a:latin typeface="Arial" charset="0"/>
                <a:cs typeface="Arial" charset="0"/>
              </a:rPr>
              <a:t>МБДОУ «Детский сад комбинированного вида № 8» </a:t>
            </a:r>
            <a:endParaRPr lang="ru-RU" altLang="ru-RU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города Иваново, 2022 год</a:t>
            </a:r>
            <a:r>
              <a:rPr lang="ru-RU" altLang="ru-RU" sz="1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endParaRPr lang="ru-RU" altLang="ru-RU" sz="1400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63391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3253" y="239592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429" y="4089012"/>
            <a:ext cx="931944" cy="129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9251" y="4437112"/>
            <a:ext cx="931944" cy="129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2319" y="224930"/>
            <a:ext cx="4846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авторской программы 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музыки и танца»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24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7e652f5e8d66dd186bff2a749dfb1c46d2404cb8-694711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5700631" cy="42721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freepng.ru/20180425/uew/kisspng-eraser-pencil-clip-art-red-paper-clip-5ae02feebfaae1.24070319152464177478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" b="100000" l="0" r="99333">
                        <a14:foregroundMark x1="26000" y1="27452" x2="26000" y2="27452"/>
                        <a14:foregroundMark x1="36889" y1="27452" x2="36889" y2="27452"/>
                        <a14:foregroundMark x1="42667" y1="30000" x2="42667" y2="30000"/>
                        <a14:foregroundMark x1="39778" y1="34087" x2="39778" y2="34087"/>
                        <a14:foregroundMark x1="41222" y1="25288" x2="41222" y2="25288"/>
                        <a14:foregroundMark x1="36889" y1="30625" x2="36889" y2="30625"/>
                        <a14:foregroundMark x1="47000" y1="31538" x2="47000" y2="31538"/>
                        <a14:foregroundMark x1="44889" y1="23990" x2="44889" y2="23990"/>
                        <a14:foregroundMark x1="28111" y1="24327" x2="28111" y2="24327"/>
                        <a14:foregroundMark x1="23000" y1="29038" x2="23000" y2="29038"/>
                        <a14:foregroundMark x1="43444" y1="44135" x2="43444" y2="44135"/>
                        <a14:foregroundMark x1="33222" y1="45721" x2="33222" y2="45721"/>
                        <a14:foregroundMark x1="23778" y1="44471" x2="23778" y2="44471"/>
                        <a14:foregroundMark x1="51747" y1="41643" x2="51747" y2="41643"/>
                        <a14:foregroundMark x1="40175" y1="45987" x2="40175" y2="45987"/>
                        <a14:foregroundMark x1="32969" y1="31539" x2="32969" y2="31539"/>
                        <a14:foregroundMark x1="22707" y1="30595" x2="22707" y2="30595"/>
                        <a14:foregroundMark x1="29913" y1="28706" x2="29913" y2="28706"/>
                        <a14:foregroundMark x1="32096" y1="23324" x2="32096" y2="23324"/>
                        <a14:foregroundMark x1="22707" y1="25590" x2="22707" y2="25590"/>
                        <a14:foregroundMark x1="20524" y1="31539" x2="20524" y2="31539"/>
                        <a14:foregroundMark x1="33624" y1="34655" x2="33624" y2="34655"/>
                        <a14:foregroundMark x1="28603" y1="46931" x2="28603" y2="46931"/>
                        <a14:foregroundMark x1="48908" y1="42210" x2="48908" y2="42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905979" cy="4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66" y="210878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219432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/>
                <a:solidFill>
                  <a:srgbClr val="FFFF00"/>
                </a:solidFill>
              </a:rPr>
              <a:t>Медведь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43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04664"/>
            <a:ext cx="4133892" cy="40739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4" descr="https://1.bp.blogspot.com/-hiBbXzAODwI/X0nuLuQga1I/AAAAAAACkys/QzILBq01sNIlc4GVmsMAJVYERc49ZxzOQCLcBGAsYHQ/s1600/Raskraska-Bakterii-Dlia-Detei-27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2060848"/>
            <a:ext cx="4378037" cy="43503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 descr="https://w7.pngwing.com/pngs/156/98/png-transparent-pencil-computer-icons-drawing-pencil-angle-pencil-bla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7" b="97283" l="2609" r="97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61306">
            <a:off x="3624295" y="2431083"/>
            <a:ext cx="3298186" cy="32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" b="100000" l="0" r="100000">
                        <a14:foregroundMark x1="57377" y1="49583" x2="57377" y2="49583"/>
                        <a14:foregroundMark x1="44590" y1="81667" x2="44590" y2="81667"/>
                        <a14:foregroundMark x1="40328" y1="92917" x2="40328" y2="92917"/>
                        <a14:foregroundMark x1="9836" y1="91250" x2="9836" y2="91250"/>
                        <a14:foregroundMark x1="7541" y1="84583" x2="7541" y2="84583"/>
                        <a14:foregroundMark x1="7541" y1="67917" x2="7541" y2="67917"/>
                        <a14:foregroundMark x1="93443" y1="82917" x2="93443" y2="82917"/>
                        <a14:foregroundMark x1="94426" y1="98333" x2="94426" y2="98333"/>
                        <a14:foregroundMark x1="58689" y1="97083" x2="58689" y2="97083"/>
                        <a14:foregroundMark x1="52131" y1="91250" x2="52131" y2="91250"/>
                        <a14:foregroundMark x1="13115" y1="57917" x2="13115" y2="57917"/>
                        <a14:foregroundMark x1="18361" y1="67917" x2="18361" y2="67917"/>
                        <a14:foregroundMark x1="22951" y1="73333" x2="22951" y2="73333"/>
                        <a14:foregroundMark x1="13115" y1="73333" x2="13115" y2="73333"/>
                        <a14:foregroundMark x1="79344" y1="85833" x2="79344" y2="85833"/>
                        <a14:foregroundMark x1="80328" y1="97083" x2="80328" y2="9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7895" y="3780558"/>
            <a:ext cx="1272298" cy="9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752078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315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/>
                <a:solidFill>
                  <a:srgbClr val="FFFF00"/>
                </a:solidFill>
              </a:rPr>
              <a:t>Страшный вирус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366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1296144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/>
                <a:solidFill>
                  <a:srgbClr val="00B0F0"/>
                </a:solidFill>
              </a:rPr>
              <a:t>«</a:t>
            </a:r>
            <a:r>
              <a:rPr lang="ru-RU" sz="2800" b="1" dirty="0">
                <a:ln/>
                <a:solidFill>
                  <a:srgbClr val="00B0F0"/>
                </a:solidFill>
              </a:rPr>
              <a:t>Одинаковое  </a:t>
            </a:r>
            <a:r>
              <a:rPr lang="ru-RU" sz="2800" b="1" dirty="0" smtClean="0">
                <a:ln/>
                <a:solidFill>
                  <a:srgbClr val="00B0F0"/>
                </a:solidFill>
              </a:rPr>
              <a:t> и  неодинаковое»  </a:t>
            </a:r>
            <a:endParaRPr lang="ru-RU" sz="2800" b="1" dirty="0">
              <a:ln/>
              <a:solidFill>
                <a:srgbClr val="00B0F0"/>
              </a:solidFill>
            </a:endParaRPr>
          </a:p>
          <a:p>
            <a:pPr lvl="0" algn="ctr"/>
            <a:r>
              <a:rPr lang="ru-RU" sz="2400" b="1" dirty="0" smtClean="0">
                <a:ln/>
                <a:solidFill>
                  <a:srgbClr val="00B0F0"/>
                </a:solidFill>
              </a:rPr>
              <a:t>средняя </a:t>
            </a:r>
            <a:r>
              <a:rPr lang="ru-RU" sz="2400" b="1" dirty="0">
                <a:ln/>
                <a:solidFill>
                  <a:srgbClr val="00B0F0"/>
                </a:solidFill>
              </a:rPr>
              <a:t>группа</a:t>
            </a:r>
          </a:p>
        </p:txBody>
      </p:sp>
      <p:pic>
        <p:nvPicPr>
          <p:cNvPr id="7170" name="Picture 2" descr="https://dressandcasual.ru/wp-content/uploads/risunki-zhivotnih-na-belom-fone-karandashom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320870" cy="275748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xn--80aaaga2ais1c4e.ot7.ru/admin/uploads/7/8/9/%D0%A0%D0%B0%D1%81%D0%BA%D1%80%D0%B0%D1%81%D0%BA%D0%B8-%D0%B7%D0%B0%D0%B9%D1%87%D0%B8%D0%BA%D0%B0-%D0%B4%D0%BB%D1%8F-%D0%BC%D0%B0%D0%BB%D1%8B%D1%88%D0%B5%D0%B9-383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3736"/>
            <a:ext cx="2315491" cy="403152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73736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9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794643"/>
            <a:ext cx="6192688" cy="562256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31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/>
                <a:solidFill>
                  <a:srgbClr val="00B0F0"/>
                </a:solidFill>
              </a:rPr>
              <a:t>Русские народные музыкальные  инструменты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49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4620">
            <a:off x="503741" y="301676"/>
            <a:ext cx="3201378" cy="604867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9089">
            <a:off x="3646195" y="1091580"/>
            <a:ext cx="5018712" cy="448926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374367"/>
            <a:ext cx="2618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/>
                <a:solidFill>
                  <a:srgbClr val="00B0F0"/>
                </a:solidFill>
              </a:rPr>
              <a:t>«Лошадка»</a:t>
            </a:r>
            <a:endParaRPr lang="ru-RU" sz="3600" dirty="0"/>
          </a:p>
        </p:txBody>
      </p:sp>
      <p:pic>
        <p:nvPicPr>
          <p:cNvPr id="6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9109"/>
            <a:ext cx="1319035" cy="13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89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492896"/>
            <a:ext cx="6594764" cy="401781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8303"/>
            <a:ext cx="2520280" cy="38375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656" y="198303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59159"/>
            <a:ext cx="3781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/>
                <a:solidFill>
                  <a:srgbClr val="00B0F0"/>
                </a:solidFill>
              </a:rPr>
              <a:t> Быстро  – </a:t>
            </a:r>
            <a:r>
              <a:rPr lang="ru-RU" sz="2800" b="1" i="1" dirty="0" smtClean="0">
                <a:ln/>
                <a:solidFill>
                  <a:srgbClr val="00B0F0"/>
                </a:solidFill>
              </a:rPr>
              <a:t> медленно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975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5.colorir.com/desenhos/color/202037/crianca-cantando-musica-16104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61886">
            <a:off x="5657635" y="2358874"/>
            <a:ext cx="2757055" cy="40870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69517">
            <a:off x="381560" y="415691"/>
            <a:ext cx="4762500" cy="399393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54868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/>
                <a:solidFill>
                  <a:srgbClr val="00B0F0"/>
                </a:solidFill>
              </a:rPr>
              <a:t> Хор  – </a:t>
            </a:r>
            <a:r>
              <a:rPr lang="ru-RU" sz="2800" b="1" i="1" dirty="0" smtClean="0">
                <a:ln/>
                <a:solidFill>
                  <a:srgbClr val="00B0F0"/>
                </a:solidFill>
              </a:rPr>
              <a:t> солист</a:t>
            </a:r>
            <a:endParaRPr lang="ru-RU" dirty="0"/>
          </a:p>
        </p:txBody>
      </p:sp>
      <p:pic>
        <p:nvPicPr>
          <p:cNvPr id="6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5493">
            <a:off x="2456415" y="4600400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11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340768"/>
            <a:ext cx="5760640" cy="51488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564723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617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/>
                <a:solidFill>
                  <a:srgbClr val="00B0F0"/>
                </a:solidFill>
              </a:rPr>
              <a:t>Громко  – </a:t>
            </a:r>
            <a:r>
              <a:rPr lang="ru-RU" sz="2800" b="1" i="1" dirty="0" smtClean="0">
                <a:ln/>
                <a:solidFill>
                  <a:srgbClr val="00B0F0"/>
                </a:solidFill>
              </a:rPr>
              <a:t> тихо. </a:t>
            </a:r>
            <a:r>
              <a:rPr lang="ru-RU" sz="2800" b="1" i="1" dirty="0">
                <a:ln/>
                <a:solidFill>
                  <a:srgbClr val="00B0F0"/>
                </a:solidFill>
              </a:rPr>
              <a:t>Весело  – </a:t>
            </a:r>
            <a:r>
              <a:rPr lang="ru-RU" sz="2800" b="1" i="1" dirty="0" smtClean="0">
                <a:ln/>
                <a:solidFill>
                  <a:srgbClr val="00B0F0"/>
                </a:solidFill>
              </a:rPr>
              <a:t> грустно.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966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apik.pro/uploads/posts/2021-09/1630505069_3-papik-pro-p-balalaika-risunok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" b="99362" l="19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7"/>
          <a:stretch/>
        </p:blipFill>
        <p:spPr bwMode="auto">
          <a:xfrm rot="565785">
            <a:off x="913550" y="1355591"/>
            <a:ext cx="3377766" cy="48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4207" y1="39912" x2="64207" y2="39912"/>
                        <a14:foregroundMark x1="66700" y1="39912" x2="66700" y2="39912"/>
                        <a14:foregroundMark x1="66102" y1="36842" x2="66102" y2="3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218976"/>
            <a:ext cx="4572000" cy="311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37579">
            <a:off x="6413282" y="1487285"/>
            <a:ext cx="616925" cy="492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1648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/>
                <a:solidFill>
                  <a:srgbClr val="00B0F0"/>
                </a:solidFill>
              </a:rPr>
              <a:t>Определение на слух</a:t>
            </a:r>
            <a:endParaRPr lang="ru-RU" dirty="0"/>
          </a:p>
        </p:txBody>
      </p:sp>
      <p:pic>
        <p:nvPicPr>
          <p:cNvPr id="7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466">
            <a:off x="6672475" y="406095"/>
            <a:ext cx="1411040" cy="14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192" y="332656"/>
            <a:ext cx="8027565" cy="1368152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/>
                <a:solidFill>
                  <a:srgbClr val="92D050"/>
                </a:solidFill>
              </a:rPr>
              <a:t>« Музыка моими глазами»</a:t>
            </a:r>
            <a:endParaRPr lang="ru-RU" sz="2800" b="1" dirty="0">
              <a:ln/>
              <a:solidFill>
                <a:srgbClr val="92D050"/>
              </a:solidFill>
            </a:endParaRPr>
          </a:p>
          <a:p>
            <a:pPr lvl="0" algn="ctr"/>
            <a:r>
              <a:rPr lang="ru-RU" sz="2400" b="1" dirty="0" smtClean="0">
                <a:ln/>
                <a:solidFill>
                  <a:srgbClr val="92D050"/>
                </a:solidFill>
              </a:rPr>
              <a:t>старшая </a:t>
            </a:r>
            <a:r>
              <a:rPr lang="ru-RU" sz="2400" b="1" dirty="0">
                <a:ln/>
                <a:solidFill>
                  <a:srgbClr val="92D050"/>
                </a:solidFill>
              </a:rPr>
              <a:t>группа</a:t>
            </a:r>
          </a:p>
        </p:txBody>
      </p:sp>
      <p:pic>
        <p:nvPicPr>
          <p:cNvPr id="8196" name="Picture 4" descr="https://catherineasquithgallery.com/uploads/posts/2021-02/1614534782_81-p-kraski-na-belom-fone-1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81" y="2201207"/>
            <a:ext cx="8222215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1124744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1553135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papik.pro/uploads/posts/2021-09/1630551855_11-papik-pro-p-palitra-krasok-risunok-1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526" y1="10788" x2="60526" y2="10788"/>
                        <a14:foregroundMark x1="57544" y1="11203" x2="57544" y2="11203"/>
                        <a14:foregroundMark x1="53333" y1="9336" x2="53333" y2="9336"/>
                        <a14:foregroundMark x1="57895" y1="13900" x2="57895" y2="13900"/>
                        <a14:foregroundMark x1="53684" y1="13900" x2="53684" y2="13900"/>
                        <a14:foregroundMark x1="57018" y1="7469" x2="57018" y2="7469"/>
                        <a14:foregroundMark x1="63158" y1="9751" x2="63158" y2="9751"/>
                        <a14:foregroundMark x1="61228" y1="14730" x2="61228" y2="14730"/>
                        <a14:foregroundMark x1="49123" y1="33610" x2="50175" y2="33610"/>
                        <a14:foregroundMark x1="46842" y1="36307" x2="46842" y2="36307"/>
                        <a14:foregroundMark x1="50702" y1="38589" x2="50702" y2="38589"/>
                        <a14:foregroundMark x1="44211" y1="34440" x2="44211" y2="34440"/>
                        <a14:foregroundMark x1="47544" y1="39419" x2="47544" y2="39419"/>
                        <a14:foregroundMark x1="45263" y1="37759" x2="45263" y2="37759"/>
                        <a14:foregroundMark x1="52632" y1="37759" x2="52632" y2="37759"/>
                        <a14:foregroundMark x1="51228" y1="89004" x2="51228" y2="89004"/>
                        <a14:foregroundMark x1="53684" y1="93983" x2="53684" y2="93983"/>
                        <a14:foregroundMark x1="44211" y1="85477" x2="44211" y2="85477"/>
                        <a14:foregroundMark x1="40000" y1="83195" x2="40000" y2="83195"/>
                        <a14:foregroundMark x1="42281" y1="86307" x2="42281" y2="86307"/>
                        <a14:foregroundMark x1="37368" y1="79461" x2="37368" y2="79461"/>
                        <a14:foregroundMark x1="34211" y1="80083" x2="34211" y2="80083"/>
                        <a14:foregroundMark x1="36491" y1="82780" x2="36491" y2="82780"/>
                        <a14:foregroundMark x1="39123" y1="85477" x2="39123" y2="85477"/>
                        <a14:foregroundMark x1="30000" y1="75519" x2="30000" y2="75519"/>
                        <a14:foregroundMark x1="26667" y1="74274" x2="26667" y2="74274"/>
                        <a14:foregroundMark x1="22456" y1="69710" x2="22456" y2="69710"/>
                        <a14:foregroundMark x1="18246" y1="67012" x2="18246" y2="67012"/>
                        <a14:foregroundMark x1="13333" y1="62448" x2="13333" y2="62448"/>
                        <a14:foregroundMark x1="10702" y1="60166" x2="10702" y2="60166"/>
                        <a14:foregroundMark x1="6842" y1="58091" x2="6842" y2="58091"/>
                        <a14:foregroundMark x1="29649" y1="72822" x2="29649" y2="72822"/>
                        <a14:foregroundMark x1="32807" y1="77801" x2="32807" y2="77801"/>
                        <a14:foregroundMark x1="42982" y1="83610" x2="42982" y2="83610"/>
                        <a14:foregroundMark x1="47895" y1="31950" x2="47895" y2="31950"/>
                        <a14:foregroundMark x1="42632" y1="37137" x2="42632" y2="37137"/>
                        <a14:foregroundMark x1="50000" y1="39419" x2="50000" y2="39419"/>
                        <a14:foregroundMark x1="45789" y1="40041" x2="45789" y2="40041"/>
                        <a14:foregroundMark x1="45965" y1="89419" x2="48421" y2="90041"/>
                        <a14:foregroundMark x1="39649" y1="80913" x2="39649" y2="80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2486" y="4649479"/>
            <a:ext cx="2369766" cy="20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6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0291" y="523838"/>
            <a:ext cx="4211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imSun" panose="02010600030101010101" pitchFamily="2" charset="-122"/>
              </a:rPr>
              <a:t>Авторская программа  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755" y="1127353"/>
            <a:ext cx="6337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imSun" panose="02010600030101010101" pitchFamily="2" charset="-122"/>
              </a:rPr>
              <a:t>«В МИРЕ МУЗЫКИ И ТАНЦА»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0" name="Picture 2" descr="https://e7.pngegg.com/pngimages/366/408/png-clipart-pregnancy-social-security-sense-money-woman-pregnancy-miscellaneous-angl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81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4" y="1719861"/>
            <a:ext cx="8856984" cy="49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vatars.mds.yandex.net/get-zen_doc/4715514/pub_60262dcf215bdf19472bee8c_60262e0ffa0bd9159a826b16/scale_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248">
            <a:off x="2113748" y="2466422"/>
            <a:ext cx="2325545" cy="2331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xn--23-kmc.xn--80aafey1amqq.xn--d1acj3b/images/events/cover/5fe47faee921410b6a986da1f00bce33_big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33888">
            <a:off x="5000661" y="2426212"/>
            <a:ext cx="2080308" cy="2559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2" descr="https://e7.pngegg.com/pngimages/966/49/png-clipart-color-notes-colorful-fonts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0000" y1="38783" x2="80000" y2="38783"/>
                        <a14:foregroundMark x1="88980" y1="37262" x2="88980" y2="37262"/>
                        <a14:foregroundMark x1="77551" y1="39544" x2="77551" y2="39544"/>
                        <a14:foregroundMark x1="84082" y1="37262" x2="84082" y2="37262"/>
                        <a14:foregroundMark x1="86531" y1="40304" x2="86531" y2="4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816225">
            <a:off x="310583" y="561814"/>
            <a:ext cx="1024006" cy="10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8925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«Тематические музыкальные образы»</a:t>
            </a:r>
            <a:endParaRPr lang="ru-RU" sz="2800" b="1" dirty="0">
              <a:ln/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ctr"/>
            <a:r>
              <a:rPr lang="ru-RU" sz="24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подготовительная </a:t>
            </a:r>
            <a:r>
              <a:rPr lang="ru-RU" sz="24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группа</a:t>
            </a:r>
          </a:p>
        </p:txBody>
      </p:sp>
      <p:sp>
        <p:nvSpPr>
          <p:cNvPr id="3" name="AutoShape 2" descr="https://s0.slide-share.ru/s_slide/43c535b9ad0f238acf10d9eae779ae43/bd404432-57b7-4a01-b1bf-76d421b5f8f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0.slide-share.ru/s_slide/43c535b9ad0f238acf10d9eae779ae43/bd404432-57b7-4a01-b1bf-76d421b5f8f2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0.slide-share.ru/s_slide/43c535b9ad0f238acf10d9eae779ae43/bd404432-57b7-4a01-b1bf-76d421b5f8f2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ds05.infourok.ru/uploads/ex/0d76/00016d05-f25b2a7a/img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8044" y="1812744"/>
            <a:ext cx="6327912" cy="4418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052736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honoteka.org/uploads/posts/2021-04/1619290385_36-phonoteka_org-p-fon-karandashi-tsvetnie-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349" y="3861048"/>
            <a:ext cx="2213648" cy="24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9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771" y="2263685"/>
            <a:ext cx="4592609" cy="3228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050" y="573447"/>
            <a:ext cx="4840503" cy="169023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1061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800" b="1" i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П. И. Чайковский</a:t>
            </a:r>
          </a:p>
          <a:p>
            <a:pPr lvl="0" algn="ctr"/>
            <a:r>
              <a:rPr lang="ru-RU" sz="2800" b="1" i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«Новая кукла»   </a:t>
            </a:r>
          </a:p>
          <a:p>
            <a:pPr lvl="0" algn="ctr"/>
            <a:r>
              <a:rPr lang="ru-RU" sz="2800" b="1" i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b="1" i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Похороны куклы</a:t>
            </a:r>
            <a:r>
              <a:rPr lang="ru-RU" sz="2800" b="1" i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pPr lvl="0" algn="ctr"/>
            <a:r>
              <a:rPr lang="ru-RU" sz="2800" b="1" i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sz="2800" b="1" i="1" dirty="0">
              <a:ln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60648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700808"/>
            <a:ext cx="3646120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60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50" y="1340769"/>
            <a:ext cx="3846334" cy="5128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406205" y="324054"/>
            <a:ext cx="6336704" cy="3963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«П. И. Чайковский об осени»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08720"/>
            <a:ext cx="3888432" cy="5133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94" y="324054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34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30358"/>
            <a:ext cx="7704856" cy="5778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07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37" y="404664"/>
            <a:ext cx="3618402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1"/>
            <a:ext cx="3654136" cy="4872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39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125366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2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475" y="5013176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5256584" cy="172819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8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И. </a:t>
            </a:r>
            <a:r>
              <a:rPr lang="ru-RU" sz="28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Чайковский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Времена года» </a:t>
            </a:r>
            <a:r>
              <a:rPr lang="ru-RU" sz="28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</a:p>
          <a:p>
            <a:pPr lvl="0"/>
            <a:r>
              <a:rPr lang="ru-RU" sz="28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«Октябрь. Осенняя песня»</a:t>
            </a:r>
            <a:endParaRPr lang="ru-RU" sz="2800" b="1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060848"/>
            <a:ext cx="6313555" cy="4576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91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958489"/>
            <a:ext cx="6934234" cy="5425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59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1069/00137158-3e83ec2d/img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48472" cy="31863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s05.infourok.ru/uploads/ex/1069/00137158-3e83ec2d/img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392487" cy="32943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phonoteka.org/uploads/posts/2021-04/1619290385_36-phonoteka_org-p-fon-karandashi-tsvetnie-4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78459"/>
            <a:ext cx="2120351" cy="23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6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980728"/>
            <a:ext cx="8180948" cy="5390761"/>
          </a:xfrm>
          <a:prstGeom prst="roundRect">
            <a:avLst>
              <a:gd name="adj" fmla="val 16667"/>
            </a:avLst>
          </a:prstGeom>
          <a:ln>
            <a:solidFill>
              <a:srgbClr val="FF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589240"/>
            <a:ext cx="727229" cy="100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511" y="282885"/>
            <a:ext cx="1107651" cy="11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03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92125"/>
            <a:ext cx="79122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Мои контакты: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Сайт образовательного учреждения: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http</a:t>
            </a:r>
            <a:r>
              <a:rPr lang="ru-RU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:</a:t>
            </a:r>
            <a:r>
              <a:rPr lang="ru-RU" sz="3600" b="1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  <a:hlinkClick r:id="rId3"/>
              </a:rPr>
              <a:t>//</a:t>
            </a:r>
            <a:r>
              <a:rPr lang="en-US" sz="3600" b="1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  <a:hlinkClick r:id="rId3"/>
              </a:rPr>
              <a:t>dou8@ivedu.ru</a:t>
            </a:r>
            <a:endParaRPr lang="en-US" sz="3600" b="1" dirty="0" smtClean="0">
              <a:solidFill>
                <a:srgbClr val="00206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тел.</a:t>
            </a:r>
            <a:r>
              <a:rPr lang="en-US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ДОУ: </a:t>
            </a:r>
            <a:r>
              <a:rPr lang="ru-RU" sz="3600" b="1" dirty="0">
                <a:solidFill>
                  <a:srgbClr val="00B0F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8 4932 938 503   </a:t>
            </a:r>
            <a:endParaRPr lang="ru-RU" sz="3600" b="1" dirty="0" smtClean="0">
              <a:solidFill>
                <a:srgbClr val="00B0F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endParaRPr lang="ru-RU" sz="3600" b="1" dirty="0">
              <a:solidFill>
                <a:srgbClr val="0000FF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e-mail</a:t>
            </a:r>
            <a:r>
              <a:rPr lang="en-US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:</a:t>
            </a:r>
            <a:r>
              <a:rPr lang="ru-RU" sz="3600" b="1" dirty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  <a:hlinkClick r:id="rId4"/>
              </a:rPr>
              <a:t>kaposina_n@bk.ru</a:t>
            </a:r>
            <a:endParaRPr lang="ru-RU" sz="3600" b="1" dirty="0">
              <a:solidFill>
                <a:srgbClr val="00206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сетевые сообщества:</a:t>
            </a:r>
            <a:endParaRPr lang="en-US" sz="3600" b="1" dirty="0">
              <a:solidFill>
                <a:srgbClr val="FFC00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«М</a:t>
            </a:r>
            <a:r>
              <a:rPr lang="en-US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AAM</a:t>
            </a:r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.</a:t>
            </a:r>
            <a:r>
              <a:rPr lang="en-US" sz="3600" b="1" dirty="0" err="1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ru</a:t>
            </a:r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» </a:t>
            </a:r>
            <a:r>
              <a:rPr lang="ru-RU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ru-RU" sz="3600" b="1" dirty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«ИНФОУРОК</a:t>
            </a:r>
            <a:r>
              <a:rPr lang="ru-RU" sz="3600" b="1" dirty="0" smtClean="0">
                <a:solidFill>
                  <a:srgbClr val="FFC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»</a:t>
            </a:r>
            <a:endParaRPr lang="ru-RU" sz="3600" b="1" dirty="0">
              <a:solidFill>
                <a:srgbClr val="FFC00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1936" y="9841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05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imSun" panose="02010600030101010101" pitchFamily="2" charset="-122"/>
              </a:rPr>
              <a:t>«В МИРЕ МУЗЫКИ И ТАНЦА»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9" y="989439"/>
            <a:ext cx="3744416" cy="143144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«Звуки вокруг нас»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1-я младшая группа – 2-3 года</a:t>
            </a:r>
            <a:endParaRPr lang="ru-RU" sz="2000" kern="0" dirty="0" smtClean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989439"/>
            <a:ext cx="3816424" cy="15147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«Музыкальные картинки»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2-я младшая группа – 3-4 года</a:t>
            </a:r>
            <a:endParaRPr lang="ru-RU" sz="2000" kern="0" dirty="0" smtClean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7" y="2636912"/>
            <a:ext cx="3744418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« Одинаковое и неодинаковое»</a:t>
            </a:r>
          </a:p>
          <a:p>
            <a:pPr algn="ctr">
              <a:defRPr/>
            </a:pPr>
            <a:r>
              <a:rPr lang="ru-RU" sz="2000" b="1" kern="0" dirty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с</a:t>
            </a: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редняя группа – 4-5 лет</a:t>
            </a:r>
            <a:endParaRPr lang="ru-RU" sz="2000" kern="0" dirty="0" smtClean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744924"/>
            <a:ext cx="3816424" cy="133214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«Музыка моими глазами»</a:t>
            </a:r>
          </a:p>
          <a:p>
            <a:pPr algn="ctr">
              <a:defRPr/>
            </a:pPr>
            <a:r>
              <a:rPr lang="ru-RU" sz="2000" b="1" kern="0" dirty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с</a:t>
            </a: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таршая группа – 5-6 лет</a:t>
            </a:r>
            <a:endParaRPr lang="ru-RU" sz="2000" kern="0" dirty="0" smtClean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9" y="4365104"/>
            <a:ext cx="3744416" cy="14401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«Сравнение»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1–е полугодие</a:t>
            </a:r>
            <a:endParaRPr lang="ru-RU" sz="2000" kern="0" dirty="0" smtClean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383295"/>
            <a:ext cx="3816424" cy="14401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«Выразительность и изобразительность» </a:t>
            </a:r>
          </a:p>
          <a:p>
            <a:pPr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2-е полугодие</a:t>
            </a:r>
            <a:endParaRPr lang="ru-RU" sz="2800" kern="0" dirty="0" smtClean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9560" y="5574994"/>
            <a:ext cx="2484880" cy="7343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srgbClr val="002060"/>
                </a:solidFill>
                <a:latin typeface="Trebuchet MS"/>
              </a:rPr>
              <a:t> </a:t>
            </a:r>
          </a:p>
          <a:p>
            <a:pPr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  <a:ea typeface="SimSun" panose="02010600030101010101" pitchFamily="2" charset="-122"/>
              </a:rPr>
              <a:t>подготовительная группа</a:t>
            </a:r>
            <a:r>
              <a:rPr lang="ru-RU" sz="2000" kern="0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000" kern="0" dirty="0" smtClean="0">
                <a:solidFill>
                  <a:srgbClr val="002060"/>
                </a:solidFill>
                <a:latin typeface="Trebuchet MS"/>
              </a:rPr>
              <a:t>– </a:t>
            </a:r>
            <a:r>
              <a:rPr lang="ru-RU" sz="2000" b="1" kern="0" dirty="0" smtClean="0">
                <a:solidFill>
                  <a:srgbClr val="002060"/>
                </a:solidFill>
                <a:latin typeface="Sylfaen" panose="010A0502050306030303" pitchFamily="18" charset="0"/>
              </a:rPr>
              <a:t>6-7 лет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rebuchet MS"/>
                <a:ea typeface="SimSun" panose="02010600030101010101" pitchFamily="2" charset="-122"/>
              </a:rPr>
              <a:t> </a:t>
            </a:r>
            <a:endParaRPr lang="ru-RU" sz="2000" b="1" kern="0" dirty="0" smtClean="0">
              <a:solidFill>
                <a:srgbClr val="002060"/>
              </a:solidFill>
              <a:latin typeface="Sylfaen" panose="010A05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11" name="Picture 2" descr="https://e7.pngegg.com/pngimages/966/49/png-clipart-color-notes-colorful-font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000" y1="38783" x2="80000" y2="38783"/>
                        <a14:foregroundMark x1="88980" y1="37262" x2="88980" y2="37262"/>
                        <a14:foregroundMark x1="77551" y1="39544" x2="77551" y2="39544"/>
                        <a14:foregroundMark x1="84082" y1="37262" x2="84082" y2="37262"/>
                        <a14:foregroundMark x1="86531" y1="40304" x2="86531" y2="4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816225">
            <a:off x="7883571" y="211670"/>
            <a:ext cx="1071126" cy="11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7.pngegg.com/pngimages/789/291/png-clipart-the-little-girl-singing-cartoon-little-girl-cartoon-microphon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79850">
            <a:off x="3718980" y="2043120"/>
            <a:ext cx="1706040" cy="26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18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7.pngegg.com/pngimages/649/419/png-clipart-cartoon-senses-child-penci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0" b="100000" l="2820" r="98684">
                        <a14:foregroundMark x1="22744" y1="40566" x2="22744" y2="40566"/>
                        <a14:foregroundMark x1="19925" y1="40836" x2="19925" y2="4083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7376" t="-7216" r="-3253"/>
          <a:stretch/>
        </p:blipFill>
        <p:spPr bwMode="auto">
          <a:xfrm>
            <a:off x="5364088" y="2648645"/>
            <a:ext cx="2988333" cy="3715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012" y="548680"/>
            <a:ext cx="7344816" cy="216024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C000"/>
                </a:solidFill>
              </a:rPr>
              <a:t>Самовыражение </a:t>
            </a:r>
          </a:p>
          <a:p>
            <a:pPr algn="ctr"/>
            <a:r>
              <a:rPr lang="ru-RU" sz="2800" b="1" dirty="0">
                <a:ln/>
                <a:solidFill>
                  <a:srgbClr val="FFC000"/>
                </a:solidFill>
              </a:rPr>
              <a:t>м</a:t>
            </a:r>
            <a:r>
              <a:rPr lang="ru-RU" sz="2800" b="1" dirty="0" smtClean="0">
                <a:ln/>
                <a:solidFill>
                  <a:srgbClr val="FFC000"/>
                </a:solidFill>
              </a:rPr>
              <a:t>узыкального восприятия через рисунок</a:t>
            </a:r>
            <a:endParaRPr lang="ru-RU" sz="2800" b="1" dirty="0">
              <a:ln/>
              <a:solidFill>
                <a:srgbClr val="FFC000"/>
              </a:solidFill>
            </a:endParaRPr>
          </a:p>
        </p:txBody>
      </p:sp>
      <p:pic>
        <p:nvPicPr>
          <p:cNvPr id="2050" name="Picture 2" descr="https://img-fotki.yandex.ru/get/5004/svetlera.6/0_4ede8_11ddebb8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168" y="1696099"/>
            <a:ext cx="1829648" cy="21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5806/siretsanu-tatyana.33/0_84c1e_bce94bfc_XL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02" b="43728"/>
          <a:stretch/>
        </p:blipFill>
        <p:spPr bwMode="auto">
          <a:xfrm flipH="1">
            <a:off x="1173306" y="4653136"/>
            <a:ext cx="1886525" cy="19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044591"/>
            <a:ext cx="2304256" cy="46166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rgbClr val="669900"/>
                </a:solidFill>
              </a:rPr>
              <a:t>сравнение</a:t>
            </a:r>
            <a:endParaRPr lang="ru-RU" sz="2400" b="1" dirty="0">
              <a:ln/>
              <a:solidFill>
                <a:srgbClr val="6699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953632" y="4062251"/>
            <a:ext cx="978408" cy="253799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9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978" y="1878795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8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056784" cy="127373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FF00"/>
                </a:solidFill>
              </a:rPr>
              <a:t>«Музыкальные картинки»</a:t>
            </a:r>
          </a:p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2-я младшая группа</a:t>
            </a:r>
            <a:endParaRPr lang="ru-RU" sz="2400" b="1" dirty="0">
              <a:ln/>
              <a:solidFill>
                <a:srgbClr val="FFFF00"/>
              </a:solidFill>
            </a:endParaRPr>
          </a:p>
        </p:txBody>
      </p:sp>
      <p:pic>
        <p:nvPicPr>
          <p:cNvPr id="3074" name="Picture 2" descr="https://cdn.shopify.com/s/files/1/0277/3070/6514/collections/MG_Plain_Notebooks_2368x1600px_FA01.jpg?v=15933388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2887245"/>
            <a:ext cx="2204469" cy="220446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ult.ru/upload/iblock/fb7/fb7181fc37b4f6f85b9ca0052174d8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330" y="1678399"/>
            <a:ext cx="2311079" cy="231107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9b671cf1bf55b4e5fb777b1da678cbbc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330" y="4221088"/>
            <a:ext cx="2311079" cy="231107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.depositphotos.com/1004472/2301/v/450/depositphotos_23012932-stock-illustration-penci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453981">
            <a:off x="3903025" y="2217275"/>
            <a:ext cx="711200" cy="15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.depositphotos.com/1004472/2301/v/450/depositphotos_23012932-stock-illustration-penci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3826880" y="4186620"/>
            <a:ext cx="1219200" cy="13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196752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84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1051"/>
            <a:ext cx="4248472" cy="5658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63399" y="-18592800"/>
            <a:ext cx="324373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63399" y="-18592800"/>
            <a:ext cx="324373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805607"/>
            <a:ext cx="4183241" cy="3718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151452" y="831595"/>
            <a:ext cx="3312368" cy="882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/>
                <a:solidFill>
                  <a:srgbClr val="FFFF00"/>
                </a:solidFill>
              </a:rPr>
              <a:t>«Скворушка прощается»</a:t>
            </a:r>
            <a:endParaRPr lang="ru-RU" sz="2800" b="1" i="1" dirty="0">
              <a:ln/>
              <a:solidFill>
                <a:srgbClr val="FFFF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4894" y="1988840"/>
            <a:ext cx="9350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06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96364"/>
            <a:ext cx="7132775" cy="5540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2081" y="38622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/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15284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/>
                <a:solidFill>
                  <a:srgbClr val="FFFF00"/>
                </a:solidFill>
              </a:rPr>
              <a:t>Круги настроения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0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6504" y="828119"/>
            <a:ext cx="7435532" cy="5472609"/>
          </a:xfrm>
          <a:prstGeom prst="snip2DiagRect">
            <a:avLst>
              <a:gd name="adj1" fmla="val 19241"/>
              <a:gd name="adj2" fmla="val 46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660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270" y="116632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/>
                <a:solidFill>
                  <a:srgbClr val="FFFF00"/>
                </a:solidFill>
              </a:rPr>
              <a:t>2-я младшая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36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2.freepng.ru/20180417/bke/kisspng-cat-kitten-black-and-white-clip-art-mosquito-5ad675ce1b7913.1839077915240043021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9789">
            <a:off x="571175" y="896954"/>
            <a:ext cx="3528392" cy="407725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k.ot7.ru/uploads/1/0/6/Sobachka_106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1548">
            <a:off x="4572000" y="2551302"/>
            <a:ext cx="3838774" cy="371721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ak2z.ru/my_img/img/2021/03/16/ae86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296" y="766607"/>
            <a:ext cx="1539699" cy="15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8813" y="169474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/>
                <a:solidFill>
                  <a:srgbClr val="FFFF00"/>
                </a:solidFill>
              </a:rPr>
              <a:t>Фигуры настроения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33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270</Words>
  <Application>Microsoft Office PowerPoint</Application>
  <PresentationFormat>Экран (4:3)</PresentationFormat>
  <Paragraphs>69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S5</cp:lastModifiedBy>
  <cp:revision>63</cp:revision>
  <dcterms:created xsi:type="dcterms:W3CDTF">2021-12-02T11:23:26Z</dcterms:created>
  <dcterms:modified xsi:type="dcterms:W3CDTF">2022-11-29T11:47:53Z</dcterms:modified>
</cp:coreProperties>
</file>