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0" r:id="rId2"/>
    <p:sldId id="472" r:id="rId3"/>
    <p:sldId id="262" r:id="rId4"/>
    <p:sldId id="335" r:id="rId5"/>
    <p:sldId id="452" r:id="rId6"/>
    <p:sldId id="470" r:id="rId7"/>
    <p:sldId id="446" r:id="rId8"/>
    <p:sldId id="448" r:id="rId9"/>
    <p:sldId id="334" r:id="rId10"/>
    <p:sldId id="474" r:id="rId11"/>
    <p:sldId id="465" r:id="rId12"/>
    <p:sldId id="475" r:id="rId13"/>
    <p:sldId id="477" r:id="rId14"/>
    <p:sldId id="476" r:id="rId15"/>
    <p:sldId id="479" r:id="rId16"/>
    <p:sldId id="480" r:id="rId17"/>
    <p:sldId id="478" r:id="rId18"/>
    <p:sldId id="417" r:id="rId19"/>
    <p:sldId id="347" r:id="rId20"/>
    <p:sldId id="311" r:id="rId21"/>
    <p:sldId id="401" r:id="rId22"/>
    <p:sldId id="404" r:id="rId23"/>
    <p:sldId id="32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DFC7DA"/>
    <a:srgbClr val="F4ECF2"/>
    <a:srgbClr val="FFFFFF"/>
    <a:srgbClr val="009900"/>
    <a:srgbClr val="CC3300"/>
    <a:srgbClr val="9CCD8F"/>
    <a:srgbClr val="83BE4E"/>
    <a:srgbClr val="00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8" autoAdjust="0"/>
    <p:restoredTop sz="86756" autoAdjust="0"/>
  </p:normalViewPr>
  <p:slideViewPr>
    <p:cSldViewPr>
      <p:cViewPr varScale="1">
        <p:scale>
          <a:sx n="94" d="100"/>
          <a:sy n="94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6436A8-875A-453C-A122-993B0B267257}" type="datetimeFigureOut">
              <a:rPr lang="ru-RU"/>
              <a:pPr>
                <a:defRPr/>
              </a:pPr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615A8C-4441-4375-825F-ECC1C5D15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54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15A8C-4441-4375-825F-ECC1C5D15BC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35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15A8C-4441-4375-825F-ECC1C5D15BC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6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15A8C-4441-4375-825F-ECC1C5D15BC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9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15A8C-4441-4375-825F-ECC1C5D15BC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02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15A8C-4441-4375-825F-ECC1C5D15BC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557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1F9DE1-A204-4136-8845-E98705E74B3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12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15A8C-4441-4375-825F-ECC1C5D15BC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3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15A8C-4441-4375-825F-ECC1C5D15BC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247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15A8C-4441-4375-825F-ECC1C5D15BC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1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96360-CF71-453D-AE05-2439ADCD12B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1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15A8C-4441-4375-825F-ECC1C5D15BC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3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15A8C-4441-4375-825F-ECC1C5D15BC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5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15A8C-4441-4375-825F-ECC1C5D15BC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00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15A8C-4441-4375-825F-ECC1C5D15BC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7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15A8C-4441-4375-825F-ECC1C5D15BC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1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15A8C-4441-4375-825F-ECC1C5D15BC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0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15A8C-4441-4375-825F-ECC1C5D15BC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4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B3BD-A6FA-4879-AC32-7D5DFD09A83C}" type="datetimeFigureOut">
              <a:rPr lang="ru-RU"/>
              <a:pPr>
                <a:defRPr/>
              </a:pPr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FE6-6DF0-44A7-83BF-DB2C50041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F8B6-9348-44E0-8350-F53A86B23225}" type="datetimeFigureOut">
              <a:rPr lang="ru-RU"/>
              <a:pPr>
                <a:defRPr/>
              </a:pPr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97EB-5DED-49A9-814D-D29615191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0B0F7-E0F0-4D70-BE86-A0C5D0A4EACB}" type="datetimeFigureOut">
              <a:rPr lang="ru-RU"/>
              <a:pPr>
                <a:defRPr/>
              </a:pPr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57FC-9139-44C6-9789-44BDC0BCA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445CD-4A46-4423-B29F-F172949D0571}" type="datetimeFigureOut">
              <a:rPr lang="ru-RU"/>
              <a:pPr>
                <a:defRPr/>
              </a:pPr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4F143-CAF8-467E-ADB3-CD54ADCA3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8EC0-D117-41D8-A024-DB32471DFAD4}" type="datetimeFigureOut">
              <a:rPr lang="ru-RU"/>
              <a:pPr>
                <a:defRPr/>
              </a:pPr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4C87-DF4D-49D8-BBA1-F028FDBD4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79CB-461F-4C5B-99CF-0A15EF037A72}" type="datetimeFigureOut">
              <a:rPr lang="ru-RU"/>
              <a:pPr>
                <a:defRPr/>
              </a:pPr>
              <a:t>11.04.2024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A42B-97AA-47BF-9FD5-463232535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BF54B-6F85-4E42-8FEF-54CD80323BA2}" type="datetimeFigureOut">
              <a:rPr lang="ru-RU"/>
              <a:pPr>
                <a:defRPr/>
              </a:pPr>
              <a:t>11.04.2024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D4D4-7406-4736-9547-0B5B48D06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9E8B3-4D27-441B-B081-6D19EF8174C3}" type="datetimeFigureOut">
              <a:rPr lang="ru-RU"/>
              <a:pPr>
                <a:defRPr/>
              </a:pPr>
              <a:t>11.04.2024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7BFB-2D9E-467F-B176-6E3E05E8E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8EF05-0736-40ED-AB8E-A1FC7F809A42}" type="datetimeFigureOut">
              <a:rPr lang="ru-RU"/>
              <a:pPr>
                <a:defRPr/>
              </a:pPr>
              <a:t>11.04.2024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0E325-596C-4538-B4E4-D37730F84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CBA9-0A87-4649-AA80-1D9DE885139E}" type="datetimeFigureOut">
              <a:rPr lang="ru-RU"/>
              <a:pPr>
                <a:defRPr/>
              </a:pPr>
              <a:t>11.04.2024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2F812-6D44-4F05-964E-B05C26AF0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AA1F-CA24-4638-A20B-F2DB61369F32}" type="datetimeFigureOut">
              <a:rPr lang="ru-RU"/>
              <a:pPr>
                <a:defRPr/>
              </a:pPr>
              <a:t>11.04.2024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3F48-089F-440A-97F1-21F5EB64C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7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06E21E-7F4B-4813-836B-99F3F8DAD656}" type="datetimeFigureOut">
              <a:rPr lang="ru-RU"/>
              <a:pPr>
                <a:defRPr/>
              </a:pPr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14F57B-5616-43E0-A07F-B878333ED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erspektivnyy_plan_po_konstruirovaniyu_2_ml_gr.docx" TargetMode="External"/><Relationship Id="rId2" Type="http://schemas.openxmlformats.org/officeDocument/2006/relationships/hyperlink" Target="&#1084;&#1086;&#1077;%20&#1087;&#1077;&#1088;&#1089;&#1087;&#1077;&#1082;&#1090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hcolonoc.ru/carta.html" TargetMode="External"/><Relationship Id="rId4" Type="http://schemas.openxmlformats.org/officeDocument/2006/relationships/hyperlink" Target="http://www.maam.ru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16632"/>
            <a:ext cx="8712967" cy="6624736"/>
          </a:xfrm>
          <a:prstGeom prst="roundRect">
            <a:avLst/>
          </a:prstGeom>
          <a:solidFill>
            <a:srgbClr val="F4ECF2"/>
          </a:solidFill>
          <a:ln>
            <a:solidFill>
              <a:srgbClr val="DFC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28625" y="1566863"/>
            <a:ext cx="8229600" cy="1862137"/>
          </a:xfrm>
        </p:spPr>
        <p:txBody>
          <a:bodyPr/>
          <a:lstStyle/>
          <a:p>
            <a:pPr eaLnBrk="1" hangingPunct="1"/>
            <a:r>
              <a:rPr lang="ru-RU" sz="3600" b="1" i="1" dirty="0">
                <a:solidFill>
                  <a:srgbClr val="009900"/>
                </a:solidFill>
                <a:latin typeface="Cambria" pitchFamily="18" charset="0"/>
              </a:rPr>
              <a:t>Проект </a:t>
            </a:r>
            <a:br>
              <a:rPr lang="ru-RU" sz="3600" b="1" i="1" dirty="0">
                <a:solidFill>
                  <a:srgbClr val="009900"/>
                </a:solidFill>
                <a:latin typeface="Cambria" pitchFamily="18" charset="0"/>
              </a:rPr>
            </a:br>
            <a:r>
              <a:rPr lang="ru-RU" sz="3600" b="1" i="1" dirty="0">
                <a:solidFill>
                  <a:srgbClr val="009900"/>
                </a:solidFill>
                <a:latin typeface="Cambria" pitchFamily="18" charset="0"/>
              </a:rPr>
              <a:t>«Мы любим строить» </a:t>
            </a:r>
            <a:br>
              <a:rPr lang="ru-RU" sz="3600" b="1" i="1" dirty="0">
                <a:solidFill>
                  <a:srgbClr val="009900"/>
                </a:solidFill>
                <a:latin typeface="Cambria" pitchFamily="18" charset="0"/>
              </a:rPr>
            </a:br>
            <a:r>
              <a:rPr lang="ru-RU" sz="1800" b="1" i="1" dirty="0">
                <a:solidFill>
                  <a:srgbClr val="009900"/>
                </a:solidFill>
                <a:latin typeface="Cambria" pitchFamily="18" charset="0"/>
              </a:rPr>
              <a:t>(Развитие конструктивной деятельности и технического творчества у детей младшего дошкольного возраста)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9338" y="4143375"/>
            <a:ext cx="3884612" cy="1439863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CC3300"/>
                </a:solidFill>
              </a:rPr>
              <a:t>Разработала: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/>
              <a:t>Воспитатель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/>
              <a:t>Моисеева Ирина Николаевна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375" y="428625"/>
            <a:ext cx="7858125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Муниципальное бюджетное дошкольное образовательное учреждение детский сад № 9 «Рябинка»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425" y="5929313"/>
            <a:ext cx="11255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9900"/>
                </a:solidFill>
                <a:latin typeface="+mn-lt"/>
                <a:cs typeface="+mn-cs"/>
              </a:rPr>
              <a:t>г. Сергач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9900"/>
                </a:solidFill>
                <a:latin typeface="+mn-lt"/>
                <a:cs typeface="+mn-cs"/>
              </a:rPr>
              <a:t>2024 </a:t>
            </a:r>
            <a:r>
              <a:rPr lang="ru-RU" b="1" i="1" dirty="0">
                <a:solidFill>
                  <a:srgbClr val="009900"/>
                </a:solidFill>
                <a:latin typeface="+mn-lt"/>
                <a:cs typeface="+mn-cs"/>
              </a:rPr>
              <a:t>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43696"/>
            <a:ext cx="2160240" cy="281748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009900"/>
                </a:solidFill>
              </a:rPr>
              <a:t> Конструирование </a:t>
            </a:r>
            <a:br>
              <a:rPr lang="ru-RU" sz="3600" b="1" i="1" dirty="0">
                <a:solidFill>
                  <a:srgbClr val="009900"/>
                </a:solidFill>
              </a:rPr>
            </a:br>
            <a:r>
              <a:rPr lang="ru-RU" sz="3600" b="1" i="1" dirty="0">
                <a:solidFill>
                  <a:srgbClr val="009900"/>
                </a:solidFill>
              </a:rPr>
              <a:t>«Домик»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  <a:solidFill>
            <a:srgbClr val="F4ECF2"/>
          </a:solidFill>
          <a:ln w="12700"/>
          <a:effectLst>
            <a:innerShdw blurRad="114300">
              <a:prstClr val="black"/>
            </a:innerShdw>
            <a:softEdge rad="63500"/>
          </a:effectLst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rgbClr val="CC3300"/>
                </a:solidFill>
              </a:rPr>
              <a:t>Задачи:</a:t>
            </a:r>
            <a:endParaRPr lang="ru-RU" sz="2000" i="1" dirty="0">
              <a:solidFill>
                <a:srgbClr val="CC3300"/>
              </a:solidFill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Развивать конструктивные способности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Формировать обобщенные представления о домах, учить делать несложное перекрытие, выполнять постройку в нужной последовательности, познакомить с новой деталью призмой 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Воспитывать сосредоточенность, внимания, умения добиваться результата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Приучать к бережному обращению с игрушками, учить действовать по показу взрослого, следить за его действиями, подражать им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16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sz="2000" i="1" dirty="0"/>
              <a:t>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26" y="4900488"/>
            <a:ext cx="1450504" cy="1439958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16" y="5146228"/>
            <a:ext cx="1664582" cy="1003271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74" y="1550821"/>
            <a:ext cx="2612186" cy="33547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785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009900"/>
                </a:solidFill>
              </a:rPr>
              <a:t> Конструирование</a:t>
            </a:r>
            <a:br>
              <a:rPr lang="ru-RU" sz="3600" b="1" i="1" dirty="0">
                <a:solidFill>
                  <a:srgbClr val="009900"/>
                </a:solidFill>
              </a:rPr>
            </a:br>
            <a:r>
              <a:rPr lang="ru-RU" sz="3600" b="1" i="1" dirty="0">
                <a:solidFill>
                  <a:srgbClr val="009900"/>
                </a:solidFill>
              </a:rPr>
              <a:t>«Ворота»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  <a:solidFill>
            <a:srgbClr val="F4ECF2"/>
          </a:solidFill>
          <a:ln w="12700"/>
          <a:effectLst>
            <a:innerShdw blurRad="114300">
              <a:prstClr val="black"/>
            </a:innerShdw>
            <a:softEdge rad="63500"/>
          </a:effectLst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rgbClr val="CC3300"/>
                </a:solidFill>
              </a:rPr>
              <a:t>Задачи:</a:t>
            </a:r>
            <a:endParaRPr lang="ru-RU" sz="2000" i="1" dirty="0">
              <a:solidFill>
                <a:srgbClr val="CC3300"/>
              </a:solidFill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Развивать конструктивные способности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Формировать у детей умения располагать кирпичики вертикально, выполнять постройку в определенной последовательности, добиваясь точности в работе. Закреплять знания назначения постройки 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Активизировать словарь детей, развивать понимание значения слов «высокий», «низкий»</a:t>
            </a:r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sz="2000" i="1" dirty="0"/>
              <a:t>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26" y="4900488"/>
            <a:ext cx="1450504" cy="1439958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16" y="5146228"/>
            <a:ext cx="1664582" cy="1003271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52341"/>
            <a:ext cx="2379494" cy="31726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549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009900"/>
                </a:solidFill>
              </a:rPr>
              <a:t> Конструирование </a:t>
            </a:r>
            <a:br>
              <a:rPr lang="ru-RU" sz="3600" b="1" i="1" dirty="0">
                <a:solidFill>
                  <a:srgbClr val="009900"/>
                </a:solidFill>
              </a:rPr>
            </a:br>
            <a:r>
              <a:rPr lang="ru-RU" sz="3600" b="1" i="1" dirty="0">
                <a:solidFill>
                  <a:srgbClr val="009900"/>
                </a:solidFill>
              </a:rPr>
              <a:t>«Мебель для матрёшек»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  <a:solidFill>
            <a:srgbClr val="F4ECF2"/>
          </a:solidFill>
          <a:ln w="12700"/>
          <a:effectLst>
            <a:innerShdw blurRad="114300">
              <a:prstClr val="black"/>
            </a:innerShdw>
            <a:softEdge rad="63500"/>
          </a:effectLst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rgbClr val="CC3300"/>
                </a:solidFill>
              </a:rPr>
              <a:t>Задачи:</a:t>
            </a:r>
            <a:endParaRPr lang="ru-RU" sz="2000" i="1" dirty="0">
              <a:solidFill>
                <a:srgbClr val="CC3300"/>
              </a:solidFill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Развивать конструктивные способности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Закреплять у детей представления о знакомых предметах в окружающем, знать их назначение, видеть их особенности, выделять зрительно основные части (у стола крышка и ножки, у стула сиденье, спинка, ножки) 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Развивать умение правильно называть детали строительного набора, пользоваться этими названиями при анализе образцов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Приучать к бережному обращению с игрушками, учить действовать по показу 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Побуждать детей играть со своими постройками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16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sz="2000" i="1" dirty="0"/>
              <a:t>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02123"/>
            <a:ext cx="1450504" cy="1439958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87" y="5620467"/>
            <a:ext cx="1664582" cy="1003271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 r="9377" b="6536"/>
          <a:stretch/>
        </p:blipFill>
        <p:spPr>
          <a:xfrm>
            <a:off x="5509960" y="1600200"/>
            <a:ext cx="2937970" cy="38516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960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009900"/>
                </a:solidFill>
              </a:rPr>
              <a:t> Конструирование </a:t>
            </a:r>
            <a:br>
              <a:rPr lang="ru-RU" sz="3600" b="1" i="1" dirty="0">
                <a:solidFill>
                  <a:srgbClr val="009900"/>
                </a:solidFill>
              </a:rPr>
            </a:br>
            <a:r>
              <a:rPr lang="ru-RU" sz="3600" b="1" i="1" dirty="0">
                <a:solidFill>
                  <a:srgbClr val="009900"/>
                </a:solidFill>
              </a:rPr>
              <a:t>«Забор»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  <a:solidFill>
            <a:srgbClr val="F4ECF2"/>
          </a:solidFill>
          <a:ln w="12700"/>
          <a:effectLst>
            <a:innerShdw blurRad="114300">
              <a:prstClr val="black"/>
            </a:innerShdw>
            <a:softEdge rad="63500"/>
          </a:effectLst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rgbClr val="CC3300"/>
                </a:solidFill>
              </a:rPr>
              <a:t>Задачи:</a:t>
            </a:r>
            <a:endParaRPr lang="ru-RU" sz="2000" i="1" dirty="0">
              <a:solidFill>
                <a:srgbClr val="CC3300"/>
              </a:solidFill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Развивать конструктивные способности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Воспитывать у детей умение выполнять указания педагога;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Закрепить умение замыкать пространство, ритмично располагая кирпичики на плоскости их длинной, узкой стороной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Побуждать детей анализировать образец, различать и называть  детали, пользоваться этими названиями в своей речи</a:t>
            </a:r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1600" i="1" dirty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16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sz="2000" i="1" dirty="0"/>
              <a:t>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34" y="4868766"/>
            <a:ext cx="1450504" cy="1439958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50" y="5807089"/>
            <a:ext cx="1664582" cy="1003271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99" y="1764367"/>
            <a:ext cx="1983193" cy="26962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17" y="1792161"/>
            <a:ext cx="1930329" cy="270383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17" y="4546489"/>
            <a:ext cx="1933783" cy="229647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538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009900"/>
                </a:solidFill>
              </a:rPr>
              <a:t> Конструирование </a:t>
            </a:r>
            <a:br>
              <a:rPr lang="ru-RU" sz="3600" b="1" i="1" dirty="0">
                <a:solidFill>
                  <a:srgbClr val="009900"/>
                </a:solidFill>
              </a:rPr>
            </a:br>
            <a:r>
              <a:rPr lang="ru-RU" sz="3600" b="1" i="1" dirty="0">
                <a:solidFill>
                  <a:srgbClr val="009900"/>
                </a:solidFill>
              </a:rPr>
              <a:t>«Дорожка для машинки»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  <a:solidFill>
            <a:srgbClr val="F4ECF2"/>
          </a:solidFill>
          <a:ln w="12700"/>
          <a:effectLst>
            <a:innerShdw blurRad="114300">
              <a:prstClr val="black"/>
            </a:innerShdw>
            <a:softEdge rad="63500"/>
          </a:effectLst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rgbClr val="CC3300"/>
                </a:solidFill>
              </a:rPr>
              <a:t>Задачи:</a:t>
            </a:r>
            <a:endParaRPr lang="ru-RU" sz="2000" i="1" dirty="0">
              <a:solidFill>
                <a:srgbClr val="CC3300"/>
              </a:solidFill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Развивать конструктивные способности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Развивать умения делать постройки, соразмерные игрушкам, различать кубики и кирпичики, правильно называть их, самостоятельно отбирать нужные детали в соответствии с характером постройки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Выполнять постройку по готовому образцу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Закрепить основные цвета</a:t>
            </a:r>
            <a:endParaRPr lang="ru-RU" sz="2000" dirty="0"/>
          </a:p>
          <a:p>
            <a:pPr marL="0" indent="0">
              <a:buNone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sz="2000" i="1" dirty="0"/>
              <a:t>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26" y="4900488"/>
            <a:ext cx="1450504" cy="1439958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16" y="5146228"/>
            <a:ext cx="1664582" cy="1003271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36" y="1654318"/>
            <a:ext cx="2487923" cy="328031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703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i="1" dirty="0">
                <a:solidFill>
                  <a:srgbClr val="009900"/>
                </a:solidFill>
              </a:rPr>
              <a:t>Мягкий блочный конструктор</a:t>
            </a:r>
            <a:endParaRPr lang="ru-RU" sz="3600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73108"/>
          </a:xfrm>
          <a:solidFill>
            <a:srgbClr val="F4ECF2"/>
          </a:solidFill>
          <a:effectLst>
            <a:softEdge rad="12700"/>
          </a:effectLst>
        </p:spPr>
        <p:txBody>
          <a:bodyPr/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i="1" dirty="0">
                <a:solidFill>
                  <a:srgbClr val="C00000"/>
                </a:solidFill>
              </a:rPr>
              <a:t>Задачи:</a:t>
            </a:r>
            <a:r>
              <a:rPr lang="ru-RU" altLang="ru-RU" sz="2000" i="1" dirty="0"/>
              <a:t> </a:t>
            </a:r>
            <a:endParaRPr lang="ru-RU" sz="2000" i="1" dirty="0"/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600" i="1" dirty="0"/>
              <a:t> Развивать познавательно-исследовательскую</a:t>
            </a:r>
            <a:r>
              <a:rPr lang="ru-RU" sz="1600" dirty="0"/>
              <a:t> деятельность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i="1" dirty="0"/>
              <a:t> </a:t>
            </a:r>
            <a:r>
              <a:rPr lang="ru-RU" sz="1600" i="1" dirty="0"/>
              <a:t>Закреплять умение создавать из мягких модулей крупномасштабные объемные     конструкции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600" i="1" dirty="0"/>
              <a:t> Развивать самостоятельность в решении конструкторских задач.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i="1" dirty="0"/>
              <a:t> Расширять словарный запас по теме «Транспорт»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4304"/>
            <a:ext cx="1800200" cy="138366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06019"/>
            <a:ext cx="1746622" cy="232883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75" y="4484128"/>
            <a:ext cx="1701467" cy="217261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21088"/>
            <a:ext cx="2848169" cy="213612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828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009900"/>
                </a:solidFill>
              </a:rPr>
              <a:t>Конструирование</a:t>
            </a:r>
            <a:br>
              <a:rPr lang="ru-RU" sz="3600" b="1" i="1" dirty="0">
                <a:solidFill>
                  <a:srgbClr val="009900"/>
                </a:solidFill>
              </a:rPr>
            </a:br>
            <a:r>
              <a:rPr lang="ru-RU" sz="3600" b="1" i="1" dirty="0" err="1">
                <a:solidFill>
                  <a:srgbClr val="009900"/>
                </a:solidFill>
              </a:rPr>
              <a:t>Пазлы</a:t>
            </a:r>
            <a:endParaRPr lang="ru-RU" sz="3600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73108"/>
          </a:xfrm>
          <a:solidFill>
            <a:srgbClr val="F4ECF2"/>
          </a:solidFill>
          <a:effectLst>
            <a:softEdge rad="12700"/>
          </a:effectLst>
        </p:spPr>
        <p:txBody>
          <a:bodyPr/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i="1" dirty="0">
                <a:solidFill>
                  <a:srgbClr val="C00000"/>
                </a:solidFill>
              </a:rPr>
              <a:t>Задачи:</a:t>
            </a:r>
            <a:r>
              <a:rPr lang="ru-RU" altLang="ru-RU" sz="2000" i="1" dirty="0"/>
              <a:t> </a:t>
            </a:r>
            <a:endParaRPr lang="ru-RU" sz="2000" i="1" dirty="0"/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i="1" dirty="0"/>
              <a:t>Развивать мелкую моторику рук, учить воспитанников соединять части предмета в одно целое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i="1" dirty="0"/>
              <a:t>Формировать первичные представления о многообразие предметного окружения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600" i="1" dirty="0"/>
              <a:t>Обогащать сенсорный опыт детей</a:t>
            </a:r>
            <a:r>
              <a:rPr lang="ru-RU" sz="1600" dirty="0"/>
              <a:t>. </a:t>
            </a:r>
            <a:r>
              <a:rPr lang="ru-RU" sz="1600" i="1" dirty="0"/>
              <a:t>Развивать внимание, память.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1600" dirty="0"/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ru-RU" altLang="ru-RU" sz="1600" i="1" dirty="0"/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altLang="ru-RU" sz="2000" i="1" dirty="0"/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51" y="4340922"/>
            <a:ext cx="1794184" cy="239224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7" y="3933056"/>
            <a:ext cx="1810544" cy="24140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03" y="3861048"/>
            <a:ext cx="1794183" cy="248606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17" y="4313899"/>
            <a:ext cx="1800201" cy="240026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349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009900"/>
                </a:solidFill>
              </a:rPr>
              <a:t> Конструирование </a:t>
            </a:r>
            <a:br>
              <a:rPr lang="ru-RU" sz="3600" b="1" i="1" dirty="0">
                <a:solidFill>
                  <a:srgbClr val="009900"/>
                </a:solidFill>
              </a:rPr>
            </a:br>
            <a:r>
              <a:rPr lang="ru-RU" sz="3600" b="1" i="1" dirty="0">
                <a:solidFill>
                  <a:srgbClr val="009900"/>
                </a:solidFill>
              </a:rPr>
              <a:t>Самостоятельные постройки детей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4172924" cy="3888431"/>
          </a:xfrm>
          <a:solidFill>
            <a:srgbClr val="F4ECF2"/>
          </a:solidFill>
          <a:ln w="12700"/>
          <a:effectLst>
            <a:innerShdw blurRad="114300">
              <a:prstClr val="black"/>
            </a:innerShdw>
            <a:softEdge rad="63500"/>
          </a:effectLst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rgbClr val="CC3300"/>
                </a:solidFill>
              </a:rPr>
              <a:t>Задачи:</a:t>
            </a:r>
            <a:endParaRPr lang="ru-RU" sz="2000" i="1" dirty="0">
              <a:solidFill>
                <a:srgbClr val="CC3300"/>
              </a:solidFill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Закреплять полученные навыки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Побуждать заранее обдумывать содержание будущей постройки, называть ее тему, давать общее описание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Развивать творческую инициативу и самостоятельность</a:t>
            </a:r>
            <a:endParaRPr lang="ru-RU" sz="1600" dirty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16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1600" i="1" dirty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16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sz="2000" i="1" dirty="0"/>
              <a:t>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66" y="5418042"/>
            <a:ext cx="1450504" cy="1439958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29848"/>
            <a:ext cx="1664582" cy="1003271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91" y="4322355"/>
            <a:ext cx="1598849" cy="225778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21" y="1760790"/>
            <a:ext cx="1671243" cy="22283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63" y="1760790"/>
            <a:ext cx="1678677" cy="223823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19" y="4322355"/>
            <a:ext cx="1708206" cy="22776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914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88640"/>
            <a:ext cx="8712968" cy="6408712"/>
          </a:xfrm>
          <a:prstGeom prst="roundRect">
            <a:avLst/>
          </a:prstGeom>
          <a:solidFill>
            <a:srgbClr val="F4ECF2"/>
          </a:solidFill>
          <a:ln>
            <a:solidFill>
              <a:srgbClr val="DFC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/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/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</a:br>
            <a:r>
              <a:rPr lang="ru-RU" sz="2400" b="1" i="1" dirty="0">
                <a:solidFill>
                  <a:srgbClr val="009900"/>
                </a:solidFill>
                <a:hlinkClick r:id="rId3" action="ppaction://hlinkfile"/>
              </a:rPr>
              <a:t>Перспективное планирование по развитию конструктивной деятельности второй младшей группы в соответствии с ФГОС </a:t>
            </a:r>
            <a:r>
              <a:rPr lang="ru-RU" sz="4000" b="1" i="1" u="sng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/>
            </a:r>
            <a:br>
              <a:rPr lang="ru-RU" sz="4000" b="1" i="1" u="sng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</a:br>
            <a:endParaRPr lang="ru-RU" sz="4000" dirty="0"/>
          </a:p>
        </p:txBody>
      </p:sp>
      <p:pic>
        <p:nvPicPr>
          <p:cNvPr id="32770" name="Объект 3" descr="1.1-683x102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31108" y="2302605"/>
            <a:ext cx="2081784" cy="312115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274638"/>
            <a:ext cx="8568952" cy="6322365"/>
          </a:xfrm>
          <a:prstGeom prst="roundRect">
            <a:avLst/>
          </a:prstGeom>
          <a:solidFill>
            <a:srgbClr val="F4ECF2"/>
          </a:solidFill>
          <a:ln>
            <a:solidFill>
              <a:srgbClr val="DFC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009900"/>
                </a:solidFill>
              </a:rPr>
              <a:t>Педагогическое просвещение родителей</a:t>
            </a:r>
            <a:endParaRPr lang="ru-RU" sz="3200" dirty="0">
              <a:solidFill>
                <a:srgbClr val="0099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20" y="1472087"/>
            <a:ext cx="1760824" cy="1931850"/>
          </a:xfrm>
          <a:ln w="12700"/>
        </p:spPr>
      </p:pic>
      <p:sp>
        <p:nvSpPr>
          <p:cNvPr id="43013" name="Прямоугольник 6"/>
          <p:cNvSpPr>
            <a:spLocks noChangeArrowheads="1"/>
          </p:cNvSpPr>
          <p:nvPr/>
        </p:nvSpPr>
        <p:spPr bwMode="auto">
          <a:xfrm rot="10800000" flipV="1">
            <a:off x="791369" y="3763139"/>
            <a:ext cx="7561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Наглядная информация, консультации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59" y="1462185"/>
            <a:ext cx="1353241" cy="1914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62" y="1462185"/>
            <a:ext cx="1343845" cy="19018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4" y="4189776"/>
            <a:ext cx="1610664" cy="227831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59" y="4184190"/>
            <a:ext cx="1525785" cy="2235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10" y="4184190"/>
            <a:ext cx="1542613" cy="22838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44500" y="6350"/>
            <a:ext cx="8229600" cy="1143000"/>
          </a:xfrm>
        </p:spPr>
        <p:txBody>
          <a:bodyPr/>
          <a:lstStyle/>
          <a:p>
            <a:r>
              <a:rPr lang="ru-RU" sz="3600" b="1" i="1" dirty="0">
                <a:solidFill>
                  <a:srgbClr val="009900"/>
                </a:solidFill>
              </a:rPr>
              <a:t>Характеристика проекта</a:t>
            </a:r>
            <a:endParaRPr lang="ru-RU" sz="3600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  <a:solidFill>
            <a:srgbClr val="F4ECF2"/>
          </a:solidFill>
          <a:effectLst>
            <a:softEdge rad="63500"/>
          </a:effectLst>
        </p:spPr>
        <p:txBody>
          <a:bodyPr/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CC3300"/>
                </a:solidFill>
              </a:rPr>
              <a:t>Вид проекта: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/>
              <a:t>Практико-ориентированный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/>
              <a:t>Групповой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/>
              <a:t>Краткосрочный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CC3300"/>
                </a:solidFill>
              </a:rPr>
              <a:t>Тип проекта: </a:t>
            </a:r>
            <a:r>
              <a:rPr lang="ru-RU" sz="2000" i="1" dirty="0"/>
              <a:t>творческий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CC3300"/>
                </a:solidFill>
              </a:rPr>
              <a:t>Участники проекта: </a:t>
            </a:r>
            <a:r>
              <a:rPr lang="ru-RU" sz="2000" i="1" dirty="0"/>
              <a:t>воспитанники младшей группы «Почемучки»,             педагоги, родители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/>
              <a:t> </a:t>
            </a:r>
            <a:r>
              <a:rPr lang="ru-RU" sz="2400" b="1" i="1" dirty="0">
                <a:solidFill>
                  <a:srgbClr val="CC3300"/>
                </a:solidFill>
              </a:rPr>
              <a:t>Сроки и этапы проекта: </a:t>
            </a:r>
            <a:r>
              <a:rPr lang="ru-RU" sz="2000" i="1" dirty="0"/>
              <a:t>декабрь 2021г.- январь 2022г</a:t>
            </a:r>
            <a:r>
              <a:rPr lang="ru-RU" sz="2400" b="1" i="1" dirty="0">
                <a:solidFill>
                  <a:srgbClr val="CC3300"/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CC3300"/>
                </a:solidFill>
              </a:rPr>
              <a:t>База реализации проекта: </a:t>
            </a:r>
            <a:r>
              <a:rPr lang="ru-RU" sz="2000" i="1" dirty="0"/>
              <a:t>МБДОУ детский сад «Рябинка»</a:t>
            </a:r>
            <a:endParaRPr lang="ru-RU" altLang="ru-RU" sz="2000" i="1" dirty="0"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40078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95008" y="260350"/>
            <a:ext cx="8669480" cy="6337002"/>
          </a:xfrm>
          <a:prstGeom prst="roundRect">
            <a:avLst/>
          </a:prstGeom>
          <a:solidFill>
            <a:srgbClr val="F4ECF2"/>
          </a:solidFill>
          <a:ln>
            <a:solidFill>
              <a:srgbClr val="DFC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72829" y="612644"/>
            <a:ext cx="9113837" cy="1008063"/>
          </a:xfrm>
        </p:spPr>
        <p:txBody>
          <a:bodyPr/>
          <a:lstStyle/>
          <a:p>
            <a:pPr eaLnBrk="1" hangingPunct="1"/>
            <a:r>
              <a:rPr lang="ru-RU" sz="2800" b="1" i="1" dirty="0">
                <a:solidFill>
                  <a:srgbClr val="009900"/>
                </a:solidFill>
              </a:rPr>
              <a:t>Трансляция педагогического опыта </a:t>
            </a:r>
            <a:br>
              <a:rPr lang="ru-RU" sz="2800" b="1" i="1" dirty="0">
                <a:solidFill>
                  <a:srgbClr val="009900"/>
                </a:solidFill>
              </a:rPr>
            </a:br>
            <a:r>
              <a:rPr lang="ru-RU" sz="2800" b="1" i="1" dirty="0">
                <a:solidFill>
                  <a:srgbClr val="009900"/>
                </a:solidFill>
              </a:rPr>
              <a:t>на международных образовательных </a:t>
            </a:r>
            <a:br>
              <a:rPr lang="ru-RU" sz="2800" b="1" i="1" dirty="0">
                <a:solidFill>
                  <a:srgbClr val="009900"/>
                </a:solidFill>
              </a:rPr>
            </a:br>
            <a:r>
              <a:rPr lang="ru-RU" sz="2800" b="1" i="1" dirty="0">
                <a:solidFill>
                  <a:srgbClr val="009900"/>
                </a:solidFill>
              </a:rPr>
              <a:t>порталов в сети Интернет  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46130"/>
            <a:ext cx="8229600" cy="4434103"/>
          </a:xfrm>
          <a:prstGeom prst="rect">
            <a:avLst/>
          </a:prstGeom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/>
          <a:srcRect l="11331" t="12717" r="12749" b="8151"/>
          <a:stretch>
            <a:fillRect/>
          </a:stretch>
        </p:blipFill>
        <p:spPr bwMode="auto">
          <a:xfrm>
            <a:off x="1259632" y="2239966"/>
            <a:ext cx="3885821" cy="3246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009900"/>
                </a:solidFill>
              </a:rPr>
              <a:t>Достигнутые эффекты</a:t>
            </a:r>
            <a:endParaRPr lang="ru-RU" sz="3600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3384376"/>
          </a:xfrm>
          <a:solidFill>
            <a:srgbClr val="F4ECF2"/>
          </a:solidFill>
          <a:ln w="3175"/>
          <a:effectLst>
            <a:softEdge rad="63500"/>
          </a:effectLst>
        </p:spPr>
        <p:txBody>
          <a:bodyPr/>
          <a:lstStyle/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800" i="1" dirty="0"/>
              <a:t>Развивающая предметно-пространственная среда организована  в соответствии с требованиями ФГОС ДО;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800" i="1" dirty="0">
                <a:cs typeface="Arial" pitchFamily="34" charset="0"/>
              </a:rPr>
              <a:t>У воспитанников развивается мелкая моторика пальцев рук через использование разнообразных форм, методов и приемов.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800" i="1" dirty="0">
                <a:cs typeface="Arial" pitchFamily="34" charset="0"/>
              </a:rPr>
              <a:t>Совершенствуются конструктивные умения у детей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800" i="1" dirty="0">
                <a:cs typeface="Arial" pitchFamily="34" charset="0"/>
              </a:rPr>
              <a:t>Дети проявляют интерес к самостоятельным действиям с разнообразными видами конструктора;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800" i="1" dirty="0">
                <a:cs typeface="Arial" pitchFamily="34" charset="0"/>
              </a:rPr>
              <a:t>Повышен уровень знаний у родителей в вопросах развития и  воспитания детей младшего возраста</a:t>
            </a:r>
          </a:p>
          <a:p>
            <a:pPr algn="just">
              <a:defRPr/>
            </a:pP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2" name="AutoShape 2" descr="16430437740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164304377403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83" y="4610670"/>
            <a:ext cx="3767034" cy="21189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>
                <a:solidFill>
                  <a:srgbClr val="009900"/>
                </a:solidFill>
              </a:rPr>
              <a:t>Список литературы,</a:t>
            </a:r>
            <a:br>
              <a:rPr lang="ru-RU" sz="3600" b="1" i="1">
                <a:solidFill>
                  <a:srgbClr val="009900"/>
                </a:solidFill>
              </a:rPr>
            </a:br>
            <a:r>
              <a:rPr lang="ru-RU" sz="3600" b="1" i="1">
                <a:solidFill>
                  <a:srgbClr val="009900"/>
                </a:solidFill>
              </a:rPr>
              <a:t> Интернет-ресурсов</a:t>
            </a:r>
            <a:endParaRPr lang="ru-RU" sz="3600">
              <a:solidFill>
                <a:srgbClr val="0099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rgbClr val="F4ECF2"/>
          </a:solidFill>
          <a:ln w="12700"/>
          <a:effectLst>
            <a:innerShdw blurRad="63500" dist="50800" dir="16200000">
              <a:prstClr val="black">
                <a:alpha val="50000"/>
              </a:prstClr>
            </a:innerShdw>
            <a:softEdge rad="63500"/>
          </a:effectLst>
        </p:spPr>
        <p:txBody>
          <a:bodyPr/>
          <a:lstStyle/>
          <a:p>
            <a:pPr marL="0" indent="0" algn="just">
              <a:buClr>
                <a:srgbClr val="C00000"/>
              </a:buClr>
              <a:buNone/>
              <a:defRPr/>
            </a:pPr>
            <a:r>
              <a:rPr lang="ru-RU" sz="1400" i="1" dirty="0">
                <a:solidFill>
                  <a:srgbClr val="C00000"/>
                </a:solidFill>
              </a:rPr>
              <a:t> 1.  </a:t>
            </a:r>
            <a:r>
              <a:rPr lang="ru-RU" sz="1400" i="1" dirty="0"/>
              <a:t>Парамонова, Л.А. Теория и методика творческого конструирования в детском саду /  - М.: Академия, 2012. – 192</a:t>
            </a:r>
          </a:p>
          <a:p>
            <a:pPr marL="0" indent="0" algn="just">
              <a:buClr>
                <a:srgbClr val="C00000"/>
              </a:buClr>
              <a:buNone/>
              <a:defRPr/>
            </a:pPr>
            <a:r>
              <a:rPr lang="ru-RU" sz="1400" i="1" dirty="0">
                <a:solidFill>
                  <a:srgbClr val="C00000"/>
                </a:solidFill>
              </a:rPr>
              <a:t>2</a:t>
            </a:r>
            <a:r>
              <a:rPr lang="ru-RU" sz="1400" i="1" dirty="0"/>
              <a:t>.  </a:t>
            </a:r>
            <a:r>
              <a:rPr lang="ru-RU" sz="1400" i="1" dirty="0" err="1"/>
              <a:t>Поддьяков</a:t>
            </a:r>
            <a:r>
              <a:rPr lang="ru-RU" sz="1400" i="1" dirty="0"/>
              <a:t>, Н.Н. Конструирование и художественный труд в детском саду. Программа и конспекты занятий /  - М: ТЦ Сфера, 2019. - 407с</a:t>
            </a:r>
            <a:r>
              <a:rPr lang="ru-RU" sz="1400" dirty="0"/>
              <a:t>.</a:t>
            </a:r>
            <a:endParaRPr lang="ru-RU" sz="1400" dirty="0">
              <a:solidFill>
                <a:srgbClr val="000000"/>
              </a:solidFill>
              <a:latin typeface="yandex-sans"/>
            </a:endParaRPr>
          </a:p>
          <a:p>
            <a:pPr marL="0" indent="0" algn="just">
              <a:buClr>
                <a:srgbClr val="C00000"/>
              </a:buClr>
              <a:buNone/>
              <a:defRPr/>
            </a:pPr>
            <a:r>
              <a:rPr lang="ru-RU" sz="1400" i="1" dirty="0">
                <a:solidFill>
                  <a:srgbClr val="CC3300"/>
                </a:solidFill>
              </a:rPr>
              <a:t>3.       </a:t>
            </a:r>
            <a:r>
              <a:rPr lang="ru-RU" sz="1400" i="1" dirty="0"/>
              <a:t>Громова О.Н. Прокопенко Т.А. «От игры в кубики к конструированию» М. 2011; </a:t>
            </a:r>
          </a:p>
          <a:p>
            <a:pPr algn="just">
              <a:buClr>
                <a:srgbClr val="C00000"/>
              </a:buClr>
              <a:buAutoNum type="arabicPeriod" startAt="4"/>
              <a:defRPr/>
            </a:pPr>
            <a:r>
              <a:rPr lang="ru-RU" sz="1400" i="1" dirty="0">
                <a:cs typeface="Times New Roman" pitchFamily="18" charset="0"/>
              </a:rPr>
              <a:t>Светлова И. «Развиваем мелкую моторику» ЭКСМО –Пресс, 2011г;                                       </a:t>
            </a:r>
          </a:p>
          <a:p>
            <a:pPr algn="just">
              <a:buClr>
                <a:srgbClr val="C00000"/>
              </a:buClr>
              <a:buAutoNum type="arabicPeriod" startAt="4"/>
              <a:defRPr/>
            </a:pPr>
            <a:r>
              <a:rPr lang="ru-RU" sz="1400" i="1" dirty="0">
                <a:cs typeface="Times New Roman" pitchFamily="18" charset="0"/>
              </a:rPr>
              <a:t> Новицкая О.П. Ум на кончиках пальцев. Веселые пальчиковые игры. Маленькие подсказки для родителей. Москва: «Сова», 2016;</a:t>
            </a:r>
          </a:p>
          <a:p>
            <a:pPr algn="just">
              <a:buClr>
                <a:srgbClr val="C00000"/>
              </a:buClr>
              <a:buAutoNum type="arabicPeriod" startAt="4"/>
              <a:defRPr/>
            </a:pPr>
            <a:r>
              <a:rPr lang="ru-RU" sz="1400" i="1" dirty="0">
                <a:cs typeface="Times New Roman" pitchFamily="18" charset="0"/>
              </a:rPr>
              <a:t>  </a:t>
            </a:r>
            <a:r>
              <a:rPr lang="ru-RU" sz="1400" i="1" dirty="0" err="1">
                <a:cs typeface="Times New Roman" pitchFamily="18" charset="0"/>
              </a:rPr>
              <a:t>Хвастовцев</a:t>
            </a:r>
            <a:r>
              <a:rPr lang="ru-RU" sz="1400" i="1" dirty="0">
                <a:cs typeface="Times New Roman" pitchFamily="18" charset="0"/>
              </a:rPr>
              <a:t> А.  «Развитие ребенка в конструктивной деятельности» М . 2018;</a:t>
            </a:r>
          </a:p>
          <a:p>
            <a:pPr algn="just">
              <a:buClr>
                <a:srgbClr val="C00000"/>
              </a:buClr>
              <a:buAutoNum type="arabicPeriod" startAt="4"/>
              <a:defRPr/>
            </a:pPr>
            <a:r>
              <a:rPr lang="ru-RU" sz="1400" i="1" dirty="0"/>
              <a:t> Комарова Л.Г. «Строим из ЛЕГО. Моделирование логических отношений и объектов реального мира средствами конструктора ЛЕГО». М. «</a:t>
            </a:r>
            <a:r>
              <a:rPr lang="ru-RU" sz="1400" i="1" dirty="0" err="1"/>
              <a:t>Линка</a:t>
            </a:r>
            <a:r>
              <a:rPr lang="ru-RU" sz="1400" i="1" dirty="0"/>
              <a:t>- Пресс».2015. - 312 с.</a:t>
            </a:r>
            <a:endParaRPr lang="ru-RU" sz="1400" i="1" dirty="0">
              <a:solidFill>
                <a:srgbClr val="000000"/>
              </a:solidFill>
              <a:latin typeface="yandex-sans"/>
            </a:endParaRPr>
          </a:p>
          <a:p>
            <a:pPr algn="just">
              <a:buClr>
                <a:srgbClr val="C00000"/>
              </a:buClr>
              <a:buAutoNum type="arabicPeriod" startAt="4"/>
              <a:defRPr/>
            </a:pPr>
            <a:endParaRPr lang="ru-RU" sz="1400" i="1" dirty="0"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i="1" dirty="0"/>
              <a:t>Социальная сеть работников образования </a:t>
            </a:r>
            <a:r>
              <a:rPr lang="ru-RU" sz="1400" i="1" dirty="0">
                <a:hlinkClick r:id="rId3"/>
              </a:rPr>
              <a:t>http://nsportal.ru/</a:t>
            </a:r>
            <a:endParaRPr lang="ru-RU" sz="1400" i="1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i="1" dirty="0"/>
              <a:t> MAAM.RU   </a:t>
            </a:r>
            <a:r>
              <a:rPr lang="ru-RU" sz="1400" i="1" dirty="0">
                <a:hlinkClick r:id="rId4"/>
              </a:rPr>
              <a:t>http://www.maam.ru/</a:t>
            </a:r>
            <a:endParaRPr lang="ru-RU" sz="1400" i="1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i="1" dirty="0"/>
              <a:t> </a:t>
            </a:r>
            <a:r>
              <a:rPr lang="ru-RU" sz="1400" i="1" dirty="0" err="1"/>
              <a:t>Воспитателям.ру</a:t>
            </a:r>
            <a:r>
              <a:rPr lang="ru-RU" sz="1400" i="1" dirty="0"/>
              <a:t>    http://vospitateljam.ru/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400" i="1" dirty="0"/>
              <a:t> </a:t>
            </a:r>
            <a:r>
              <a:rPr lang="ru-RU" sz="1400" i="1" dirty="0" err="1"/>
              <a:t>Дошколенок.ру</a:t>
            </a:r>
            <a:r>
              <a:rPr lang="ru-RU" sz="1400" i="1" dirty="0"/>
              <a:t>      </a:t>
            </a:r>
            <a:r>
              <a:rPr lang="ru-RU" sz="1400" i="1" dirty="0">
                <a:hlinkClick r:id="rId5"/>
              </a:rPr>
              <a:t>http://dohcolonoc.ru/carta.html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i="1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88" y="188640"/>
            <a:ext cx="8463284" cy="6408712"/>
          </a:xfrm>
          <a:prstGeom prst="roundRect">
            <a:avLst/>
          </a:prstGeom>
          <a:solidFill>
            <a:srgbClr val="F4ECF2"/>
          </a:solidFill>
          <a:ln>
            <a:solidFill>
              <a:srgbClr val="DFC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50644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009900"/>
                </a:solidFill>
                <a:latin typeface="Cambria" pitchFamily="18" charset="0"/>
              </a:rPr>
              <a:t>   Спасибо за внимание!</a:t>
            </a:r>
          </a:p>
        </p:txBody>
      </p:sp>
      <p:sp>
        <p:nvSpPr>
          <p:cNvPr id="60418" name="Объект 2"/>
          <p:cNvSpPr>
            <a:spLocks noGrp="1"/>
          </p:cNvSpPr>
          <p:nvPr>
            <p:ph idx="1"/>
          </p:nvPr>
        </p:nvSpPr>
        <p:spPr>
          <a:xfrm flipV="1">
            <a:off x="1259632" y="10059"/>
            <a:ext cx="8229600" cy="6914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24862" cy="936625"/>
          </a:xfrm>
        </p:spPr>
        <p:txBody>
          <a:bodyPr/>
          <a:lstStyle/>
          <a:p>
            <a:pPr eaLnBrk="1" hangingPunct="1"/>
            <a:r>
              <a:rPr lang="ru-RU" sz="3600" b="1" i="1">
                <a:solidFill>
                  <a:srgbClr val="009900"/>
                </a:solidFill>
                <a:latin typeface="Cambria" pitchFamily="18" charset="0"/>
              </a:rPr>
              <a:t>Актуальность темы: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625" y="1000125"/>
            <a:ext cx="4287391" cy="5214938"/>
          </a:xfrm>
          <a:solidFill>
            <a:srgbClr val="F4ECF2"/>
          </a:solidFill>
          <a:effectLst>
            <a:softEdge rad="63500"/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ru-RU" sz="2000" i="1" dirty="0"/>
              <a:t>Конструирование из строительного материала- наиболее доступный и привлекательный вид детской деятельности. Он отвечает всем возможностям и потребностям детей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 Ребёнок прирождённый конструктор, изобретатель и исследователь. Эти заложенные природой задатки особенно быстро реализуются и совершенствуются в конструировании.</a:t>
            </a:r>
            <a:endParaRPr lang="ru-RU" altLang="ru-RU" sz="2000" i="1" dirty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2000" i="1" dirty="0"/>
          </a:p>
          <a:p>
            <a:pPr algn="just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1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7143750"/>
            <a:ext cx="6096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2880320" cy="413484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44500" y="6350"/>
            <a:ext cx="8229600" cy="1143000"/>
          </a:xfrm>
        </p:spPr>
        <p:txBody>
          <a:bodyPr/>
          <a:lstStyle/>
          <a:p>
            <a:r>
              <a:rPr lang="ru-RU" sz="3600" b="1" i="1">
                <a:solidFill>
                  <a:srgbClr val="009900"/>
                </a:solidFill>
              </a:rPr>
              <a:t>Цели и задачи</a:t>
            </a:r>
            <a:endParaRPr lang="ru-RU" sz="360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1196752"/>
            <a:ext cx="8229600" cy="5328592"/>
          </a:xfrm>
          <a:solidFill>
            <a:srgbClr val="F4ECF2"/>
          </a:solidFill>
          <a:effectLst>
            <a:softEdge rad="63500"/>
          </a:effectLst>
        </p:spPr>
        <p:txBody>
          <a:bodyPr/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CC3300"/>
                </a:solidFill>
              </a:rPr>
              <a:t>Цель:</a:t>
            </a:r>
            <a:r>
              <a:rPr lang="ru-RU" sz="2400" b="1" i="1" dirty="0">
                <a:solidFill>
                  <a:srgbClr val="009900"/>
                </a:solidFill>
              </a:rPr>
              <a:t> </a:t>
            </a:r>
            <a:r>
              <a:rPr lang="ru-RU" sz="1800" b="1" i="1" dirty="0">
                <a:solidFill>
                  <a:srgbClr val="009900"/>
                </a:solidFill>
              </a:rPr>
              <a:t>Развитие познавательных и творческих способностей у детей младшего дошкольного возраста в процессе конструктивной деятельности. Развитие восприятия, мышления и воображения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CC3300"/>
                </a:solidFill>
              </a:rPr>
              <a:t>Задачи: 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 </a:t>
            </a:r>
            <a:r>
              <a:rPr lang="ru-RU" sz="1600" i="1" dirty="0"/>
              <a:t>Содействовать возникновению и развитию положительных эмоций и интереса к играм со строительным материалом;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Создавать условия, позволяющие вызывать у ребенка потребность к творчеству;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Развивать логическое, образное мышление, любознательность, </a:t>
            </a:r>
            <a:r>
              <a:rPr lang="ru-RU" sz="1600" i="1" dirty="0" err="1"/>
              <a:t>коммуникативность</a:t>
            </a:r>
            <a:r>
              <a:rPr lang="ru-RU" sz="1600" i="1" dirty="0"/>
              <a:t>, трудолюбие;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 Приобщать к нормам для экспериментирования и свободного конструирования, обыгрывания построек; 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 Познакомить с базовыми строительными деталями – узнавание, различение, правильное называние, свободное использование по назначению с учетом характерных признаков и свойств  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 Развивать воображение, моторику, слуховое восприятие, речь, память, мышление, словарный запас, игровые навыки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Воспитывать умение играть не ссорясь, помогать друг другу и вместе радоваться успехам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1600" i="1" dirty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1600" i="1" dirty="0"/>
          </a:p>
          <a:p>
            <a:pPr marL="0" indent="0">
              <a:buNone/>
            </a:pPr>
            <a:endParaRPr lang="ru-RU" sz="2000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altLang="ru-RU" sz="2000" b="1" dirty="0"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44500" y="6350"/>
            <a:ext cx="8229600" cy="1143000"/>
          </a:xfrm>
        </p:spPr>
        <p:txBody>
          <a:bodyPr/>
          <a:lstStyle/>
          <a:p>
            <a:r>
              <a:rPr lang="ru-RU" sz="2800" b="1" i="1" dirty="0">
                <a:solidFill>
                  <a:srgbClr val="009900"/>
                </a:solidFill>
              </a:rPr>
              <a:t>Методы и приемы работы:</a:t>
            </a:r>
            <a:endParaRPr lang="ru-RU" sz="2800" b="1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  <a:solidFill>
            <a:srgbClr val="F4ECF2"/>
          </a:solidFill>
          <a:effectLst>
            <a:softEdge rad="63500"/>
          </a:effectLst>
        </p:spPr>
        <p:txBody>
          <a:bodyPr/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rgbClr val="CC3300"/>
              </a:solidFill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Наблюдение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Показ и анализ образца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Объяснение последовательности и способов выполнения постройки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Художественное слово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Игровые приемы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Обыгрывание созданных построек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Анализ и оценка процесса работы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2000" i="1" dirty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2000" i="1" dirty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2000" i="1" dirty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2000" i="1" dirty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20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alt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2125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44500" y="6350"/>
            <a:ext cx="8229600" cy="1143000"/>
          </a:xfrm>
        </p:spPr>
        <p:txBody>
          <a:bodyPr/>
          <a:lstStyle/>
          <a:p>
            <a:r>
              <a:rPr lang="ru-RU" sz="3600" b="1" i="1" dirty="0">
                <a:solidFill>
                  <a:srgbClr val="009900"/>
                </a:solidFill>
              </a:rPr>
              <a:t>Основные принципы работы педагога при реализации проекта</a:t>
            </a:r>
            <a:endParaRPr lang="ru-RU" sz="3600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  <a:solidFill>
            <a:srgbClr val="F4ECF2"/>
          </a:solidFill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endParaRPr lang="ru-RU" sz="1600" b="1" i="1" dirty="0">
              <a:solidFill>
                <a:srgbClr val="CC3300"/>
              </a:solidFill>
            </a:endParaRPr>
          </a:p>
          <a:p>
            <a:pPr marL="0" indent="0">
              <a:buNone/>
            </a:pPr>
            <a:r>
              <a:rPr lang="ru-RU" sz="1600" b="1" i="1" dirty="0">
                <a:solidFill>
                  <a:srgbClr val="CC3300"/>
                </a:solidFill>
              </a:rPr>
              <a:t>1.</a:t>
            </a:r>
            <a:r>
              <a:rPr lang="ru-RU" sz="1600" b="1" i="1" dirty="0">
                <a:solidFill>
                  <a:srgbClr val="C00000"/>
                </a:solidFill>
              </a:rPr>
              <a:t>Принцип психологической комфортности</a:t>
            </a:r>
            <a:r>
              <a:rPr lang="ru-RU" sz="1600" i="1" dirty="0">
                <a:solidFill>
                  <a:srgbClr val="C00000"/>
                </a:solidFill>
              </a:rPr>
              <a:t>-</a:t>
            </a:r>
            <a:r>
              <a:rPr lang="ru-RU" sz="1600" i="1" dirty="0"/>
              <a:t>взаимоотношения между детьми и</a:t>
            </a:r>
          </a:p>
          <a:p>
            <a:r>
              <a:rPr lang="ru-RU" sz="1600" i="1" dirty="0"/>
              <a:t>взрослыми строятся на основе доброжелательности, поддержки, доверия и</a:t>
            </a:r>
          </a:p>
          <a:p>
            <a:r>
              <a:rPr lang="ru-RU" sz="1600" i="1" dirty="0"/>
              <a:t>конструктивной взаимопомощи.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C00000"/>
                </a:solidFill>
              </a:rPr>
              <a:t>2. Принцип минимакса </a:t>
            </a:r>
            <a:r>
              <a:rPr lang="ru-RU" sz="1600" i="1" dirty="0"/>
              <a:t>-создаются условия для продвижения каждого ребенка по</a:t>
            </a:r>
          </a:p>
          <a:p>
            <a:r>
              <a:rPr lang="ru-RU" sz="1600" i="1" dirty="0"/>
              <a:t>индивидуальной траектории развития и саморазвития.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C00000"/>
                </a:solidFill>
              </a:rPr>
              <a:t>3. Принцип деятельности </a:t>
            </a:r>
            <a:r>
              <a:rPr lang="ru-RU" sz="1600" i="1" dirty="0"/>
              <a:t>- развитие мелкой моторики осуществляется через</a:t>
            </a:r>
          </a:p>
          <a:p>
            <a:r>
              <a:rPr lang="ru-RU" sz="1600" i="1" dirty="0"/>
              <a:t>различные виды детской деятельности.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C00000"/>
                </a:solidFill>
              </a:rPr>
              <a:t>4. Принцип целостности </a:t>
            </a:r>
            <a:r>
              <a:rPr lang="ru-RU" sz="1600" i="1" dirty="0"/>
              <a:t>- стратегия и тактика </a:t>
            </a:r>
            <a:r>
              <a:rPr lang="ru-RU" sz="1600" i="1" dirty="0" err="1"/>
              <a:t>воспитательно</a:t>
            </a:r>
            <a:r>
              <a:rPr lang="ru-RU" sz="1600" i="1" dirty="0"/>
              <a:t>-образовательной</a:t>
            </a:r>
          </a:p>
          <a:p>
            <a:r>
              <a:rPr lang="ru-RU" sz="1600" i="1" dirty="0"/>
              <a:t>работы с детьми опирается на представление о целостной жизнедеятельности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C00000"/>
                </a:solidFill>
              </a:rPr>
              <a:t>5.Принцип творчества </a:t>
            </a:r>
            <a:r>
              <a:rPr lang="ru-RU" sz="1600" i="1" dirty="0"/>
              <a:t>- образовательный процесс ориентирован на развитие</a:t>
            </a:r>
          </a:p>
          <a:p>
            <a:r>
              <a:rPr lang="ru-RU" sz="1600" i="1" dirty="0"/>
              <a:t>творческих способностей каждого ребенка, приобретение им собственного опыта</a:t>
            </a:r>
          </a:p>
          <a:p>
            <a:r>
              <a:rPr lang="ru-RU" sz="1600" i="1" dirty="0"/>
              <a:t>творческой деятельности.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C00000"/>
                </a:solidFill>
              </a:rPr>
              <a:t>6. Принцип вариативности </a:t>
            </a:r>
            <a:r>
              <a:rPr lang="ru-RU" sz="1600" i="1" dirty="0"/>
              <a:t>- детям предоставляются возможности выбора    конструктора, игрушек,</a:t>
            </a:r>
          </a:p>
          <a:p>
            <a:r>
              <a:rPr lang="ru-RU" sz="1600" i="1" dirty="0"/>
              <a:t>материалов, видов активности, партнеров совместной деятельности и общения, а</a:t>
            </a:r>
          </a:p>
          <a:p>
            <a:r>
              <a:rPr lang="ru-RU" sz="1600" i="1" dirty="0"/>
              <a:t>также источника информации, способа действия.</a:t>
            </a:r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35769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44500" y="6350"/>
            <a:ext cx="8229600" cy="1143000"/>
          </a:xfrm>
        </p:spPr>
        <p:txBody>
          <a:bodyPr/>
          <a:lstStyle/>
          <a:p>
            <a:r>
              <a:rPr lang="ru-RU" sz="3600" b="1" i="1" dirty="0">
                <a:solidFill>
                  <a:srgbClr val="009900"/>
                </a:solidFill>
              </a:rPr>
              <a:t>Планируемые результаты проекта:</a:t>
            </a:r>
            <a:endParaRPr lang="ru-RU" sz="3600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1052736"/>
            <a:ext cx="8229600" cy="5544616"/>
          </a:xfrm>
          <a:solidFill>
            <a:srgbClr val="F4ECF2"/>
          </a:solidFill>
          <a:effectLst>
            <a:softEdge rad="63500"/>
          </a:effectLst>
        </p:spPr>
        <p:txBody>
          <a:bodyPr/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rgbClr val="00990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CC330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Создана развивающая предметно- пространственная среда для развития конструктивной деятельности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Повышен уровень развития мелкой моторики рук, улучшена координация движений.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Дети проявляют интерес , инициативу, самостоятельность в разных видах деятельности- конструирование, игре, общении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Сформирован устойчивый интерес к конструктивной деятельности, желание экспериментировать.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Дети проявляют творческую активность, воображение. Ребенок овладевает приемами индивидуального и совместного конструирования.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Обогащение сенсорного опыта.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i="1" dirty="0"/>
              <a:t>Повышен уровень знаний у родителей в вопросах развития конструктивной деятельности у  детей младшего возраста</a:t>
            </a:r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altLang="ru-RU" sz="2000" b="1" dirty="0"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altLang="ru-RU" sz="2000" b="1" dirty="0"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altLang="ru-RU" sz="2000" b="1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altLang="ru-RU" sz="2000" b="1" dirty="0"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8429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44500" y="6350"/>
            <a:ext cx="8229600" cy="1143000"/>
          </a:xfrm>
        </p:spPr>
        <p:txBody>
          <a:bodyPr/>
          <a:lstStyle/>
          <a:p>
            <a:r>
              <a:rPr lang="ru-RU" sz="3600" b="1" i="1" dirty="0">
                <a:solidFill>
                  <a:srgbClr val="009900"/>
                </a:solidFill>
              </a:rPr>
              <a:t>Этапы реализации:</a:t>
            </a:r>
            <a:endParaRPr lang="ru-RU" sz="3600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  <a:solidFill>
            <a:srgbClr val="F4ECF2"/>
          </a:solidFill>
          <a:effectLst>
            <a:softEdge rad="63500"/>
          </a:effectLst>
        </p:spPr>
        <p:txBody>
          <a:bodyPr/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>
                <a:solidFill>
                  <a:srgbClr val="CC3300"/>
                </a:solidFill>
              </a:rPr>
              <a:t>1.Подготовительный этап: (1-2 неделя декабря)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 Изучение научно- методической литературы по данной теме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Диагностика воспитанников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Анкетирование родителей на выявление компетентности по данной теме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Создание условий для организации работы в проекте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Составление плана мероприятий по организации детской деятельности</a:t>
            </a:r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sz="1600" i="1" dirty="0"/>
              <a:t> </a:t>
            </a:r>
            <a:r>
              <a:rPr lang="ru-RU" sz="1600" b="1" i="1" dirty="0">
                <a:solidFill>
                  <a:srgbClr val="CC3300"/>
                </a:solidFill>
              </a:rPr>
              <a:t>2.Основной этап: (-3-4 неделя декабря,  3- неделя января)</a:t>
            </a:r>
            <a:endParaRPr lang="ru-RU" sz="1600" i="1" dirty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Практические мероприятия по развитию конструктивной деятельности детей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600" i="1" dirty="0"/>
              <a:t>Подбор наглядно- информационного и консультативного материала для родителей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1600" i="1" dirty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sz="1600" b="1" i="1" dirty="0">
                <a:solidFill>
                  <a:srgbClr val="CC3300"/>
                </a:solidFill>
              </a:rPr>
              <a:t>3. Заключительный этап: (4 неделя)</a:t>
            </a:r>
            <a:endParaRPr lang="ru-RU" altLang="ru-RU" sz="1600" i="1" dirty="0"/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ru-RU" sz="1600" i="1" dirty="0">
                <a:cs typeface="Times New Roman" pitchFamily="18" charset="0"/>
              </a:rPr>
              <a:t>Анализ результатов проделанной работы, подведение итогов реализации проекта.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ru-RU" sz="1600" i="1" dirty="0">
                <a:cs typeface="Times New Roman" pitchFamily="18" charset="0"/>
              </a:rPr>
              <a:t>Диагностика развития конструктивных способностей у детей, на конец проекта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ru-RU" sz="1600" i="1" dirty="0">
                <a:cs typeface="Times New Roman" pitchFamily="18" charset="0"/>
              </a:rPr>
              <a:t>Презентация проекта</a:t>
            </a:r>
            <a:endParaRPr lang="ru-RU" altLang="ru-RU" sz="1600" dirty="0"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14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0454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>
                <a:solidFill>
                  <a:srgbClr val="009900"/>
                </a:solidFill>
              </a:rPr>
              <a:t>Развивающая предметно-пространственная среда</a:t>
            </a:r>
            <a:endParaRPr lang="ru-RU" sz="360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73108"/>
          </a:xfrm>
          <a:solidFill>
            <a:srgbClr val="F4ECF2"/>
          </a:solidFill>
          <a:effectLst>
            <a:softEdge rad="12700"/>
          </a:effectLst>
        </p:spPr>
        <p:txBody>
          <a:bodyPr/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i="1" dirty="0">
                <a:solidFill>
                  <a:srgbClr val="C00000"/>
                </a:solidFill>
              </a:rPr>
              <a:t>Оборудование: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2000" i="1" dirty="0"/>
              <a:t> </a:t>
            </a:r>
            <a:r>
              <a:rPr lang="ru-RU" sz="2000" i="1" dirty="0"/>
              <a:t>Строительный набор «Стена 2»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2000" i="1" dirty="0"/>
              <a:t>Мягкий блочный конструктор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2000" i="1" dirty="0"/>
              <a:t>Конструктор «</a:t>
            </a:r>
            <a:r>
              <a:rPr lang="ru-RU" altLang="ru-RU" sz="2000" i="1" dirty="0" err="1"/>
              <a:t>Лего</a:t>
            </a:r>
            <a:r>
              <a:rPr lang="ru-RU" altLang="ru-RU" sz="2000" i="1" dirty="0"/>
              <a:t>»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2000" i="1" dirty="0" err="1"/>
              <a:t>Пазлы</a:t>
            </a:r>
            <a:endParaRPr lang="ru-RU" altLang="ru-RU" sz="2000" i="1" dirty="0"/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2000" i="1" dirty="0"/>
              <a:t> Игры для  элементарного экспериментирования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2000" i="1" dirty="0"/>
              <a:t> Игры для  развития интеллектуальных и конструктивных способностей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8" name="Рисунок 7" descr="C:\Documents and Settings\User\Рабочий стол\Новая папка\DSC0326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6662" y="4873334"/>
            <a:ext cx="2697288" cy="1805117"/>
          </a:xfrm>
          <a:prstGeom prst="rect">
            <a:avLst/>
          </a:prstGeom>
          <a:ln w="28575">
            <a:solidFill>
              <a:srgbClr val="00990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2" y="4973360"/>
            <a:ext cx="2606112" cy="160506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4973360"/>
            <a:ext cx="2218383" cy="17050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32" y="1316925"/>
            <a:ext cx="1664582" cy="100327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30816739</TotalTime>
  <Words>1137</Words>
  <Application>Microsoft Office PowerPoint</Application>
  <PresentationFormat>Экран (4:3)</PresentationFormat>
  <Paragraphs>226</Paragraphs>
  <Slides>23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Wingdings</vt:lpstr>
      <vt:lpstr>yandex-sans</vt:lpstr>
      <vt:lpstr>Тема Office</vt:lpstr>
      <vt:lpstr>Проект  «Мы любим строить»  (Развитие конструктивной деятельности и технического творчества у детей младшего дошкольного возраста)</vt:lpstr>
      <vt:lpstr>Характеристика проекта</vt:lpstr>
      <vt:lpstr>Актуальность темы:</vt:lpstr>
      <vt:lpstr>Цели и задачи</vt:lpstr>
      <vt:lpstr>Методы и приемы работы:</vt:lpstr>
      <vt:lpstr>Основные принципы работы педагога при реализации проекта</vt:lpstr>
      <vt:lpstr>Планируемые результаты проекта:</vt:lpstr>
      <vt:lpstr>Этапы реализации:</vt:lpstr>
      <vt:lpstr>Развивающая предметно-пространственная среда</vt:lpstr>
      <vt:lpstr> Конструирование  «Домик» </vt:lpstr>
      <vt:lpstr> Конструирование «Ворота» </vt:lpstr>
      <vt:lpstr> Конструирование  «Мебель для матрёшек» </vt:lpstr>
      <vt:lpstr> Конструирование  «Забор» </vt:lpstr>
      <vt:lpstr> Конструирование  «Дорожка для машинки» </vt:lpstr>
      <vt:lpstr>Мягкий блочный конструктор</vt:lpstr>
      <vt:lpstr>Конструирование Пазлы</vt:lpstr>
      <vt:lpstr> Конструирование  Самостоятельные постройки детей</vt:lpstr>
      <vt:lpstr>  Перспективное планирование по развитию конструктивной деятельности второй младшей группы в соответствии с ФГОС  </vt:lpstr>
      <vt:lpstr>Педагогическое просвещение родителей</vt:lpstr>
      <vt:lpstr>Трансляция педагогического опыта  на международных образовательных  порталов в сети Интернет   </vt:lpstr>
      <vt:lpstr>Достигнутые эффекты</vt:lpstr>
      <vt:lpstr>Список литературы,  Интернет-ресурсов</vt:lpstr>
      <vt:lpstr>   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Колчина</cp:lastModifiedBy>
  <cp:revision>841</cp:revision>
  <dcterms:created xsi:type="dcterms:W3CDTF">2015-04-14T20:56:45Z</dcterms:created>
  <dcterms:modified xsi:type="dcterms:W3CDTF">2024-04-11T07:41:59Z</dcterms:modified>
</cp:coreProperties>
</file>