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4" r:id="rId4"/>
    <p:sldId id="258" r:id="rId5"/>
    <p:sldId id="259" r:id="rId6"/>
    <p:sldId id="260" r:id="rId7"/>
    <p:sldId id="270" r:id="rId8"/>
    <p:sldId id="261" r:id="rId9"/>
    <p:sldId id="263" r:id="rId10"/>
    <p:sldId id="264" r:id="rId11"/>
    <p:sldId id="267" r:id="rId12"/>
    <p:sldId id="265" r:id="rId13"/>
    <p:sldId id="269" r:id="rId14"/>
    <p:sldId id="268" r:id="rId15"/>
    <p:sldId id="266" r:id="rId16"/>
    <p:sldId id="271" r:id="rId17"/>
    <p:sldId id="285" r:id="rId18"/>
    <p:sldId id="273" r:id="rId19"/>
    <p:sldId id="277" r:id="rId20"/>
    <p:sldId id="278" r:id="rId21"/>
    <p:sldId id="282" r:id="rId22"/>
    <p:sldId id="286" r:id="rId23"/>
    <p:sldId id="279" r:id="rId24"/>
    <p:sldId id="288" r:id="rId25"/>
    <p:sldId id="289" r:id="rId26"/>
    <p:sldId id="292" r:id="rId27"/>
    <p:sldId id="293" r:id="rId28"/>
    <p:sldId id="294" r:id="rId29"/>
    <p:sldId id="296" r:id="rId30"/>
    <p:sldId id="301" r:id="rId31"/>
    <p:sldId id="297" r:id="rId32"/>
    <p:sldId id="299" r:id="rId33"/>
    <p:sldId id="300" r:id="rId34"/>
    <p:sldId id="298" r:id="rId35"/>
    <p:sldId id="291" r:id="rId36"/>
    <p:sldId id="295" r:id="rId37"/>
    <p:sldId id="303" r:id="rId38"/>
    <p:sldId id="304" r:id="rId39"/>
    <p:sldId id="305" r:id="rId40"/>
    <p:sldId id="306" r:id="rId41"/>
    <p:sldId id="307" r:id="rId42"/>
    <p:sldId id="315" r:id="rId43"/>
    <p:sldId id="316" r:id="rId44"/>
    <p:sldId id="308" r:id="rId45"/>
    <p:sldId id="311" r:id="rId46"/>
    <p:sldId id="317" r:id="rId47"/>
    <p:sldId id="302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8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6270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5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642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442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8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4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61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483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1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43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8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0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07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4F6AD-DA81-48B4-A014-BB39B2B2D633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FB8D0E-24AD-4555-AE97-252D1555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4021" y="606287"/>
            <a:ext cx="9700591" cy="381662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Литературный центр в группе –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формирования предпосылок читательской грамотности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педагогов)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633360"/>
          </a:xfrm>
        </p:spPr>
        <p:txBody>
          <a:bodyPr>
            <a:normAutofit fontScale="92500"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Кущева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Владимировна</a:t>
            </a: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Пахомова Татьяна Георгиевна</a:t>
            </a: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№ 481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114" y="414129"/>
            <a:ext cx="9387577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знакомые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книги с яркими иллюстрациями</a:t>
            </a:r>
          </a:p>
        </p:txBody>
      </p:sp>
      <p:pic>
        <p:nvPicPr>
          <p:cNvPr id="2050" name="Picture 2" descr="https://avatars.mds.yandex.net/i?id=00ec99068e12f441f3aa2f8b92f55de3-4120989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2" y="1583630"/>
            <a:ext cx="2651462" cy="26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1db33b43a63927592c0576c64600711c-525203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74" y="1759435"/>
            <a:ext cx="2575711" cy="214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502af6ab9b3450f0906775641ec5fb25-520496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98" y="1583630"/>
            <a:ext cx="1873526" cy="24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f7a9c9174309b4083b2be245a34359067723615a-543408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2" y="4312555"/>
            <a:ext cx="2307910" cy="26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2388e2959dc8fe3f62d305fe9daceedb-5869878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91" y="4081666"/>
            <a:ext cx="2718972" cy="27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e61bdffdc29d9e264c72aecb77e010ba-5434889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940" y="4260565"/>
            <a:ext cx="2390687" cy="23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Картинки, наклеенные на плотную бумагу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avatars.mds.yandex.net/i?id=5977101878f4f846137c8c2fddae5990-529864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6" y="1905001"/>
            <a:ext cx="2893569" cy="215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e1b300d7c2d37b17f9f76ea154834daf-440491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83" y="1905000"/>
            <a:ext cx="2288613" cy="228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ae2ba128853b69ef110beb5f2033327d-448542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452" y="1905000"/>
            <a:ext cx="2267812" cy="226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avatars.mds.yandex.net/i?id=0b2ed58a841e4ddaac99746d22c8c98a-5847755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193614"/>
            <a:ext cx="2059948" cy="205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i?id=4dd98f9718e561746465f68792f6ddf9-4312678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25" y="4193614"/>
            <a:ext cx="2875039" cy="20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avatars.mds.yandex.net/i?id=83c1ababf7248a65017c455a4099ac96-4570724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382" y="4302609"/>
            <a:ext cx="1949483" cy="194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vatars.mds.yandex.net/i?id=8d3ca927e70dc070c3cd738aaf2da8935d1aefe6-48770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622611"/>
            <a:ext cx="4004675" cy="283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666fe26ec40832344b07734c51c5682b-527357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495763"/>
            <a:ext cx="4102396" cy="30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i?id=12dad23b99f94eb34d3df2632803bc7e-512649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15" y="3584627"/>
            <a:ext cx="3810094" cy="295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avatars.mds.yandex.net/i?id=9f860f2ae3532a5488b87f1c6ccf83b0-569834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40" y="3669109"/>
            <a:ext cx="4947851" cy="27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7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Picture 6" descr="https://avatars.mds.yandex.net/i?id=11254fcb93ea00819095c530900d461edb18e3c2-701581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082" y="3035895"/>
            <a:ext cx="4752080" cy="32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vatars.mds.yandex.net/i?id=a4bc9755dbb9b87ca2f2f6b3d256e223ccce90e1-58654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710" y="575861"/>
            <a:ext cx="3638517" cy="26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i?id=2a0000017a0ba0bea3c24a5dc4ae8a4b7226-326743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3" y="3282388"/>
            <a:ext cx="4210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a10153efdd01fd8703136484762762981fc5f36d-3584117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362" y="679530"/>
            <a:ext cx="5391983" cy="228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avatars.mds.yandex.net/i?id=ed06587910897ca7bae8267c1464dffb-533144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07" y="654735"/>
            <a:ext cx="3975405" cy="508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09c3f8370b8ce13247cf9728f138b494df633922-401245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507" y="654734"/>
            <a:ext cx="2676465" cy="25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i?id=58fe6d7f474677dffc99c73140766846-519250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58" y="3450853"/>
            <a:ext cx="2586114" cy="229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9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ебольшие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 для рассматривания на близкие для детей темы</a:t>
            </a:r>
          </a:p>
        </p:txBody>
      </p:sp>
      <p:pic>
        <p:nvPicPr>
          <p:cNvPr id="3074" name="Picture 2" descr="https://avatars.mds.yandex.net/i?id=88cf01fe4315be5ff38aff6777bc8381-5220428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37" y="2786960"/>
            <a:ext cx="4702855" cy="35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5d42c8b171a4ed4057e2f56ae94f22ab-5131680-images-thumbs&amp;ref=rim&amp;n=33&amp;w=300&amp;h=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82" y="2012846"/>
            <a:ext cx="4326604" cy="324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8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8174"/>
            <a:ext cx="8911687" cy="75206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Средняя группа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887" y="1050234"/>
            <a:ext cx="9526725" cy="533068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с начала года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участием детей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На полочках-витринах 5 – 6 книг, остальные хранятся 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шкафу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книгам остаются те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же, что в младшей группе</a:t>
            </a:r>
          </a:p>
          <a:p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атериал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ремонта книг (бумага, клей, ножницы и др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318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287" y="624110"/>
            <a:ext cx="9755325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скороговорок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чистоговорок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s://avatars.mds.yandex.net/i?id=2a00000179ee564d4015eecf2ce68c923239-432797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33" y="1492473"/>
            <a:ext cx="6893045" cy="49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короговорки и чистоговорки для развития речи Текст/ сост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515" y="2436466"/>
            <a:ext cx="2219876" cy="330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4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2510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 альбомы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avatars.mds.yandex.net/i?id=2a0000017a1090e19db4680a9928fbf22056-4864596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65" y="1264555"/>
            <a:ext cx="3848368" cy="256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feeac57310fb716d1e9fc04181732266-588712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68" y="4027741"/>
            <a:ext cx="3472208" cy="26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e1fa861a35439e76e9ee7b868692e4ac-536263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97" y="1376620"/>
            <a:ext cx="4162571" cy="234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vatars.mds.yandex.net/i?id=5539357de2141496096d9b166a17832e795209c5-412017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54" y="3892679"/>
            <a:ext cx="3832655" cy="28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886638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24" name="Picture 8" descr="https://avatars.mds.yandex.net/i?id=3095aa5a4e0aa6f547ca175c592f1a3118c25b56-533850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59" y="1488229"/>
            <a:ext cx="6763095" cy="50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443" y="1"/>
            <a:ext cx="10227366" cy="190500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«Литературный центр» — необходимый элемент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</a:t>
            </a:r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групповой комнате ДОУ, который является средством формирования предпосылок читательской грамотности у </a:t>
            </a:r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3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admin\Desktop\мм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64" y="1905002"/>
            <a:ext cx="7971183" cy="480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15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897" y="334959"/>
            <a:ext cx="9854716" cy="1681645"/>
          </a:xfrm>
        </p:spPr>
        <p:txBody>
          <a:bodyPr>
            <a:noAutofit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Подборка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аудиозаписей с любимыми сказками и видео подборка мультфильмов по сказкам и литературным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произведениям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s://avatars.mds.yandex.net/i?id=83184f7f258a626e2e5e5372c427f5b0-523499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97" y="2016604"/>
            <a:ext cx="3253546" cy="24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i?id=dd2d0cf899c8de3b66ab258d3ab4b760-457769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34" y="2008528"/>
            <a:ext cx="3362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avatars.mds.yandex.net/i?id=b5fc8b3a18f38cf7fd3a8d5f1b2728a1-523256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08" y="3914855"/>
            <a:ext cx="4131226" cy="274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41574" y="2302908"/>
            <a:ext cx="8809522" cy="24592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6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8174"/>
            <a:ext cx="8911687" cy="85476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Старшая и подготовительная группа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887" y="1050235"/>
            <a:ext cx="9526725" cy="544995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Книги подбираются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 учетом интересов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детей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одержание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книжного уголка становится более разнообразным за счет жанрового и тематического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многообразия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книг увеличивается до 10 – 12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экземпляров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ремонта книг хранятся в библиотеке для самостоятельного пользования.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тематические выставки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Привлекаются родители к созданию материальной базы литературного уголка</a:t>
            </a:r>
          </a:p>
        </p:txBody>
      </p:sp>
    </p:spTree>
    <p:extLst>
      <p:ext uri="{BB962C8B-B14F-4D97-AF65-F5344CB8AC3E}">
        <p14:creationId xmlns:p14="http://schemas.microsoft.com/office/powerpoint/2010/main" val="20427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835" y="320842"/>
            <a:ext cx="9844777" cy="178625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различную тематику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должен найти книгу по своему желанию 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вкусу)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avatars.mds.yandex.net/i?id=7214fcaaa92fd311b9c79cd5e228cd75-5088865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357" y="1835082"/>
            <a:ext cx="1762125" cy="267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avatars.mds.yandex.net/i?id=534047ad251d1517deeda2df16ec904d-524331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82" y="3109015"/>
            <a:ext cx="1955821" cy="25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avatars.mds.yandex.net/i?id=3a021faa1f21c2c719e08e8532e868599cd76e46-523347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308" y="3863371"/>
            <a:ext cx="1926235" cy="25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avatars.mds.yandex.net/i?id=becf5fec06d5b88a96f3d087f7dc9795-566797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48" y="2514393"/>
            <a:ext cx="4479419" cy="33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53" y="348981"/>
            <a:ext cx="9814960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Научно-познавательная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литература, карты, атласы,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avatars.mds.yandex.net/i?id=6f794bc2aedbad7966c84d711606baf5-549202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004" y="1522972"/>
            <a:ext cx="4455210" cy="33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avatars.mds.yandex.net/i?id=9cf946ddac30212e694ea4968041da44-450765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72" y="3337771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avatars.mds.yandex.net/i?id=cce048127c61bef34545f1cc8fc77ee43ab9b4a8-517705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72" y="2086042"/>
            <a:ext cx="3790604" cy="277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avatars.mds.yandex.net/i?id=2a13dc6039621580a9d7dc1ce86c259a83fedff6-6605286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70" y="4035287"/>
            <a:ext cx="2563546" cy="25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народные и авторские</a:t>
            </a:r>
          </a:p>
        </p:txBody>
      </p:sp>
      <p:pic>
        <p:nvPicPr>
          <p:cNvPr id="13314" name="Picture 2" descr="https://avatars.mds.yandex.net/i?id=1f6fdf23a89d03b1cbf03e1c8f70cdd5c5cb0564-7049882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77" y="1683084"/>
            <a:ext cx="4162209" cy="41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avatars.mds.yandex.net/i?id=0736c47a21b2605cf6079b2a70c6e437-421974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948" y="1683084"/>
            <a:ext cx="5564534" cy="41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8435" y="395510"/>
            <a:ext cx="9949069" cy="221254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рассказы, направленные на формирование гражданских черт личности ребёнка, знакомящие его с историей нашей родины, с её сегодняшней жизнью</a:t>
            </a:r>
          </a:p>
        </p:txBody>
      </p:sp>
      <p:pic>
        <p:nvPicPr>
          <p:cNvPr id="14340" name="Picture 4" descr="https://avatars.mds.yandex.net/i?id=59e322ff41942042bfed98f1eb4d1eff-5858006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527" y="3097591"/>
            <a:ext cx="20288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avatars.mds.yandex.net/i?id=3e09d82a556d002688bf0792d81462a6fcb79856-4580514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41" y="2608055"/>
            <a:ext cx="5213554" cy="39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 произведений, с которыми в данное время детей знакомят на занятиях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s://avatars.mds.yandex.net/i?id=8aa51538761ed549dd91d673b2ba7125a7d219a5-4430515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68" y="2204212"/>
            <a:ext cx="5775158" cy="42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168" y="373353"/>
            <a:ext cx="10418301" cy="2177341"/>
          </a:xfrm>
        </p:spPr>
        <p:txBody>
          <a:bodyPr>
            <a:noAutofit/>
          </a:bodyPr>
          <a:lstStyle/>
          <a:p>
            <a:pPr indent="45720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Веселые книги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Маршака, С. Михалкова, Н. Носова, В.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Драгунского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Э. Успенского и многих других писателей с иллюстрациями наших лучших художников</a:t>
            </a:r>
          </a:p>
        </p:txBody>
      </p:sp>
      <p:pic>
        <p:nvPicPr>
          <p:cNvPr id="15362" name="Picture 2" descr="https://avatars.mds.yandex.net/i?id=a8ebad957680719647356e9e4469ae33f88e1b83-4055879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15" y="2742165"/>
            <a:ext cx="2279314" cy="29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vatars.mds.yandex.net/i?id=84a805030bb739181383e31cbe211f71-697892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69" y="2742165"/>
            <a:ext cx="1993246" cy="29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avatars.mds.yandex.net/i?id=0b928382b3743c47e54fe06363a4198e-332260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61" y="2046426"/>
            <a:ext cx="2116274" cy="27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avatars.mds.yandex.net/i?id=63e71003c22db15b5be95fe9f6934aed-5254684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99" y="3809999"/>
            <a:ext cx="2601414" cy="297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avatars.mds.yandex.net/i?id=3908a90f6dc3222c0d13a0eb18f2783c-410144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150" y="3933720"/>
            <a:ext cx="2135425" cy="280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27" y="327991"/>
            <a:ext cx="9516786" cy="118275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художников к одним и тем же произведениям</a:t>
            </a:r>
          </a:p>
        </p:txBody>
      </p:sp>
      <p:pic>
        <p:nvPicPr>
          <p:cNvPr id="16388" name="Picture 4" descr="https://avatars.mds.yandex.net/i?id=3ee0ab4339299a29bc90b76f6defd91e-44006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720" y="1542658"/>
            <a:ext cx="3472678" cy="2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avatars.mds.yandex.net/i?id=403fac505b43bb8e9f82bfb819ad64dc-509935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36" y="1510748"/>
            <a:ext cx="3164094" cy="24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avatars.mds.yandex.net/i?id=685525de131c9bc76e13afee3122fc04ef0124fb-368049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63" y="4004616"/>
            <a:ext cx="4124809" cy="24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9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дети приносят из дома</a:t>
            </a:r>
          </a:p>
        </p:txBody>
      </p:sp>
      <p:pic>
        <p:nvPicPr>
          <p:cNvPr id="20482" name="Picture 2" descr="https://avatars.mds.yandex.net/i?id=5a50e5a5e61ebedff5c7c45d6c27f6d7-4864596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173" y="1584325"/>
            <a:ext cx="5634107" cy="434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i?id=ac66d43f8d08fe40863013b58fba9014-544984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21" y="248328"/>
            <a:ext cx="8408505" cy="630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543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637" y="385571"/>
            <a:ext cx="10058624" cy="128089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альбомы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рассматривания специально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художниками альбомы на определённые темы: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«Разные звери» Н.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Чарушина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детвора» 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Пахомова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dirty="0"/>
          </a:p>
        </p:txBody>
      </p:sp>
      <p:pic>
        <p:nvPicPr>
          <p:cNvPr id="21506" name="Picture 2" descr="https://avatars.mds.yandex.net/i?id=58b27f8e4ec65ba5c2e836a8456b4d01-334418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37" y="3746707"/>
            <a:ext cx="5864380" cy="277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static.auction.ru/offer_images/2018/07/17/03/big/L/lPyhShH43lt/nabor_mnogo_del_u_nas_rebjata_16_sht_khud_a_pakhomov_1960_izogiz_redki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36" y="2819399"/>
            <a:ext cx="2664676" cy="370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7583" y="624109"/>
            <a:ext cx="9511748" cy="4762899"/>
          </a:xfrm>
        </p:spPr>
        <p:txBody>
          <a:bodyPr>
            <a:noAutofit/>
          </a:bodyPr>
          <a:lstStyle/>
          <a:p>
            <a:pPr indent="457200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составленные воспитателем вместе с детьми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отдельных открыток и рисунков о труде, природе в разные времена года, книгах того или иного писателя и др.</a:t>
            </a:r>
          </a:p>
        </p:txBody>
      </p:sp>
      <p:pic>
        <p:nvPicPr>
          <p:cNvPr id="1028" name="Picture 4" descr="https://avatars.mds.yandex.net/i?id=392c8c6a3a82713d2d9597bed6fb96d8-493569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17" y="3333024"/>
            <a:ext cx="3952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32f26be04b933c9827dffec6d03584b3-445798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24" y="3616808"/>
            <a:ext cx="3309829" cy="24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5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детских писателей,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s://avatars.mds.yandex.net/i?id=acfaae682d2f2c4a8aa6ca35d1e9f917d198452e-585621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17" y="2220429"/>
            <a:ext cx="2133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avatars.mds.yandex.net/i?id=976db807956257f0564bd393b3f2eabcf7f50271-708643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19" y="2220428"/>
            <a:ext cx="21336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avatars.mds.yandex.net/i?id=096096042906def25d7bdf78fa222f36d0d7246e-699488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768" y="2220429"/>
            <a:ext cx="21336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s://avatars.mds.yandex.net/i?id=7a25c63f603ec0ed46c770d02c7d2a1367add933-643232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45" y="2220427"/>
            <a:ext cx="2295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художников детской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8434" name="Picture 2" descr="https://avatars.mds.yandex.net/i?id=1bf72025c747706a329b01ab984200bb-443035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786" y="1763005"/>
            <a:ext cx="3386366" cy="25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avatars.mds.yandex.net/i?id=88c7669f747c4314e4fcc967a56c9f0d-422959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20" y="1620211"/>
            <a:ext cx="3390432" cy="25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avatars.mds.yandex.net/i?id=2a00000179fc24413b90756ba5670705cc20-479321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06" y="3839699"/>
            <a:ext cx="3515950" cy="263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166" y="624110"/>
            <a:ext cx="9716894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подготовительной к школе группе добавляются книги на школьную тематику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 descr="https://avatars.mds.yandex.net/i?id=ce79e9beb9cee6b517b1d490422ce16c-4468364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13" y="2170734"/>
            <a:ext cx="27813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s://avatars.mds.yandex.net/i?id=455ab1f8c5746453105585d753f6208d-567928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44" y="1905000"/>
            <a:ext cx="22764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s://avatars.mds.yandex.net/i?id=f65bf1a7a53fe0604ea68c44c1f2530340dacbf3-4274889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93" y="2642774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s://avatars.mds.yandex.net/i?id=40e9172cd10d27790c3d5ba19297f04d-5161061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23" y="3429000"/>
            <a:ext cx="24288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713" y="425327"/>
            <a:ext cx="10207487" cy="128089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збуки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разного 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прозаические, поэтические, художественные. В книжный уголок можно поместить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буквари и книги, которые дети могут читать сами из серии «Читаем по слогам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Picture 4" descr="https://avatars.mds.yandex.net/i?id=766b802f48329bf18e74cac4abee3763-532613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56" y="3313044"/>
            <a:ext cx="25146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avatars.mds.yandex.net/i?id=66d2058ef3206684a6c05ad1b41058425fd0ab65-6882373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10" y="3313044"/>
            <a:ext cx="22288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avatars.mds.yandex.net/i?id=6745ff001f31aab6f63b5532623ddeaa-529321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009" y="2756451"/>
            <a:ext cx="21907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s://avatars.mds.yandex.net/i?id=37c2b336531e96c0c419c6beb9ac6e45-587557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01" y="2756451"/>
            <a:ext cx="2095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ематические выставки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https://avatars.mds.yandex.net/i?id=b0dc7a1fd02b327c70524ce059a90b7d-4889316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139" y="1544284"/>
            <a:ext cx="3504647" cy="262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avatars.mds.yandex.net/i?id=5c382e91a001a65b7d64655f6afdfca0-436079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40" y="1549071"/>
            <a:ext cx="3498258" cy="262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avatars.mds.yandex.net/i?id=12e8bcf1b9a745f4704c46d2d4bde060a62b237a-591033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1" y="3969025"/>
            <a:ext cx="3558554" cy="26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374" y="256363"/>
            <a:ext cx="9606238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оформления книжного уголка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92696"/>
            <a:ext cx="8915400" cy="51584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стенда позволяет размещать наглядные материалы по теме занятия в книжном уголке: портреты писателей, иллюстрации к художественным текстам. 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совместно с воспитанниками готовит в художественной мастерской плакаты для оформления книжного уголка. Для работы придумываются забавные лозунги, выбираются мотивы и персонажи для изображения.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 и надписи.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Полки и ячейки в книжном уголке оформляются табличками и надписями.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 эмблемы.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Придать уголку привлекательный вид помогают картинки и эмблемы, которые ребятам так нравится рассматривать.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797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admin\Desktop\sten-k-vystavke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09" y="1590262"/>
            <a:ext cx="7762461" cy="4403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060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339" y="624110"/>
            <a:ext cx="9437273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admin\Desktop\plakat-neznayka-450x6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913" y="1749287"/>
            <a:ext cx="6798365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517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9897" y="99391"/>
            <a:ext cx="9854716" cy="141135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литературного центра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развития у детей основ читательской культуры, любознательности,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познавательной активности</a:t>
            </a:r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455" y="1510748"/>
            <a:ext cx="10515600" cy="5247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произведениями устного народного творчества и авторскими произведениями;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положительную мотивацию к обучению чтению;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развивать навык восприятия образов художественной литературы и фольклора;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эмоционально откликаться на содержание книг;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соотносить графическое изображение с прослушанным текстом;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мыслительные способности: сравнение, анализ, выделение главного, формулировка выводов;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память и фантазию;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речевую активность, пополнять словарный запас.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любовь к литературе;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книге посредством изучения правил пользования книжным уголком и выполнения трудовых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поручений;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нравственность через знакомство с историями о вечных человеческих ценностях: добре, семье, дружбе, верности и т. д.</a:t>
            </a:r>
          </a:p>
          <a:p>
            <a:pPr marL="0" lvl="0" indent="0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679" y="624110"/>
            <a:ext cx="9655934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Таблички и надписи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C:\Users\admin\Desktop\tematicheskie-nadpisi-600x45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0" y="1470991"/>
            <a:ext cx="6530007" cy="4482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793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1" y="624110"/>
            <a:ext cx="9447212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 эмблемы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C:\Users\admin\Desktop\kartinki-geroev-skazok-600x45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64" y="1699591"/>
            <a:ext cx="7061085" cy="4371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7273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717" y="208548"/>
            <a:ext cx="970789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Основные виды деятельности в книжном уголке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8379" y="1652337"/>
            <a:ext cx="9836233" cy="4668252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Прослушивание литературных произведений;</a:t>
            </a:r>
          </a:p>
          <a:p>
            <a:pPr lvl="0"/>
            <a:r>
              <a:rPr lang="ru-RU" sz="2400" dirty="0"/>
              <a:t>Познавательные и эвристические беседы;</a:t>
            </a:r>
          </a:p>
          <a:p>
            <a:pPr lvl="0"/>
            <a:r>
              <a:rPr lang="ru-RU" sz="2400" dirty="0"/>
              <a:t>Изучение наглядного материала: выставок, иллюстраций, портретов, обложек;</a:t>
            </a:r>
          </a:p>
          <a:p>
            <a:pPr lvl="0"/>
            <a:r>
              <a:rPr lang="ru-RU" sz="2400" dirty="0"/>
              <a:t>Игровая деятельность: дидактические игры, игры-драматизации</a:t>
            </a:r>
            <a:r>
              <a:rPr lang="ru-RU" sz="2400" dirty="0" smtClean="0"/>
              <a:t>; игровые упражнения.</a:t>
            </a:r>
            <a:endParaRPr lang="ru-RU" sz="2400" dirty="0"/>
          </a:p>
          <a:p>
            <a:pPr lvl="0"/>
            <a:r>
              <a:rPr lang="ru-RU" sz="2400" dirty="0"/>
              <a:t>Трудовая деятельность: посильная помощь в уборке книжного уголка (протирание от пыли книжных полок и печатных изданий), ремонт книг и журналов;</a:t>
            </a:r>
          </a:p>
          <a:p>
            <a:pPr lvl="0"/>
            <a:r>
              <a:rPr lang="ru-RU" sz="2400" dirty="0"/>
              <a:t>Самостоятельное изучение печатных изданий.</a:t>
            </a:r>
          </a:p>
        </p:txBody>
      </p:sp>
    </p:spTree>
    <p:extLst>
      <p:ext uri="{BB962C8B-B14F-4D97-AF65-F5344CB8AC3E}">
        <p14:creationId xmlns:p14="http://schemas.microsoft.com/office/powerpoint/2010/main" val="1587475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50311"/>
          </a:xfrm>
        </p:spPr>
        <p:txBody>
          <a:bodyPr>
            <a:normAutofit fontScale="90000"/>
          </a:bodyPr>
          <a:lstStyle/>
          <a:p>
            <a:pPr marL="342900" lvl="0" indent="-342900" algn="ctr">
              <a:spcBef>
                <a:spcPts val="1000"/>
              </a:spcBef>
            </a:pPr>
            <a:r>
              <a:rPr lang="ru-RU" sz="3100" b="1" dirty="0">
                <a:solidFill>
                  <a:srgbClr val="FF0000"/>
                </a:solidFill>
                <a:ea typeface="+mn-ea"/>
                <a:cs typeface="+mn-cs"/>
              </a:rPr>
              <a:t>Все эти виды деятельности формируют предпосылки читательской грамотности: </a:t>
            </a: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803" y="1900051"/>
            <a:ext cx="9580809" cy="431074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умение </a:t>
            </a:r>
            <a:r>
              <a:rPr lang="ru-RU" sz="2400" dirty="0"/>
              <a:t>осмысливать и оценивать текст, </a:t>
            </a:r>
            <a:endParaRPr lang="ru-RU" sz="2400" dirty="0" smtClean="0"/>
          </a:p>
          <a:p>
            <a:r>
              <a:rPr lang="ru-RU" sz="2400" dirty="0" smtClean="0"/>
              <a:t>выделять </a:t>
            </a:r>
            <a:r>
              <a:rPr lang="ru-RU" sz="2400" dirty="0"/>
              <a:t>нужную информацию из текста, </a:t>
            </a:r>
            <a:endParaRPr lang="ru-RU" sz="2400" dirty="0" smtClean="0"/>
          </a:p>
          <a:p>
            <a:r>
              <a:rPr lang="ru-RU" sz="2400" dirty="0" smtClean="0"/>
              <a:t>эмоционально </a:t>
            </a:r>
            <a:r>
              <a:rPr lang="ru-RU" sz="2400" dirty="0"/>
              <a:t>откликаться на содержание произведения; </a:t>
            </a:r>
            <a:endParaRPr lang="ru-RU" sz="2400" dirty="0" smtClean="0"/>
          </a:p>
          <a:p>
            <a:r>
              <a:rPr lang="ru-RU" sz="2400" dirty="0" smtClean="0"/>
              <a:t>формируют </a:t>
            </a:r>
            <a:r>
              <a:rPr lang="ru-RU" sz="2400" dirty="0"/>
              <a:t>грамматический строй речи, </a:t>
            </a:r>
            <a:endParaRPr lang="ru-RU" sz="2400" dirty="0" smtClean="0"/>
          </a:p>
          <a:p>
            <a:r>
              <a:rPr lang="ru-RU" sz="2400" dirty="0" smtClean="0"/>
              <a:t>умение </a:t>
            </a:r>
            <a:r>
              <a:rPr lang="ru-RU" sz="2400" dirty="0"/>
              <a:t>излагать свои мысли в процессе коммуникации; </a:t>
            </a:r>
            <a:endParaRPr lang="ru-RU" sz="2400" dirty="0" smtClean="0"/>
          </a:p>
          <a:p>
            <a:r>
              <a:rPr lang="ru-RU" sz="2400" dirty="0" smtClean="0"/>
              <a:t>развивают </a:t>
            </a:r>
            <a:r>
              <a:rPr lang="ru-RU" sz="2400" dirty="0"/>
              <a:t>способность к самостоятельному речевому творчеству на основе читательских текстов.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6264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643" y="624110"/>
            <a:ext cx="9486969" cy="7773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в книжных уголках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09" y="1262270"/>
            <a:ext cx="10640291" cy="4648952"/>
          </a:xfrm>
        </p:spPr>
        <p:txBody>
          <a:bodyPr>
            <a:noAutofit/>
          </a:bodyPr>
          <a:lstStyle/>
          <a:p>
            <a:pPr lvl="0" algn="just"/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классические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Читательский уголок»,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сказок»,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уголок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lvl="0"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Книжная радуга»,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книги»,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городок»,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Сказка, приди!»,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Книголандия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теремок»,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Литературная вселенная»,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Магия книг»,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Сказочное путешествие»,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на неведомых дорожках»,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чистого истока»,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Книжный калейдоскоп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литературных мотивов и персонажей: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Лукоморье»,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Василисы Премудрой»,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Кота учёного»,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гостях у мудрой совы»,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Незнайкой»</a:t>
            </a:r>
          </a:p>
          <a:p>
            <a:pPr lvl="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pPr lvl="0"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37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ugolok-knizhnaya-ulybka-let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29" y="765312"/>
            <a:ext cx="6392049" cy="566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343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Выпускник детского сада: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Интересуется книгами</a:t>
            </a:r>
          </a:p>
          <a:p>
            <a:r>
              <a:rPr lang="ru-RU" sz="3600" dirty="0" smtClean="0"/>
              <a:t>Просит почитать взрослых</a:t>
            </a:r>
          </a:p>
          <a:p>
            <a:r>
              <a:rPr lang="ru-RU" sz="3600" dirty="0" smtClean="0"/>
              <a:t>Легко усваивает буквы</a:t>
            </a:r>
          </a:p>
          <a:p>
            <a:r>
              <a:rPr lang="ru-RU" sz="3600" dirty="0" smtClean="0"/>
              <a:t>Начинает читать сам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8895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avatars.mds.yandex.net/i?id=ce40faedf9857f05baf9ecbd34b9b158-536316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258787"/>
            <a:ext cx="8155957" cy="61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4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8174"/>
            <a:ext cx="8911687" cy="13517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организации литературного центра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313" y="2133600"/>
            <a:ext cx="9988826" cy="4008783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и удобное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привлекателен;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освещение;</a:t>
            </a:r>
          </a:p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  ростом детей данной возрастной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помещаемые в книжном уголке, должны быть привлекательными, эстетичными, в соответствии с возрастом детей.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84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9348" y="89452"/>
            <a:ext cx="9839738" cy="1331844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книги» может быть оформлен в виде книжной полочки, открытой витрины, где хранятся книги, альбомы, игры</a:t>
            </a:r>
          </a:p>
        </p:txBody>
      </p:sp>
      <p:pic>
        <p:nvPicPr>
          <p:cNvPr id="1026" name="Picture 2" descr="https://www.maam.ru/upload/blogs/detsad-401718-14505388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18" y="1570383"/>
            <a:ext cx="8905461" cy="460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870" y="624110"/>
            <a:ext cx="8870742" cy="373916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«Уголка книги» обязательно во всех возрастных группах, а содержание и размещение зависит от возраста и роста детей.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s://avatars.mds.yandex.net/i?id=22929d14b37e8b07ee2ed5399011736c-4867051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58" y="3677478"/>
            <a:ext cx="6235576" cy="27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98175"/>
            <a:ext cx="8911687" cy="8647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раннего и младшего возраста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887" y="1050235"/>
            <a:ext cx="9526725" cy="54499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Организуется не с начала года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книги в определенном месте</a:t>
            </a:r>
          </a:p>
          <a:p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текст, приучая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книги и картинки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рассказывает о правилах пользования книгой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приучает самостоятельно пользоваться книгой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 учит внимательно рассматривать картинки в книге, узнавать героев, их действия, побуждает вспоминать и пересказывать отдельные эпизоды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72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481" y="256362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Книжки-игрушки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i?id=46769fca79d8d83e2bda22fbcd655f65-532421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50" y="4042514"/>
            <a:ext cx="2932098" cy="293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d9f2653e1a13ea77fc218e207afaa958fead1d83-694711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37" y="3984564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ed7703e5df2de21b12ba4aa8d6e149060214a1e7-7011647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1264556"/>
            <a:ext cx="3799437" cy="28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a1d0fa4230019c9e6ebe73f01f626b61-524129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99" y="4312554"/>
            <a:ext cx="2475623" cy="273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e445eaa274768cdf13dff426e9c1a96b-2386581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76" y="1290672"/>
            <a:ext cx="4018839" cy="28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818</TotalTime>
  <Words>1009</Words>
  <Application>Microsoft Office PowerPoint</Application>
  <PresentationFormat>Широкоэкранный</PresentationFormat>
  <Paragraphs>101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Calibri</vt:lpstr>
      <vt:lpstr>Century Gothic</vt:lpstr>
      <vt:lpstr>Times New Roman</vt:lpstr>
      <vt:lpstr>Wingdings 3</vt:lpstr>
      <vt:lpstr>Легкий дым</vt:lpstr>
      <vt:lpstr>Литературный центр в группе – как средство формирования предпосылок читательской грамотности  (Консультация для педагогов)</vt:lpstr>
      <vt:lpstr>«Литературный центр» — необходимый элемент РППС в групповой комнате ДОУ, который является средством формирования предпосылок читательской грамотности у дошкольников</vt:lpstr>
      <vt:lpstr>Презентация PowerPoint</vt:lpstr>
      <vt:lpstr>Цель литературного центра: создание условий для развития у детей основ читательской культуры, любознательности, самостоятельной познавательной активности </vt:lpstr>
      <vt:lpstr>Требования к организации литературного центра</vt:lpstr>
      <vt:lpstr>«Уголок книги» может быть оформлен в виде книжной полочки, открытой витрины, где хранятся книги, альбомы, игры</vt:lpstr>
      <vt:lpstr>Наличие «Уголка книги» обязательно во всех возрастных группах, а содержание и размещение зависит от возраста и роста детей.</vt:lpstr>
      <vt:lpstr>Группы раннего и младшего возраста</vt:lpstr>
      <vt:lpstr>Книжки-игрушки</vt:lpstr>
      <vt:lpstr>Книги знакомые детям, книги с яркими иллюстрациями</vt:lpstr>
      <vt:lpstr>Картинки, наклеенные на плотную бумагу</vt:lpstr>
      <vt:lpstr>Презентация PowerPoint</vt:lpstr>
      <vt:lpstr>Презентация PowerPoint</vt:lpstr>
      <vt:lpstr>Презентация PowerPoint</vt:lpstr>
      <vt:lpstr>Небольшие альбомы для рассматривания на близкие для детей темы</vt:lpstr>
      <vt:lpstr>Средняя группа </vt:lpstr>
      <vt:lpstr>Коллекции скороговорок и чистоговорок</vt:lpstr>
      <vt:lpstr>Тематические альбомы</vt:lpstr>
      <vt:lpstr>Разные виды театра</vt:lpstr>
      <vt:lpstr> Подборка аудиозаписей с любимыми сказками и видео подборка мультфильмов по сказкам и литературным произведениям</vt:lpstr>
      <vt:lpstr> Старшая и подготовительная группа </vt:lpstr>
      <vt:lpstr>Книги на различную тематику  (каждый ребёнок должен найти книгу по своему желанию и вкусу)</vt:lpstr>
      <vt:lpstr>Научно-познавательная литература, карты, атласы, энциклопедии</vt:lpstr>
      <vt:lpstr>Сказки народные и авторские</vt:lpstr>
      <vt:lpstr>Стихи, рассказы, направленные на формирование гражданских черт личности ребёнка, знакомящие его с историей нашей родины, с её сегодняшней жизнью</vt:lpstr>
      <vt:lpstr>Издания произведений, с которыми в данное время детей знакомят на занятиях</vt:lpstr>
      <vt:lpstr>Веселые книги С. Маршака, С. Михалкова, Н. Носова, В. Драгунского, Э. Успенского и многих других писателей с иллюстрациями наших лучших художников</vt:lpstr>
      <vt:lpstr>Иллюстрации разных художников к одним и тем же произведениям</vt:lpstr>
      <vt:lpstr>Книги, которые дети приносят из дома</vt:lpstr>
      <vt:lpstr>Тематические альбомы для рассматривания специально созданные художниками альбомы на определённые темы: «Разные звери» Н. Чарушина,  «Наша детвора» А. Пахомова и др.</vt:lpstr>
      <vt:lpstr>Альбомы, составленные воспитателем вместе с детьми из отдельных открыток и рисунков о труде, природе в разные времена года, книгах того или иного писателя и др.</vt:lpstr>
      <vt:lpstr>Портреты известных детских писателей, поэтов</vt:lpstr>
      <vt:lpstr>Портреты известных художников детской книги</vt:lpstr>
      <vt:lpstr>В подготовительной к школе группе добавляются книги на школьную тематику</vt:lpstr>
      <vt:lpstr>Азбуки разного рода: прозаические, поэтические, художественные. В книжный уголок можно поместить буквари и книги, которые дети могут читать сами из серии «Читаем по слогам». </vt:lpstr>
      <vt:lpstr>Тематические выставки   </vt:lpstr>
      <vt:lpstr>Средства оформления книжного уголка </vt:lpstr>
      <vt:lpstr>Стенды</vt:lpstr>
      <vt:lpstr>Плакаты</vt:lpstr>
      <vt:lpstr>Таблички и надписи</vt:lpstr>
      <vt:lpstr>Картинки и эмблемы</vt:lpstr>
      <vt:lpstr>Основные виды деятельности в книжном уголке </vt:lpstr>
      <vt:lpstr>Все эти виды деятельности формируют предпосылки читательской грамотности:  </vt:lpstr>
      <vt:lpstr>Названия в книжных уголках </vt:lpstr>
      <vt:lpstr>Презентация PowerPoint</vt:lpstr>
      <vt:lpstr>Выпускник детского сада: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центр в группе – как предпосылки читательской грамотности Консультация для педагогов</dc:title>
  <dc:creator>admindedsad</dc:creator>
  <cp:lastModifiedBy>admindedsad</cp:lastModifiedBy>
  <cp:revision>71</cp:revision>
  <dcterms:created xsi:type="dcterms:W3CDTF">2022-11-02T09:29:27Z</dcterms:created>
  <dcterms:modified xsi:type="dcterms:W3CDTF">2022-11-10T06:53:56Z</dcterms:modified>
</cp:coreProperties>
</file>