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302" r:id="rId6"/>
    <p:sldId id="261" r:id="rId7"/>
    <p:sldId id="298" r:id="rId8"/>
    <p:sldId id="299" r:id="rId9"/>
    <p:sldId id="300" r:id="rId10"/>
    <p:sldId id="285" r:id="rId11"/>
    <p:sldId id="266" r:id="rId12"/>
    <p:sldId id="279" r:id="rId13"/>
    <p:sldId id="301" r:id="rId14"/>
    <p:sldId id="287" r:id="rId15"/>
    <p:sldId id="290" r:id="rId16"/>
    <p:sldId id="293" r:id="rId17"/>
    <p:sldId id="288" r:id="rId18"/>
    <p:sldId id="291" r:id="rId19"/>
    <p:sldId id="294" r:id="rId20"/>
    <p:sldId id="296" r:id="rId21"/>
    <p:sldId id="295" r:id="rId22"/>
    <p:sldId id="272" r:id="rId23"/>
    <p:sldId id="286" r:id="rId24"/>
    <p:sldId id="274" r:id="rId25"/>
    <p:sldId id="275" r:id="rId26"/>
    <p:sldId id="289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A1A861D-C91D-4D3C-B3A5-03EA43761FE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8EDC4A-FC4A-4D09-81DB-5F75CF42724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071679"/>
            <a:ext cx="8458200" cy="4004108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«Площадь многоугольников»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                   </a:t>
            </a:r>
            <a:br>
              <a:rPr lang="ru-RU" sz="5400" dirty="0" smtClean="0">
                <a:solidFill>
                  <a:schemeClr val="tx1"/>
                </a:solidFill>
              </a:rPr>
            </a:br>
            <a:r>
              <a:rPr lang="ru-RU" sz="5400" dirty="0" smtClean="0">
                <a:solidFill>
                  <a:schemeClr val="tx1"/>
                </a:solidFill>
              </a:rPr>
              <a:t>                        </a:t>
            </a:r>
            <a:r>
              <a:rPr lang="ru-RU" sz="2800" dirty="0" smtClean="0">
                <a:solidFill>
                  <a:schemeClr val="tx1"/>
                </a:solidFill>
              </a:rPr>
              <a:t>учитель: </a:t>
            </a:r>
            <a:r>
              <a:rPr lang="ru-RU" sz="2800" dirty="0" err="1" smtClean="0">
                <a:solidFill>
                  <a:schemeClr val="tx1"/>
                </a:solidFill>
              </a:rPr>
              <a:t>Кобыза</a:t>
            </a:r>
            <a:r>
              <a:rPr lang="ru-RU" sz="2800" dirty="0" smtClean="0">
                <a:solidFill>
                  <a:schemeClr val="tx1"/>
                </a:solidFill>
              </a:rPr>
              <a:t> Т.В                 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214290"/>
            <a:ext cx="8458200" cy="171451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Урок геометрии в 8 классе</a:t>
            </a:r>
          </a:p>
          <a:p>
            <a:pPr algn="ctr"/>
            <a:r>
              <a:rPr lang="ru-RU" sz="4800" dirty="0" smtClean="0">
                <a:solidFill>
                  <a:schemeClr val="tx1"/>
                </a:solidFill>
              </a:rPr>
              <a:t>по теме:</a:t>
            </a: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5001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Площадь треугольника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285992"/>
            <a:ext cx="8686800" cy="37941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S=1/2 a h</a:t>
            </a:r>
            <a:endParaRPr lang="ru-RU" sz="9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5195894" cy="547213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Георг </a:t>
            </a:r>
            <a:r>
              <a:rPr lang="ru-RU" b="1" i="1" dirty="0" err="1" smtClean="0">
                <a:solidFill>
                  <a:schemeClr val="tx1"/>
                </a:solidFill>
              </a:rPr>
              <a:t>Алекса́ндр</a:t>
            </a:r>
            <a:r>
              <a:rPr lang="ru-RU" b="1" i="1" dirty="0" smtClean="0">
                <a:solidFill>
                  <a:schemeClr val="tx1"/>
                </a:solidFill>
              </a:rPr>
              <a:t> Пик –</a:t>
            </a:r>
            <a:r>
              <a:rPr lang="ru-RU" i="1" dirty="0" smtClean="0">
                <a:solidFill>
                  <a:schemeClr val="tx1"/>
                </a:solidFill>
              </a:rPr>
              <a:t>австрийский математик, который жил в 20 веке</a:t>
            </a:r>
            <a:r>
              <a:rPr lang="ru-RU" i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7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357298"/>
            <a:ext cx="3071834" cy="427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8111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Формула Пика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6600" b="1" dirty="0" smtClean="0">
                <a:solidFill>
                  <a:sysClr val="windowText" lastClr="000000"/>
                </a:solidFill>
              </a:rPr>
              <a:t>S=</a:t>
            </a:r>
            <a:r>
              <a:rPr lang="ru-RU" sz="66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6600" b="1" dirty="0" smtClean="0">
                <a:solidFill>
                  <a:srgbClr val="FF0000"/>
                </a:solidFill>
              </a:rPr>
              <a:t>В</a:t>
            </a:r>
            <a:r>
              <a:rPr lang="ru-RU" sz="6600" b="1" dirty="0" smtClean="0">
                <a:solidFill>
                  <a:sysClr val="windowText" lastClr="000000"/>
                </a:solidFill>
              </a:rPr>
              <a:t>+</a:t>
            </a:r>
            <a:r>
              <a:rPr lang="ru-RU" sz="6600" b="1" dirty="0" smtClean="0">
                <a:solidFill>
                  <a:srgbClr val="FFFF00"/>
                </a:solidFill>
              </a:rPr>
              <a:t>Г</a:t>
            </a:r>
            <a:r>
              <a:rPr lang="ru-RU" sz="6600" b="1" dirty="0" smtClean="0">
                <a:solidFill>
                  <a:sysClr val="windowText" lastClr="000000"/>
                </a:solidFill>
              </a:rPr>
              <a:t>/2 – 1</a:t>
            </a:r>
          </a:p>
          <a:p>
            <a:pPr>
              <a:buNone/>
            </a:pPr>
            <a:r>
              <a:rPr lang="en-US" b="1" dirty="0" smtClean="0">
                <a:solidFill>
                  <a:sysClr val="windowText" lastClr="000000"/>
                </a:solidFill>
              </a:rPr>
              <a:t>S</a:t>
            </a:r>
            <a:r>
              <a:rPr lang="en-US" dirty="0" smtClean="0">
                <a:solidFill>
                  <a:sysClr val="windowText" lastClr="000000"/>
                </a:solidFill>
              </a:rPr>
              <a:t>-</a:t>
            </a:r>
            <a:r>
              <a:rPr lang="ru-RU" dirty="0" smtClean="0">
                <a:solidFill>
                  <a:sysClr val="windowText" lastClr="000000"/>
                </a:solidFill>
              </a:rPr>
              <a:t>площадь многоугольника ,с вершинами в узлах квадратной клетки</a:t>
            </a:r>
          </a:p>
          <a:p>
            <a:pPr>
              <a:buNone/>
            </a:pPr>
            <a:r>
              <a:rPr lang="ru-RU" b="1" dirty="0" smtClean="0">
                <a:solidFill>
                  <a:sysClr val="windowText" lastClr="000000"/>
                </a:solidFill>
              </a:rPr>
              <a:t>В</a:t>
            </a:r>
            <a:r>
              <a:rPr lang="ru-RU" dirty="0" smtClean="0">
                <a:solidFill>
                  <a:sysClr val="windowText" lastClr="000000"/>
                </a:solidFill>
              </a:rPr>
              <a:t>-количество узлов сетки, лежащих внутри многоугольника</a:t>
            </a:r>
          </a:p>
          <a:p>
            <a:pPr>
              <a:buNone/>
            </a:pPr>
            <a:r>
              <a:rPr lang="ru-RU" b="1" dirty="0" smtClean="0">
                <a:solidFill>
                  <a:sysClr val="windowText" lastClr="000000"/>
                </a:solidFill>
              </a:rPr>
              <a:t>Г</a:t>
            </a:r>
            <a:r>
              <a:rPr lang="ru-RU" dirty="0" smtClean="0">
                <a:solidFill>
                  <a:sysClr val="windowText" lastClr="000000"/>
                </a:solidFill>
              </a:rPr>
              <a:t>-количество узлов сетки, лежащих на границах многоугольника(сторонах и вершинах)</a:t>
            </a:r>
            <a:endParaRPr lang="ru-RU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8" y="285726"/>
          <a:ext cx="8286804" cy="6286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1134"/>
                <a:gridCol w="1381134"/>
                <a:gridCol w="1381134"/>
                <a:gridCol w="1381134"/>
                <a:gridCol w="1381134"/>
                <a:gridCol w="1381134"/>
              </a:tblGrid>
              <a:tr h="1066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4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28596" y="6572272"/>
            <a:ext cx="828680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393537" y="3250405"/>
            <a:ext cx="5214974" cy="1428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28596" y="1357298"/>
            <a:ext cx="6858048" cy="5214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5857884" y="2285992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000364" y="4429132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429124" y="3357562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143768" y="1285860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643042" y="5500702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57158" y="6429396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572528" y="6429396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215206" y="342900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857884" y="342900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7215206" y="235743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500562" y="4429132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857884" y="4429132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215206" y="450057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215206" y="557214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857884" y="6429396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714480" y="6429396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3071802" y="6429396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4500562" y="6429396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857884" y="557214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215206" y="6429396"/>
            <a:ext cx="214314" cy="20002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3071802" y="557214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4500562" y="557214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285728"/>
          <a:ext cx="8686797" cy="6357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971"/>
                <a:gridCol w="1240971"/>
                <a:gridCol w="1240971"/>
                <a:gridCol w="1240971"/>
                <a:gridCol w="1240971"/>
                <a:gridCol w="1240971"/>
                <a:gridCol w="1240971"/>
              </a:tblGrid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250133" y="2393149"/>
            <a:ext cx="1857388" cy="12144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86050" y="2071678"/>
            <a:ext cx="3714776" cy="928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285852" y="4214818"/>
            <a:ext cx="1785950" cy="12144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86050" y="3000372"/>
            <a:ext cx="3714776" cy="27146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04800" y="285728"/>
          <a:ext cx="8686797" cy="63640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0971"/>
                <a:gridCol w="1240971"/>
                <a:gridCol w="1240971"/>
                <a:gridCol w="1240971"/>
                <a:gridCol w="1240971"/>
                <a:gridCol w="1240971"/>
                <a:gridCol w="1240971"/>
              </a:tblGrid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5400" dirty="0" smtClean="0"/>
                        <a:t>S</a:t>
                      </a:r>
                      <a:r>
                        <a:rPr lang="ru-RU" sz="5400" dirty="0" smtClean="0"/>
                        <a:t> =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 +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6:2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-</a:t>
                      </a:r>
                      <a:r>
                        <a:rPr lang="ru-RU" sz="5400" baseline="0" dirty="0" smtClean="0"/>
                        <a:t> 1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=</a:t>
                      </a:r>
                      <a:r>
                        <a:rPr lang="ru-RU" sz="5400" baseline="0" dirty="0" smtClean="0"/>
                        <a:t> 8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5400" dirty="0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828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250133" y="2393149"/>
            <a:ext cx="1857388" cy="12144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86050" y="2071678"/>
            <a:ext cx="3714776" cy="92869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285852" y="4214818"/>
            <a:ext cx="1785950" cy="121444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86050" y="3000372"/>
            <a:ext cx="3714776" cy="27146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2714612" y="2928934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14612" y="3786190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714612" y="4786322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929058" y="2928934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143504" y="2928934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9058" y="471488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143504" y="378619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357950" y="2928934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929058" y="3786190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714612" y="200024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2714612" y="5572140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500166" y="3857628"/>
            <a:ext cx="214314" cy="2143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4285" y="214290"/>
          <a:ext cx="8715434" cy="6357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5062"/>
                <a:gridCol w="1245062"/>
                <a:gridCol w="1245062"/>
                <a:gridCol w="1245062"/>
                <a:gridCol w="1245062"/>
                <a:gridCol w="1245062"/>
                <a:gridCol w="1245062"/>
              </a:tblGrid>
              <a:tr h="7857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72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16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151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3194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</a:p>
                    <a:p>
                      <a:r>
                        <a:rPr lang="en-US" dirty="0" smtClean="0"/>
                        <a:t>                     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7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857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1071538" y="2143116"/>
            <a:ext cx="2000264" cy="12858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714612" y="1785926"/>
            <a:ext cx="3714776" cy="10001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1071538" y="4143380"/>
            <a:ext cx="2000264" cy="128588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714612" y="2786058"/>
            <a:ext cx="3714776" cy="300039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715142" y="3786190"/>
            <a:ext cx="3999734" cy="794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714612" y="2786058"/>
            <a:ext cx="35719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428728" y="3786190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357167"/>
          <a:ext cx="8686800" cy="628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047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964381" y="3321843"/>
            <a:ext cx="3071834" cy="1428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214678" y="1428736"/>
            <a:ext cx="2928958" cy="10715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786314" y="2786058"/>
            <a:ext cx="4143404" cy="1428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85918" y="5572140"/>
            <a:ext cx="578647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357167"/>
          <a:ext cx="8686800" cy="628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447800"/>
                <a:gridCol w="1447800"/>
                <a:gridCol w="1352560"/>
                <a:gridCol w="1543040"/>
                <a:gridCol w="1447800"/>
              </a:tblGrid>
              <a:tr h="1047757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S =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8 +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7</a:t>
                      </a:r>
                      <a:r>
                        <a:rPr lang="ru-RU" sz="3600" b="1" dirty="0" smtClean="0"/>
                        <a:t> : 2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- 1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b="1" dirty="0" smtClean="0"/>
                        <a:t>=10,5</a:t>
                      </a:r>
                      <a:endParaRPr lang="ru-RU" sz="3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928662" y="3286124"/>
            <a:ext cx="3071834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214678" y="1428736"/>
            <a:ext cx="2928958" cy="10715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786314" y="2786058"/>
            <a:ext cx="4214842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857356" y="5572140"/>
            <a:ext cx="5674988" cy="2453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071802" y="4429132"/>
            <a:ext cx="214314" cy="285752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572000" y="4429132"/>
            <a:ext cx="214314" cy="271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000760" y="5429264"/>
            <a:ext cx="214314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71802" y="5429264"/>
            <a:ext cx="214314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500562" y="5429264"/>
            <a:ext cx="214314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72000" y="3357562"/>
            <a:ext cx="214314" cy="271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72000" y="2357430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929322" y="2357430"/>
            <a:ext cx="214314" cy="2000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29322" y="3357562"/>
            <a:ext cx="214314" cy="271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5929322" y="4429132"/>
            <a:ext cx="214314" cy="271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71802" y="2357430"/>
            <a:ext cx="214314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1643042" y="5429264"/>
            <a:ext cx="214314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7500958" y="5500702"/>
            <a:ext cx="214314" cy="27145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00760" y="1285860"/>
            <a:ext cx="214314" cy="27145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143240" y="3357562"/>
            <a:ext cx="214314" cy="27145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357167"/>
          <a:ext cx="8686800" cy="62865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  <a:gridCol w="1447800"/>
              </a:tblGrid>
              <a:tr h="10477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77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928662" y="3286124"/>
            <a:ext cx="3071834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214678" y="1428736"/>
            <a:ext cx="2857520" cy="107157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4750595" y="2750339"/>
            <a:ext cx="4143404" cy="150019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14480" y="5572140"/>
            <a:ext cx="5857916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3214678" y="2428868"/>
            <a:ext cx="2857520" cy="7143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4037009" y="3465513"/>
            <a:ext cx="4142610" cy="706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1679555" y="4036223"/>
            <a:ext cx="3071040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Цели урока:</a:t>
            </a:r>
            <a:r>
              <a:rPr lang="ru-RU" i="1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429288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sz="5100" b="1" i="1" dirty="0" smtClean="0">
                <a:solidFill>
                  <a:schemeClr val="tx1"/>
                </a:solidFill>
              </a:rPr>
              <a:t>Образовательные</a:t>
            </a:r>
            <a:r>
              <a:rPr lang="ru-RU" sz="5100" i="1" dirty="0" smtClean="0">
                <a:solidFill>
                  <a:schemeClr val="tx1"/>
                </a:solidFill>
              </a:rPr>
              <a:t>:</a:t>
            </a:r>
            <a:endParaRPr lang="ru-RU" sz="51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повторение основных формул вычисления площадей треугольника, </a:t>
            </a:r>
            <a:r>
              <a:rPr lang="ru-RU" sz="5100" dirty="0" err="1" smtClean="0">
                <a:solidFill>
                  <a:schemeClr val="tx1"/>
                </a:solidFill>
              </a:rPr>
              <a:t>квадрата,прямоугольника</a:t>
            </a:r>
            <a:r>
              <a:rPr lang="ru-RU" sz="5100" dirty="0" smtClean="0">
                <a:solidFill>
                  <a:schemeClr val="tx1"/>
                </a:solidFill>
              </a:rPr>
              <a:t>; </a:t>
            </a: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изучение формулы Пика; </a:t>
            </a: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контроль уровня усвоения основных знаний, умений и навыков по данной теме.</a:t>
            </a:r>
          </a:p>
          <a:p>
            <a:pPr lvl="0">
              <a:buFont typeface="Wingdings" pitchFamily="2" charset="2"/>
              <a:buChar char="§"/>
            </a:pPr>
            <a:endParaRPr lang="ru-RU" sz="51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5100" b="1" i="1" dirty="0" smtClean="0">
                <a:solidFill>
                  <a:schemeClr val="tx1"/>
                </a:solidFill>
              </a:rPr>
              <a:t>Развивающие</a:t>
            </a:r>
            <a:r>
              <a:rPr lang="ru-RU" sz="5100" i="1" dirty="0" smtClean="0">
                <a:solidFill>
                  <a:schemeClr val="tx1"/>
                </a:solidFill>
              </a:rPr>
              <a:t>:</a:t>
            </a:r>
            <a:endParaRPr lang="ru-RU" sz="51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развитие умений в применении знаний в конкретной ситуации;</a:t>
            </a: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развитие логического мышления;</a:t>
            </a: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развитие самостоятельной деятельности обучающихся.</a:t>
            </a:r>
          </a:p>
          <a:p>
            <a:pPr lvl="0">
              <a:buFont typeface="Wingdings" pitchFamily="2" charset="2"/>
              <a:buChar char="§"/>
            </a:pPr>
            <a:endParaRPr lang="ru-RU" sz="51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5100" b="1" i="1" dirty="0" smtClean="0">
                <a:solidFill>
                  <a:schemeClr val="tx1"/>
                </a:solidFill>
              </a:rPr>
              <a:t>Воспитательные</a:t>
            </a:r>
            <a:r>
              <a:rPr lang="ru-RU" sz="5100" i="1" dirty="0" smtClean="0">
                <a:solidFill>
                  <a:schemeClr val="tx1"/>
                </a:solidFill>
              </a:rPr>
              <a:t>:</a:t>
            </a:r>
            <a:endParaRPr lang="ru-RU" sz="5100" dirty="0" smtClean="0">
              <a:solidFill>
                <a:schemeClr val="tx1"/>
              </a:solidFill>
            </a:endParaRP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воспитание познавательного интереса у обучающихся к математике;</a:t>
            </a: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трудолюбия, аккуратности;</a:t>
            </a: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умения работать в коллективе;</a:t>
            </a:r>
          </a:p>
          <a:p>
            <a:pPr lvl="0">
              <a:buFont typeface="Wingdings" pitchFamily="2" charset="2"/>
              <a:buChar char="§"/>
            </a:pPr>
            <a:r>
              <a:rPr lang="ru-RU" sz="5100" dirty="0" smtClean="0">
                <a:solidFill>
                  <a:schemeClr val="tx1"/>
                </a:solidFill>
              </a:rPr>
              <a:t>воспитание навыков самоконтроля.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Площадь квадрата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857356" y="1500174"/>
            <a:ext cx="5643602" cy="4937141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algn="ctr">
              <a:buNone/>
            </a:pPr>
            <a:endParaRPr lang="ru-RU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 algn="ctr">
              <a:buNone/>
            </a:pPr>
            <a:r>
              <a:rPr lang="ru-RU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    </a:t>
            </a:r>
            <a:r>
              <a:rPr lang="en-US" sz="66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S= a²</a:t>
            </a:r>
            <a:endParaRPr lang="ru-RU" sz="6600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69634" name="Формула" r:id="rId3" imgW="11412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ysClr val="windowText" lastClr="000000"/>
                </a:solidFill>
              </a:rPr>
              <a:t>Площадь прямоугольного треугольника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018110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</a:t>
            </a:r>
            <a:r>
              <a:rPr lang="en-US" sz="65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s</a:t>
            </a:r>
            <a:r>
              <a:rPr lang="en-US" sz="5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=1</a:t>
            </a:r>
            <a:r>
              <a:rPr lang="ru-RU" sz="5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/2 а</a:t>
            </a:r>
            <a:r>
              <a:rPr lang="en-US" sz="5200" b="1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</a:rPr>
              <a:t>b</a:t>
            </a:r>
            <a:endParaRPr lang="ru-RU" sz="5200" b="1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а</a:t>
            </a:r>
          </a:p>
          <a:p>
            <a:pPr>
              <a:buNone/>
            </a:pPr>
            <a:endParaRPr lang="ru-RU" sz="5400" b="1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         </a:t>
            </a:r>
          </a:p>
          <a:p>
            <a:pPr>
              <a:buNone/>
            </a:pPr>
            <a:r>
              <a:rPr lang="ru-RU" sz="5400" b="1" dirty="0" smtClean="0">
                <a:solidFill>
                  <a:schemeClr val="tx1"/>
                </a:solidFill>
              </a:rPr>
              <a:t>                </a:t>
            </a:r>
            <a:r>
              <a:rPr lang="en-US" sz="5400" b="1" dirty="0" smtClean="0">
                <a:solidFill>
                  <a:schemeClr val="tx1"/>
                </a:solidFill>
              </a:rPr>
              <a:t>b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928662" y="1571612"/>
            <a:ext cx="4857784" cy="4000528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msun.ru/vm/DVGMA/www/SVM/Oixt/Forpic/Ris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428736"/>
            <a:ext cx="8643998" cy="2571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</a:rPr>
              <a:t>Оси симметрии квадрата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43042" y="1554162"/>
            <a:ext cx="5072098" cy="4525963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rgbClr val="0000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V="1">
            <a:off x="1500166" y="1428736"/>
            <a:ext cx="5357850" cy="478634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500166" y="1428736"/>
            <a:ext cx="5429288" cy="485778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142976" y="3786190"/>
            <a:ext cx="6072230" cy="714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16200000" flipH="1">
            <a:off x="1607323" y="3679033"/>
            <a:ext cx="5072098" cy="14287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 flipH="1">
            <a:off x="4071934" y="3714752"/>
            <a:ext cx="214314" cy="21431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643998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365" t="2392" r="4730" b="5263"/>
          <a:stretch>
            <a:fillRect/>
          </a:stretch>
        </p:blipFill>
        <p:spPr bwMode="auto">
          <a:xfrm>
            <a:off x="1374965" y="924259"/>
            <a:ext cx="6304849" cy="5343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8610" name="Picture 2" descr="C:\Documents and Settings\User\Рабочий стол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1"/>
            <a:ext cx="4195902" cy="3143272"/>
          </a:xfrm>
          <a:prstGeom prst="rect">
            <a:avLst/>
          </a:prstGeom>
          <a:noFill/>
        </p:spPr>
      </p:pic>
      <p:pic>
        <p:nvPicPr>
          <p:cNvPr id="5" name="Picture 2" descr="C:\Documents and Settings\User\Рабочий стол\Image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525273" cy="3222629"/>
          </a:xfrm>
          <a:prstGeom prst="rect">
            <a:avLst/>
          </a:prstGeom>
          <a:noFill/>
        </p:spPr>
      </p:pic>
      <p:pic>
        <p:nvPicPr>
          <p:cNvPr id="6" name="Picture 2" descr="C:\Documents and Settings\User\Рабочий стол\Image_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929066"/>
            <a:ext cx="3071834" cy="2714644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000504"/>
            <a:ext cx="335758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0298" y="3000372"/>
            <a:ext cx="4286280" cy="2318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500042"/>
            <a:ext cx="8686800" cy="614366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>
              <a:buNone/>
            </a:pPr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-</a:t>
            </a: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Если было хорошо у нас – улыбнись и покажи </a:t>
            </a:r>
            <a:r>
              <a:rPr lang="ru-RU" sz="4000" b="1" u="sng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квадрат</a:t>
            </a: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-Если было скучно вам – покажи </a:t>
            </a:r>
            <a:r>
              <a:rPr lang="ru-RU" sz="4000" b="1" u="sng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параллелограмм</a:t>
            </a: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-Если ждешь таких  уроков – </a:t>
            </a:r>
            <a:r>
              <a:rPr lang="ru-RU" sz="4000" b="1" u="sng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хлопни</a:t>
            </a: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-Если больше ничего не хочешь - </a:t>
            </a:r>
            <a:r>
              <a:rPr lang="ru-RU" sz="4000" b="1" u="sng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топни</a:t>
            </a:r>
            <a:r>
              <a:rPr lang="ru-RU" sz="4000" b="1" spc="300" dirty="0" smtClean="0">
                <a:ln w="1143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</a:rPr>
              <a:t>.</a:t>
            </a: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b="1" i="1" dirty="0" smtClean="0">
                <a:solidFill>
                  <a:schemeClr val="tx1"/>
                </a:solidFill>
              </a:rPr>
              <a:t>Геометрия является самым могущественным средством для изощрения умственных способностей и дает нам возможность правильно мыслить и рассуждать»</a:t>
            </a:r>
          </a:p>
          <a:p>
            <a:pPr algn="r">
              <a:buNone/>
            </a:pPr>
            <a:r>
              <a:rPr lang="ru-RU" dirty="0" smtClean="0">
                <a:solidFill>
                  <a:schemeClr val="tx1"/>
                </a:solidFill>
              </a:rPr>
              <a:t>Галилео Галилей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214686"/>
            <a:ext cx="2598820" cy="3214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>
            <a:off x="3000364" y="1857364"/>
            <a:ext cx="5000660" cy="257176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            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              ” Что такое </a:t>
            </a:r>
          </a:p>
          <a:p>
            <a:pPr>
              <a:buNone/>
            </a:pPr>
            <a:r>
              <a:rPr lang="ru-RU" sz="4400" dirty="0" smtClean="0">
                <a:solidFill>
                  <a:srgbClr val="C00000"/>
                </a:solidFill>
              </a:rPr>
              <a:t>                           “площадь?</a:t>
            </a:r>
            <a:endParaRPr lang="ru-RU" sz="4400" dirty="0">
              <a:solidFill>
                <a:srgbClr val="C00000"/>
              </a:solidFill>
            </a:endParaRPr>
          </a:p>
        </p:txBody>
      </p:sp>
      <p:pic>
        <p:nvPicPr>
          <p:cNvPr id="7" name="Рисунок 6" descr="i-162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94" y="3857628"/>
            <a:ext cx="4635778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250033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</a:t>
            </a:r>
            <a:r>
              <a:rPr lang="ru-RU" sz="2400" i="1" dirty="0" err="1" smtClean="0">
                <a:solidFill>
                  <a:srgbClr val="FF0000"/>
                </a:solidFill>
              </a:rPr>
              <a:t>Гео</a:t>
            </a:r>
            <a:r>
              <a:rPr lang="ru-RU" sz="2400" i="1" dirty="0" smtClean="0">
                <a:solidFill>
                  <a:srgbClr val="FF0000"/>
                </a:solidFill>
              </a:rPr>
              <a:t>» </a:t>
            </a:r>
            <a:r>
              <a:rPr lang="ru-RU" sz="2400" i="1" dirty="0" smtClean="0">
                <a:solidFill>
                  <a:schemeClr val="tx1"/>
                </a:solidFill>
              </a:rPr>
              <a:t>означает «Земля»,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 </a:t>
            </a:r>
            <a:r>
              <a:rPr lang="ru-RU" sz="2400" i="1" dirty="0" smtClean="0">
                <a:solidFill>
                  <a:srgbClr val="FF0000"/>
                </a:solidFill>
              </a:rPr>
              <a:t>«метр»-</a:t>
            </a:r>
            <a:r>
              <a:rPr lang="ru-RU" sz="2400" i="1" dirty="0" smtClean="0">
                <a:solidFill>
                  <a:schemeClr val="tx1"/>
                </a:solidFill>
              </a:rPr>
              <a:t> это единица измерения длины</a:t>
            </a:r>
            <a:br>
              <a:rPr lang="ru-RU" sz="2400" i="1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Геометрия в переводе с греческого означает «</a:t>
            </a:r>
            <a:r>
              <a:rPr lang="ru-RU" sz="2400" i="1" dirty="0" smtClean="0">
                <a:solidFill>
                  <a:srgbClr val="FF0000"/>
                </a:solidFill>
              </a:rPr>
              <a:t>измерение земли</a:t>
            </a:r>
            <a:r>
              <a:rPr lang="ru-RU" sz="2400" i="1" dirty="0" smtClean="0">
                <a:solidFill>
                  <a:schemeClr val="tx1"/>
                </a:solidFill>
              </a:rPr>
              <a:t>» или «</a:t>
            </a:r>
            <a:r>
              <a:rPr lang="ru-RU" sz="2400" i="1" dirty="0" smtClean="0">
                <a:solidFill>
                  <a:srgbClr val="FF0000"/>
                </a:solidFill>
              </a:rPr>
              <a:t>землемерие</a:t>
            </a:r>
            <a:r>
              <a:rPr lang="ru-RU" sz="2400" i="1" dirty="0" smtClean="0">
                <a:solidFill>
                  <a:schemeClr val="tx1"/>
                </a:solidFill>
              </a:rPr>
              <a:t>»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786058"/>
            <a:ext cx="8686800" cy="378621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3779" t="4486" r="13686" b="36628"/>
          <a:stretch>
            <a:fillRect/>
          </a:stretch>
        </p:blipFill>
        <p:spPr bwMode="auto">
          <a:xfrm>
            <a:off x="1500166" y="2357430"/>
            <a:ext cx="628654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8474870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Указать верное утверждение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Диагонали ромба равны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одном квадратном сантиметре сто квадратных миллиметров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Площадь квадрата равна произведению основания на высоту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 прямоугольном треугольнике все углы острые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8" y="285726"/>
          <a:ext cx="8286804" cy="62865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1134"/>
                <a:gridCol w="1381134"/>
                <a:gridCol w="1381134"/>
                <a:gridCol w="1381134"/>
                <a:gridCol w="1381134"/>
                <a:gridCol w="1381134"/>
              </a:tblGrid>
              <a:tr h="1066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4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28596" y="6572272"/>
            <a:ext cx="828680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393537" y="3250405"/>
            <a:ext cx="5214974" cy="142876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428596" y="1357298"/>
            <a:ext cx="6858048" cy="5214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8" y="285726"/>
          <a:ext cx="8286804" cy="64088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81134"/>
                <a:gridCol w="1381134"/>
                <a:gridCol w="1381134"/>
                <a:gridCol w="1381134"/>
                <a:gridCol w="1381134"/>
                <a:gridCol w="1381134"/>
              </a:tblGrid>
              <a:tr h="10663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600" dirty="0" smtClean="0"/>
                        <a:t>                 </a:t>
                      </a:r>
                      <a:r>
                        <a:rPr lang="en-US" sz="3600" dirty="0" smtClean="0"/>
                        <a:t>          h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638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546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400" dirty="0" smtClean="0"/>
                        <a:t>a</a:t>
                      </a:r>
                      <a:endParaRPr lang="ru-RU" sz="4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28596" y="6572272"/>
            <a:ext cx="8286808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6200000" flipH="1">
            <a:off x="5429256" y="3286124"/>
            <a:ext cx="5214974" cy="13573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500034" y="1357298"/>
            <a:ext cx="6858048" cy="521497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749801" y="3964785"/>
            <a:ext cx="5215768" cy="7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383</TotalTime>
  <Words>289</Words>
  <Application>Microsoft Office PowerPoint</Application>
  <PresentationFormat>Экран (4:3)</PresentationFormat>
  <Paragraphs>74</Paragraphs>
  <Slides>27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Трек</vt:lpstr>
      <vt:lpstr>Формула</vt:lpstr>
      <vt:lpstr>«Площадь многоугольников»                                             учитель: Кобыза Т.В                  </vt:lpstr>
      <vt:lpstr>Цели урока:  </vt:lpstr>
      <vt:lpstr>Слайд 3</vt:lpstr>
      <vt:lpstr>Слайд 4</vt:lpstr>
      <vt:lpstr>«Гео» означает «Земля»,  «метр»- это единица измерения длины Геометрия в переводе с греческого означает «измерение земли» или «землемерие»</vt:lpstr>
      <vt:lpstr>Слайд 6</vt:lpstr>
      <vt:lpstr>Указать верное утверждение:</vt:lpstr>
      <vt:lpstr>Слайд 8</vt:lpstr>
      <vt:lpstr>Слайд 9</vt:lpstr>
      <vt:lpstr>Площадь треугольника </vt:lpstr>
      <vt:lpstr>Георг Алекса́ндр Пик –австрийский математик, который жил в 20 веке. </vt:lpstr>
      <vt:lpstr>Формула Пика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Площадь квадрата</vt:lpstr>
      <vt:lpstr>Площадь прямоугольного треугольника</vt:lpstr>
      <vt:lpstr>Слайд 22</vt:lpstr>
      <vt:lpstr>Оси симметрии квадрата</vt:lpstr>
      <vt:lpstr> </vt:lpstr>
      <vt:lpstr>Слайд 25</vt:lpstr>
      <vt:lpstr>Слайд 26</vt:lpstr>
      <vt:lpstr>Слайд 27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«Площадь многоугольников» учитель: Кобыза Т.В.</dc:title>
  <dc:creator>User</dc:creator>
  <cp:lastModifiedBy>User</cp:lastModifiedBy>
  <cp:revision>44</cp:revision>
  <dcterms:created xsi:type="dcterms:W3CDTF">2017-03-02T14:42:38Z</dcterms:created>
  <dcterms:modified xsi:type="dcterms:W3CDTF">2017-03-27T17:24:25Z</dcterms:modified>
</cp:coreProperties>
</file>