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71" r:id="rId3"/>
    <p:sldId id="257" r:id="rId4"/>
    <p:sldId id="258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DFAB99E-E6D7-4510-AD3D-7ECD0B780B53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AB1DF47-1726-4F94-A7A9-B8CC0FC0737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181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99E-E6D7-4510-AD3D-7ECD0B780B53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DF47-1726-4F94-A7A9-B8CC0FC07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528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99E-E6D7-4510-AD3D-7ECD0B780B53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DF47-1726-4F94-A7A9-B8CC0FC0737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479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99E-E6D7-4510-AD3D-7ECD0B780B53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DF47-1726-4F94-A7A9-B8CC0FC0737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988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99E-E6D7-4510-AD3D-7ECD0B780B53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DF47-1726-4F94-A7A9-B8CC0FC07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801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99E-E6D7-4510-AD3D-7ECD0B780B53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DF47-1726-4F94-A7A9-B8CC0FC0737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222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99E-E6D7-4510-AD3D-7ECD0B780B53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DF47-1726-4F94-A7A9-B8CC0FC0737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091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99E-E6D7-4510-AD3D-7ECD0B780B53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DF47-1726-4F94-A7A9-B8CC0FC0737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521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99E-E6D7-4510-AD3D-7ECD0B780B53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DF47-1726-4F94-A7A9-B8CC0FC0737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80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99E-E6D7-4510-AD3D-7ECD0B780B53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DF47-1726-4F94-A7A9-B8CC0FC07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077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99E-E6D7-4510-AD3D-7ECD0B780B53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DF47-1726-4F94-A7A9-B8CC0FC0737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292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99E-E6D7-4510-AD3D-7ECD0B780B53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DF47-1726-4F94-A7A9-B8CC0FC07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25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99E-E6D7-4510-AD3D-7ECD0B780B53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DF47-1726-4F94-A7A9-B8CC0FC0737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60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99E-E6D7-4510-AD3D-7ECD0B780B53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DF47-1726-4F94-A7A9-B8CC0FC0737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29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99E-E6D7-4510-AD3D-7ECD0B780B53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DF47-1726-4F94-A7A9-B8CC0FC07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69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99E-E6D7-4510-AD3D-7ECD0B780B53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DF47-1726-4F94-A7A9-B8CC0FC0737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57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99E-E6D7-4510-AD3D-7ECD0B780B53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DF47-1726-4F94-A7A9-B8CC0FC07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06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FAB99E-E6D7-4510-AD3D-7ECD0B780B53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B1DF47-1726-4F94-A7A9-B8CC0FC07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71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2853559"/>
            <a:ext cx="6815669" cy="5331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Тема </a:t>
            </a:r>
            <a:r>
              <a:rPr lang="ru-RU" dirty="0"/>
              <a:t>урока</a:t>
            </a:r>
            <a:r>
              <a:rPr lang="en-US" dirty="0"/>
              <a:t>: The world disaster.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8 класс</a:t>
            </a:r>
          </a:p>
          <a:p>
            <a:pPr algn="r"/>
            <a:r>
              <a:rPr lang="ru-RU" dirty="0" smtClean="0"/>
              <a:t>Учитель: Гаврилова Л.Н.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06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i="1" u="sng" dirty="0" smtClean="0">
              <a:latin typeface="Constantia" pitchFamily="18" charset="0"/>
            </a:endParaRPr>
          </a:p>
          <a:p>
            <a:r>
              <a:rPr lang="en-US" b="1" i="1" u="sng" dirty="0" smtClean="0">
                <a:latin typeface="Constantia" pitchFamily="18" charset="0"/>
              </a:rPr>
              <a:t>The </a:t>
            </a:r>
            <a:r>
              <a:rPr lang="en-US" b="1" i="1" u="sng" dirty="0">
                <a:latin typeface="Constantia" pitchFamily="18" charset="0"/>
              </a:rPr>
              <a:t>to-infinitive is used:</a:t>
            </a:r>
            <a:endParaRPr lang="ru-RU" b="1" i="1" u="sng" dirty="0">
              <a:latin typeface="Constantia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981200" y="2128345"/>
            <a:ext cx="8229600" cy="399781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After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too </a:t>
            </a:r>
            <a:r>
              <a:rPr lang="ru-RU" b="1" dirty="0">
                <a:solidFill>
                  <a:srgbClr val="FF0000"/>
                </a:solidFill>
              </a:rPr>
              <a:t>/ </a:t>
            </a:r>
            <a:r>
              <a:rPr lang="en-US" b="1" dirty="0">
                <a:solidFill>
                  <a:srgbClr val="FF0000"/>
                </a:solidFill>
              </a:rPr>
              <a:t>enough</a:t>
            </a:r>
          </a:p>
          <a:p>
            <a:r>
              <a:rPr lang="en-US" dirty="0"/>
              <a:t>After  verbs and expressions such as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ask, </a:t>
            </a:r>
            <a:r>
              <a:rPr lang="en-US" b="1" dirty="0" err="1">
                <a:solidFill>
                  <a:srgbClr val="FF0000"/>
                </a:solidFill>
              </a:rPr>
              <a:t>deside</a:t>
            </a:r>
            <a:r>
              <a:rPr lang="en-US" b="1" dirty="0">
                <a:solidFill>
                  <a:srgbClr val="FF0000"/>
                </a:solidFill>
              </a:rPr>
              <a:t>, explain, learn, find out.</a:t>
            </a:r>
          </a:p>
          <a:p>
            <a:r>
              <a:rPr lang="en-US" dirty="0"/>
              <a:t>After</a:t>
            </a:r>
            <a:r>
              <a:rPr lang="en-US" b="1" dirty="0"/>
              <a:t> </a:t>
            </a:r>
            <a:r>
              <a:rPr lang="en-US" dirty="0" err="1"/>
              <a:t>ajectives</a:t>
            </a:r>
            <a:r>
              <a:rPr lang="en-US" dirty="0"/>
              <a:t> which describe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feelings</a:t>
            </a:r>
            <a:r>
              <a:rPr lang="ru-RU" b="1" dirty="0">
                <a:solidFill>
                  <a:srgbClr val="FF0000"/>
                </a:solidFill>
              </a:rPr>
              <a:t>/ </a:t>
            </a:r>
            <a:r>
              <a:rPr lang="en-US" b="1" dirty="0">
                <a:solidFill>
                  <a:srgbClr val="FF0000"/>
                </a:solidFill>
              </a:rPr>
              <a:t>emotions, </a:t>
            </a:r>
            <a:r>
              <a:rPr lang="en-US" dirty="0">
                <a:solidFill>
                  <a:srgbClr val="FF0000"/>
                </a:solidFill>
              </a:rPr>
              <a:t>express</a:t>
            </a:r>
            <a:r>
              <a:rPr lang="en-US" b="1" dirty="0">
                <a:solidFill>
                  <a:srgbClr val="FF0000"/>
                </a:solidFill>
              </a:rPr>
              <a:t> willingness</a:t>
            </a:r>
            <a:r>
              <a:rPr lang="ru-RU" b="1" dirty="0">
                <a:solidFill>
                  <a:srgbClr val="FF0000"/>
                </a:solidFill>
              </a:rPr>
              <a:t>/</a:t>
            </a:r>
            <a:r>
              <a:rPr lang="en-US" b="1" dirty="0">
                <a:solidFill>
                  <a:srgbClr val="FF0000"/>
                </a:solidFill>
              </a:rPr>
              <a:t> un willingness </a:t>
            </a:r>
            <a:r>
              <a:rPr lang="en-US" dirty="0"/>
              <a:t>or refer to a person</a:t>
            </a:r>
            <a:r>
              <a:rPr lang="en-US" b="1" dirty="0"/>
              <a:t> </a:t>
            </a:r>
            <a:r>
              <a:rPr lang="en-US" dirty="0"/>
              <a:t>character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42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8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880360" y="274638"/>
            <a:ext cx="733044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i="1" u="sng" dirty="0" smtClean="0">
              <a:latin typeface="Constantia" pitchFamily="18" charset="0"/>
            </a:endParaRPr>
          </a:p>
          <a:p>
            <a:r>
              <a:rPr lang="en-US" sz="4000" b="1" i="1" u="sng" dirty="0" smtClean="0">
                <a:latin typeface="Constantia" pitchFamily="18" charset="0"/>
              </a:rPr>
              <a:t>The </a:t>
            </a:r>
            <a:r>
              <a:rPr lang="en-US" sz="4000" b="1" i="1" u="sng" dirty="0">
                <a:latin typeface="Constantia" pitchFamily="18" charset="0"/>
              </a:rPr>
              <a:t>infinitive without to is used:</a:t>
            </a:r>
            <a:endParaRPr lang="ru-RU" sz="4000" b="1" i="1" u="sng" dirty="0">
              <a:latin typeface="Constantia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87366" y="1939159"/>
            <a:ext cx="8823434" cy="41870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b="1" dirty="0">
                <a:solidFill>
                  <a:srgbClr val="FF0000"/>
                </a:solidFill>
              </a:rPr>
              <a:t>After modal verbs</a:t>
            </a:r>
          </a:p>
          <a:p>
            <a:pPr>
              <a:buFontTx/>
              <a:buNone/>
            </a:pPr>
            <a:r>
              <a:rPr lang="en-US" dirty="0"/>
              <a:t>(Sally </a:t>
            </a:r>
            <a:r>
              <a:rPr lang="en-US" i="1" dirty="0"/>
              <a:t>can speak</a:t>
            </a:r>
            <a:r>
              <a:rPr lang="en-US" dirty="0"/>
              <a:t> English)</a:t>
            </a:r>
          </a:p>
          <a:p>
            <a:pPr algn="ctr">
              <a:buFontTx/>
              <a:buNone/>
            </a:pPr>
            <a:r>
              <a:rPr lang="en-US" b="1" dirty="0"/>
              <a:t>After the verbs:</a:t>
            </a:r>
            <a:r>
              <a:rPr lang="en-US" dirty="0"/>
              <a:t> </a:t>
            </a:r>
          </a:p>
          <a:p>
            <a:pPr algn="ctr"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let, make, see, hear, feel</a:t>
            </a:r>
          </a:p>
          <a:p>
            <a:pPr>
              <a:buFontTx/>
              <a:buNone/>
            </a:pPr>
            <a:r>
              <a:rPr lang="en-US" dirty="0"/>
              <a:t>(My brother </a:t>
            </a:r>
            <a:r>
              <a:rPr lang="en-US" i="1" dirty="0"/>
              <a:t>made</a:t>
            </a:r>
            <a:r>
              <a:rPr lang="en-US" dirty="0"/>
              <a:t> me </a:t>
            </a:r>
            <a:r>
              <a:rPr lang="en-US" i="1" dirty="0" err="1"/>
              <a:t>apologise</a:t>
            </a:r>
            <a:r>
              <a:rPr lang="en-US" dirty="0"/>
              <a:t>)</a:t>
            </a:r>
          </a:p>
          <a:p>
            <a:pPr algn="ctr">
              <a:buFontTx/>
              <a:buNone/>
            </a:pPr>
            <a:r>
              <a:rPr lang="en-US" b="1" dirty="0"/>
              <a:t>After </a:t>
            </a:r>
            <a:r>
              <a:rPr lang="en-US" dirty="0">
                <a:solidFill>
                  <a:srgbClr val="FF0000"/>
                </a:solidFill>
              </a:rPr>
              <a:t>had better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and </a:t>
            </a:r>
            <a:r>
              <a:rPr lang="en-US" dirty="0">
                <a:solidFill>
                  <a:srgbClr val="FF0000"/>
                </a:solidFill>
              </a:rPr>
              <a:t>would rather</a:t>
            </a:r>
            <a:r>
              <a:rPr lang="en-US" dirty="0"/>
              <a:t>.</a:t>
            </a:r>
          </a:p>
          <a:p>
            <a:pPr algn="ctr">
              <a:buFontTx/>
              <a:buNone/>
            </a:pPr>
            <a:r>
              <a:rPr lang="en-US" dirty="0"/>
              <a:t>(You </a:t>
            </a:r>
            <a:r>
              <a:rPr lang="en-US" i="1" dirty="0"/>
              <a:t>had better put</a:t>
            </a:r>
            <a:r>
              <a:rPr lang="en-US" dirty="0"/>
              <a:t> a jacket on)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913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9710" y="2967335"/>
            <a:ext cx="79142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-what was interesting…</a:t>
            </a:r>
            <a:endParaRPr lang="ru-RU" sz="4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4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-was it difficult…</a:t>
            </a:r>
            <a:endParaRPr lang="ru-RU" sz="4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4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4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my emotion…</a:t>
            </a:r>
            <a:endParaRPr lang="ru-RU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72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 for </a:t>
            </a:r>
            <a:r>
              <a:rPr lang="en-US" dirty="0" smtClean="0"/>
              <a:t>you attention.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38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93683"/>
            <a:ext cx="9601196" cy="4256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Greetings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1358753"/>
            <a:ext cx="9601196" cy="482133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err="1"/>
              <a:t>How</a:t>
            </a:r>
            <a:r>
              <a:rPr lang="ru-RU" b="1" dirty="0"/>
              <a:t> </a:t>
            </a:r>
            <a:r>
              <a:rPr lang="ru-RU" b="1" dirty="0" err="1"/>
              <a:t>are</a:t>
            </a:r>
            <a:r>
              <a:rPr lang="ru-RU" b="1" dirty="0"/>
              <a:t> </a:t>
            </a:r>
            <a:r>
              <a:rPr lang="ru-RU" b="1" dirty="0" err="1"/>
              <a:t>you</a:t>
            </a:r>
            <a:r>
              <a:rPr lang="ru-RU" b="1" dirty="0"/>
              <a:t> </a:t>
            </a:r>
            <a:r>
              <a:rPr lang="ru-RU" b="1" dirty="0" err="1"/>
              <a:t>getting</a:t>
            </a:r>
            <a:r>
              <a:rPr lang="ru-RU" b="1" dirty="0"/>
              <a:t> </a:t>
            </a:r>
            <a:r>
              <a:rPr lang="ru-RU" b="1" dirty="0" err="1"/>
              <a:t>on</a:t>
            </a:r>
            <a:r>
              <a:rPr lang="ru-RU" b="1" dirty="0"/>
              <a:t>? </a:t>
            </a:r>
            <a:r>
              <a:rPr lang="ru-RU" dirty="0"/>
              <a:t>(как поживаешь). То же самое, что и английские вопросы </a:t>
            </a:r>
            <a:r>
              <a:rPr lang="ru-RU" b="1" dirty="0"/>
              <a:t>«</a:t>
            </a:r>
            <a:r>
              <a:rPr lang="ru-RU" b="1" dirty="0" err="1"/>
              <a:t>How</a:t>
            </a:r>
            <a:r>
              <a:rPr lang="ru-RU" b="1" dirty="0"/>
              <a:t> </a:t>
            </a:r>
            <a:r>
              <a:rPr lang="ru-RU" b="1" dirty="0" err="1"/>
              <a:t>are</a:t>
            </a:r>
            <a:r>
              <a:rPr lang="ru-RU" b="1" dirty="0"/>
              <a:t> </a:t>
            </a:r>
            <a:r>
              <a:rPr lang="ru-RU" b="1" dirty="0" err="1"/>
              <a:t>you</a:t>
            </a:r>
            <a:r>
              <a:rPr lang="ru-RU" b="1" dirty="0"/>
              <a:t>?» </a:t>
            </a:r>
            <a:r>
              <a:rPr lang="ru-RU" dirty="0"/>
              <a:t>и</a:t>
            </a:r>
            <a:r>
              <a:rPr lang="ru-RU" b="1" dirty="0"/>
              <a:t> «</a:t>
            </a:r>
            <a:r>
              <a:rPr lang="ru-RU" b="1" dirty="0" err="1"/>
              <a:t>How</a:t>
            </a:r>
            <a:r>
              <a:rPr lang="ru-RU" b="1" dirty="0"/>
              <a:t> </a:t>
            </a:r>
            <a:r>
              <a:rPr lang="ru-RU" b="1" dirty="0" err="1"/>
              <a:t>are</a:t>
            </a:r>
            <a:r>
              <a:rPr lang="ru-RU" b="1" dirty="0"/>
              <a:t> </a:t>
            </a:r>
            <a:r>
              <a:rPr lang="ru-RU" b="1" dirty="0" err="1"/>
              <a:t>you</a:t>
            </a:r>
            <a:r>
              <a:rPr lang="ru-RU" b="1" dirty="0"/>
              <a:t> </a:t>
            </a:r>
            <a:r>
              <a:rPr lang="ru-RU" b="1" dirty="0" err="1"/>
              <a:t>doing</a:t>
            </a:r>
            <a:r>
              <a:rPr lang="ru-RU" b="1" dirty="0"/>
              <a:t>?»  (</a:t>
            </a:r>
            <a:r>
              <a:rPr lang="ru-RU" dirty="0"/>
              <a:t>Как дела?);</a:t>
            </a:r>
          </a:p>
          <a:p>
            <a:r>
              <a:rPr lang="ru-RU" b="1" dirty="0" err="1"/>
              <a:t>You</a:t>
            </a:r>
            <a:r>
              <a:rPr lang="ru-RU" b="1" dirty="0"/>
              <a:t> </a:t>
            </a:r>
            <a:r>
              <a:rPr lang="ru-RU" b="1" dirty="0" err="1"/>
              <a:t>doing</a:t>
            </a:r>
            <a:r>
              <a:rPr lang="ru-RU" b="1" dirty="0"/>
              <a:t> OK? </a:t>
            </a:r>
            <a:r>
              <a:rPr lang="ru-RU" dirty="0"/>
              <a:t>(ты в порядке). Вежливый способ спросить у человека о его состоянии, если вы знаете, что у того недавно были какие-то трудности;</a:t>
            </a:r>
          </a:p>
          <a:p>
            <a:r>
              <a:rPr lang="ru-RU" b="1" dirty="0" err="1"/>
              <a:t>Hi</a:t>
            </a:r>
            <a:r>
              <a:rPr lang="ru-RU" b="1" dirty="0"/>
              <a:t>, …! </a:t>
            </a:r>
            <a:r>
              <a:rPr lang="ru-RU" b="1" dirty="0" err="1"/>
              <a:t>What’s</a:t>
            </a:r>
            <a:r>
              <a:rPr lang="ru-RU" b="1" dirty="0"/>
              <a:t> </a:t>
            </a:r>
            <a:r>
              <a:rPr lang="ru-RU" b="1" dirty="0" err="1"/>
              <a:t>new</a:t>
            </a:r>
            <a:r>
              <a:rPr lang="ru-RU" b="1" dirty="0"/>
              <a:t>? </a:t>
            </a:r>
            <a:r>
              <a:rPr lang="ru-RU" dirty="0"/>
              <a:t>(привет, …! Что нового?). Неформальное приветствие для близкого друга или знакомого;</a:t>
            </a:r>
          </a:p>
          <a:p>
            <a:r>
              <a:rPr lang="ru-RU" b="1" dirty="0" err="1"/>
              <a:t>Hi</a:t>
            </a:r>
            <a:r>
              <a:rPr lang="ru-RU" b="1" dirty="0"/>
              <a:t>, …! </a:t>
            </a:r>
            <a:r>
              <a:rPr lang="ru-RU" b="1" dirty="0" err="1"/>
              <a:t>What’s</a:t>
            </a:r>
            <a:r>
              <a:rPr lang="ru-RU" b="1" dirty="0"/>
              <a:t> </a:t>
            </a:r>
            <a:r>
              <a:rPr lang="ru-RU" b="1" dirty="0" err="1"/>
              <a:t>up</a:t>
            </a:r>
            <a:r>
              <a:rPr lang="ru-RU" b="1" dirty="0"/>
              <a:t>? </a:t>
            </a:r>
            <a:r>
              <a:rPr lang="ru-RU" dirty="0"/>
              <a:t>(привет, …! Как дела?). Вариант, аналогичный предыдущему, с той разницей, что вам, вероятно, не так уж интересно, какие новости есть у собеседника;</a:t>
            </a:r>
          </a:p>
          <a:p>
            <a:r>
              <a:rPr lang="ru-RU" b="1" dirty="0" err="1"/>
              <a:t>What's</a:t>
            </a:r>
            <a:r>
              <a:rPr lang="ru-RU" b="1" dirty="0"/>
              <a:t> </a:t>
            </a:r>
            <a:r>
              <a:rPr lang="ru-RU" b="1" dirty="0" err="1"/>
              <a:t>cooking</a:t>
            </a:r>
            <a:r>
              <a:rPr lang="ru-RU" b="1" dirty="0"/>
              <a:t>?</a:t>
            </a:r>
            <a:r>
              <a:rPr lang="ru-RU" dirty="0"/>
              <a:t>(что нового?). Неформальный вопрос, который можно задать близкому другу;</a:t>
            </a:r>
          </a:p>
          <a:p>
            <a:r>
              <a:rPr lang="ru-RU" b="1" dirty="0" err="1"/>
              <a:t>Hi</a:t>
            </a:r>
            <a:r>
              <a:rPr lang="ru-RU" b="1" dirty="0"/>
              <a:t>, …! </a:t>
            </a:r>
            <a:r>
              <a:rPr lang="ru-RU" b="1" dirty="0" err="1"/>
              <a:t>Long</a:t>
            </a:r>
            <a:r>
              <a:rPr lang="ru-RU" b="1" dirty="0"/>
              <a:t> </a:t>
            </a:r>
            <a:r>
              <a:rPr lang="ru-RU" b="1" dirty="0" err="1"/>
              <a:t>time</a:t>
            </a:r>
            <a:r>
              <a:rPr lang="ru-RU" b="1" dirty="0"/>
              <a:t> </a:t>
            </a:r>
            <a:r>
              <a:rPr lang="ru-RU" b="1" dirty="0" err="1"/>
              <a:t>no</a:t>
            </a:r>
            <a:r>
              <a:rPr lang="ru-RU" b="1" dirty="0"/>
              <a:t> </a:t>
            </a:r>
            <a:r>
              <a:rPr lang="ru-RU" b="1" dirty="0" err="1"/>
              <a:t>see</a:t>
            </a:r>
            <a:r>
              <a:rPr lang="ru-RU" b="1" dirty="0"/>
              <a:t>! </a:t>
            </a:r>
            <a:r>
              <a:rPr lang="ru-RU" dirty="0"/>
              <a:t>(привет, …! Давно не виделись!). Вы не видели человека долгое время и, собственно, хотите упомянуть этот факт в приветствии;</a:t>
            </a:r>
          </a:p>
          <a:p>
            <a:r>
              <a:rPr lang="ru-RU" b="1" dirty="0"/>
              <a:t>I </a:t>
            </a:r>
            <a:r>
              <a:rPr lang="ru-RU" b="1" dirty="0" err="1"/>
              <a:t>haven’t</a:t>
            </a:r>
            <a:r>
              <a:rPr lang="ru-RU" b="1" dirty="0"/>
              <a:t> </a:t>
            </a:r>
            <a:r>
              <a:rPr lang="ru-RU" b="1" dirty="0" err="1"/>
              <a:t>seen</a:t>
            </a:r>
            <a:r>
              <a:rPr lang="ru-RU" b="1" dirty="0"/>
              <a:t> </a:t>
            </a:r>
            <a:r>
              <a:rPr lang="ru-RU" b="1" dirty="0" err="1"/>
              <a:t>you</a:t>
            </a:r>
            <a:r>
              <a:rPr lang="ru-RU" b="1" dirty="0"/>
              <a:t> </a:t>
            </a:r>
            <a:r>
              <a:rPr lang="ru-RU" b="1" dirty="0" err="1"/>
              <a:t>for</a:t>
            </a:r>
            <a:r>
              <a:rPr lang="ru-RU" b="1" dirty="0"/>
              <a:t> </a:t>
            </a:r>
            <a:r>
              <a:rPr lang="ru-RU" b="1" dirty="0" err="1"/>
              <a:t>ages</a:t>
            </a:r>
            <a:r>
              <a:rPr lang="ru-RU" b="1" dirty="0"/>
              <a:t>! </a:t>
            </a:r>
            <a:r>
              <a:rPr lang="ru-RU" dirty="0"/>
              <a:t>(давно не виделись!). Еще один вариант для тех, кто редко видится;</a:t>
            </a:r>
          </a:p>
          <a:p>
            <a:r>
              <a:rPr lang="ru-RU" b="1" dirty="0"/>
              <a:t>I </a:t>
            </a:r>
            <a:r>
              <a:rPr lang="ru-RU" b="1" dirty="0" err="1"/>
              <a:t>almost</a:t>
            </a:r>
            <a:r>
              <a:rPr lang="ru-RU" b="1" dirty="0"/>
              <a:t> </a:t>
            </a:r>
            <a:r>
              <a:rPr lang="ru-RU" b="1" dirty="0" err="1"/>
              <a:t>didn’t</a:t>
            </a:r>
            <a:r>
              <a:rPr lang="ru-RU" b="1" dirty="0"/>
              <a:t> </a:t>
            </a:r>
            <a:r>
              <a:rPr lang="ru-RU" b="1" dirty="0" err="1"/>
              <a:t>recognize</a:t>
            </a:r>
            <a:r>
              <a:rPr lang="ru-RU" b="1" dirty="0"/>
              <a:t> </a:t>
            </a:r>
            <a:r>
              <a:rPr lang="ru-RU" b="1" dirty="0" err="1"/>
              <a:t>you</a:t>
            </a:r>
            <a:r>
              <a:rPr lang="ru-RU" b="1" dirty="0"/>
              <a:t>! </a:t>
            </a:r>
            <a:r>
              <a:rPr lang="ru-RU" dirty="0"/>
              <a:t>(я с трудом узнал тебя). Иногда мы не видимся настолько долго, что при встрече едва ли узнаем друг друга. Эта фраза выразит ваши эмоции от встречи после разлуки. А чтобы она не была истолкована превратно, добавьте комплимент:  </a:t>
            </a:r>
            <a:r>
              <a:rPr lang="ru-RU" b="1" dirty="0"/>
              <a:t>«I </a:t>
            </a:r>
            <a:r>
              <a:rPr lang="ru-RU" b="1" dirty="0" err="1"/>
              <a:t>almost</a:t>
            </a:r>
            <a:r>
              <a:rPr lang="ru-RU" b="1" dirty="0"/>
              <a:t> </a:t>
            </a:r>
            <a:r>
              <a:rPr lang="ru-RU" b="1" dirty="0" err="1"/>
              <a:t>didn’t</a:t>
            </a:r>
            <a:r>
              <a:rPr lang="ru-RU" b="1" dirty="0"/>
              <a:t> </a:t>
            </a:r>
            <a:r>
              <a:rPr lang="ru-RU" b="1" dirty="0" err="1"/>
              <a:t>recognize</a:t>
            </a:r>
            <a:r>
              <a:rPr lang="ru-RU" b="1" dirty="0"/>
              <a:t> </a:t>
            </a:r>
            <a:r>
              <a:rPr lang="ru-RU" b="1" dirty="0" err="1"/>
              <a:t>you</a:t>
            </a:r>
            <a:r>
              <a:rPr lang="ru-RU" b="1" dirty="0"/>
              <a:t>! </a:t>
            </a:r>
            <a:r>
              <a:rPr lang="ru-RU" b="1" dirty="0" err="1"/>
              <a:t>You</a:t>
            </a:r>
            <a:r>
              <a:rPr lang="ru-RU" b="1" dirty="0"/>
              <a:t> </a:t>
            </a:r>
            <a:r>
              <a:rPr lang="ru-RU" b="1" dirty="0" err="1"/>
              <a:t>look</a:t>
            </a:r>
            <a:r>
              <a:rPr lang="ru-RU" b="1" dirty="0"/>
              <a:t> </a:t>
            </a:r>
            <a:r>
              <a:rPr lang="ru-RU" b="1" dirty="0" err="1"/>
              <a:t>fantastic</a:t>
            </a:r>
            <a:r>
              <a:rPr lang="ru-RU" b="1" dirty="0"/>
              <a:t> </a:t>
            </a:r>
            <a:r>
              <a:rPr lang="ru-RU" b="1" dirty="0" err="1"/>
              <a:t>with</a:t>
            </a:r>
            <a:r>
              <a:rPr lang="ru-RU" b="1" dirty="0"/>
              <a:t> </a:t>
            </a:r>
            <a:r>
              <a:rPr lang="ru-RU" b="1" dirty="0" err="1"/>
              <a:t>your</a:t>
            </a:r>
            <a:r>
              <a:rPr lang="ru-RU" b="1" dirty="0"/>
              <a:t> </a:t>
            </a:r>
            <a:r>
              <a:rPr lang="ru-RU" b="1" dirty="0" err="1"/>
              <a:t>new</a:t>
            </a:r>
            <a:r>
              <a:rPr lang="ru-RU" b="1" dirty="0"/>
              <a:t> </a:t>
            </a:r>
            <a:r>
              <a:rPr lang="ru-RU" b="1" dirty="0" err="1"/>
              <a:t>haircut</a:t>
            </a:r>
            <a:r>
              <a:rPr lang="ru-RU" b="1" dirty="0"/>
              <a:t>!» — «</a:t>
            </a:r>
            <a:r>
              <a:rPr lang="ru-RU" b="1" dirty="0" err="1"/>
              <a:t>Oh</a:t>
            </a:r>
            <a:r>
              <a:rPr lang="ru-RU" b="1" dirty="0"/>
              <a:t>, </a:t>
            </a:r>
            <a:r>
              <a:rPr lang="ru-RU" b="1" dirty="0" err="1"/>
              <a:t>thank</a:t>
            </a:r>
            <a:r>
              <a:rPr lang="ru-RU" b="1" dirty="0"/>
              <a:t> </a:t>
            </a:r>
            <a:r>
              <a:rPr lang="ru-RU" b="1" dirty="0" err="1"/>
              <a:t>you</a:t>
            </a:r>
            <a:r>
              <a:rPr lang="ru-RU" b="1" dirty="0"/>
              <a:t>!»</a:t>
            </a:r>
            <a:r>
              <a:rPr lang="ru-RU" dirty="0"/>
              <a:t> (я с трудом узнал тебя! С новой прической ты выглядишь потрясающе!  — спасибо!);</a:t>
            </a:r>
          </a:p>
          <a:p>
            <a:r>
              <a:rPr lang="ru-RU" b="1" dirty="0" err="1"/>
              <a:t>It’s</a:t>
            </a:r>
            <a:r>
              <a:rPr lang="ru-RU" b="1" dirty="0"/>
              <a:t> </a:t>
            </a:r>
            <a:r>
              <a:rPr lang="ru-RU" b="1" dirty="0" err="1"/>
              <a:t>good</a:t>
            </a:r>
            <a:r>
              <a:rPr lang="ru-RU" b="1" dirty="0"/>
              <a:t> </a:t>
            </a:r>
            <a:r>
              <a:rPr lang="ru-RU" b="1" dirty="0" err="1"/>
              <a:t>to</a:t>
            </a:r>
            <a:r>
              <a:rPr lang="ru-RU" b="1" dirty="0"/>
              <a:t> </a:t>
            </a:r>
            <a:r>
              <a:rPr lang="ru-RU" b="1" dirty="0" err="1"/>
              <a:t>see</a:t>
            </a:r>
            <a:r>
              <a:rPr lang="ru-RU" b="1" dirty="0"/>
              <a:t> </a:t>
            </a:r>
            <a:r>
              <a:rPr lang="ru-RU" b="1" dirty="0" err="1"/>
              <a:t>you</a:t>
            </a:r>
            <a:r>
              <a:rPr lang="ru-RU" b="1" dirty="0"/>
              <a:t> </a:t>
            </a:r>
            <a:r>
              <a:rPr lang="ru-RU" b="1" dirty="0" err="1"/>
              <a:t>again</a:t>
            </a:r>
            <a:r>
              <a:rPr lang="ru-RU" b="1" dirty="0"/>
              <a:t>! </a:t>
            </a:r>
            <a:r>
              <a:rPr lang="ru-RU" dirty="0"/>
              <a:t>(рад тебя видеть). Так приветствуют старого друга или знакомого, с которым какое-то время не виделись;</a:t>
            </a:r>
          </a:p>
          <a:p>
            <a:r>
              <a:rPr lang="ru-RU" b="1" dirty="0" err="1"/>
              <a:t>Hi</a:t>
            </a:r>
            <a:r>
              <a:rPr lang="ru-RU" b="1" dirty="0"/>
              <a:t>, …! </a:t>
            </a:r>
            <a:r>
              <a:rPr lang="ru-RU" b="1" dirty="0" err="1"/>
              <a:t>Have</a:t>
            </a:r>
            <a:r>
              <a:rPr lang="ru-RU" b="1" dirty="0"/>
              <a:t> </a:t>
            </a:r>
            <a:r>
              <a:rPr lang="ru-RU" b="1" dirty="0" err="1"/>
              <a:t>you</a:t>
            </a:r>
            <a:r>
              <a:rPr lang="ru-RU" b="1" dirty="0"/>
              <a:t> </a:t>
            </a:r>
            <a:r>
              <a:rPr lang="ru-RU" b="1" dirty="0" err="1"/>
              <a:t>been</a:t>
            </a:r>
            <a:r>
              <a:rPr lang="ru-RU" b="1" dirty="0"/>
              <a:t> </a:t>
            </a:r>
            <a:r>
              <a:rPr lang="ru-RU" b="1" dirty="0" err="1"/>
              <a:t>keeping</a:t>
            </a:r>
            <a:r>
              <a:rPr lang="ru-RU" b="1" dirty="0"/>
              <a:t> </a:t>
            </a:r>
            <a:r>
              <a:rPr lang="ru-RU" b="1" dirty="0" err="1"/>
              <a:t>busy</a:t>
            </a:r>
            <a:r>
              <a:rPr lang="ru-RU" b="1" dirty="0"/>
              <a:t>? </a:t>
            </a:r>
            <a:r>
              <a:rPr lang="ru-RU" dirty="0"/>
              <a:t>(привет, …! Чем занимался?, дословно: Ты был занят?). Стандартное приветствие на английском языке. Вопрос не стоит понимать буквально.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8088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33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The </a:t>
            </a:r>
            <a:r>
              <a:rPr lang="en-US" b="1" dirty="0" smtClean="0"/>
              <a:t>new words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7462"/>
            <a:ext cx="10515600" cy="51995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Drought                              </a:t>
            </a:r>
          </a:p>
          <a:p>
            <a:r>
              <a:rPr lang="en-US" dirty="0" smtClean="0"/>
              <a:t>Flood</a:t>
            </a:r>
          </a:p>
          <a:p>
            <a:r>
              <a:rPr lang="en-US" dirty="0" err="1" smtClean="0"/>
              <a:t>Tornadio</a:t>
            </a:r>
            <a:endParaRPr lang="en-US" dirty="0" smtClean="0"/>
          </a:p>
          <a:p>
            <a:r>
              <a:rPr lang="en-US" dirty="0" err="1" smtClean="0"/>
              <a:t>Tsunaumi</a:t>
            </a:r>
            <a:endParaRPr lang="en-US" dirty="0" smtClean="0"/>
          </a:p>
          <a:p>
            <a:r>
              <a:rPr lang="en-US" dirty="0" smtClean="0"/>
              <a:t>Earthquake</a:t>
            </a:r>
          </a:p>
          <a:p>
            <a:r>
              <a:rPr lang="en-US" dirty="0" smtClean="0"/>
              <a:t>Cyclone</a:t>
            </a:r>
          </a:p>
          <a:p>
            <a:r>
              <a:rPr lang="en-US" dirty="0" smtClean="0"/>
              <a:t>Avalanche</a:t>
            </a:r>
          </a:p>
          <a:p>
            <a:r>
              <a:rPr lang="en-US" dirty="0" smtClean="0"/>
              <a:t>Poverty</a:t>
            </a:r>
          </a:p>
          <a:p>
            <a:r>
              <a:rPr lang="en-US" dirty="0" smtClean="0"/>
              <a:t>Global  warming</a:t>
            </a:r>
          </a:p>
          <a:p>
            <a:r>
              <a:rPr lang="en-US" dirty="0" smtClean="0"/>
              <a:t>Famine</a:t>
            </a:r>
          </a:p>
          <a:p>
            <a:r>
              <a:rPr lang="en-US" dirty="0" err="1" smtClean="0"/>
              <a:t>Homlessness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61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51338"/>
            <a:ext cx="10515600" cy="53256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Pollution</a:t>
            </a:r>
          </a:p>
          <a:p>
            <a:r>
              <a:rPr lang="en-US" dirty="0" smtClean="0"/>
              <a:t>Poverty</a:t>
            </a:r>
          </a:p>
          <a:p>
            <a:r>
              <a:rPr lang="en-US" dirty="0" smtClean="0"/>
              <a:t>War</a:t>
            </a:r>
          </a:p>
          <a:p>
            <a:r>
              <a:rPr lang="en-US" dirty="0" smtClean="0"/>
              <a:t>Endangered species</a:t>
            </a:r>
          </a:p>
          <a:p>
            <a:r>
              <a:rPr lang="en-US" dirty="0" smtClean="0"/>
              <a:t>Child labor</a:t>
            </a:r>
          </a:p>
          <a:p>
            <a:r>
              <a:rPr lang="en-US" dirty="0" smtClean="0"/>
              <a:t>Look forward</a:t>
            </a:r>
          </a:p>
          <a:p>
            <a:r>
              <a:rPr lang="en-US" dirty="0" smtClean="0"/>
              <a:t>Made sandcastles</a:t>
            </a:r>
          </a:p>
          <a:p>
            <a:r>
              <a:rPr lang="en-US" dirty="0" smtClean="0"/>
              <a:t>Smash</a:t>
            </a:r>
          </a:p>
          <a:p>
            <a:r>
              <a:rPr lang="en-US" dirty="0" smtClean="0"/>
              <a:t>Waves rush</a:t>
            </a:r>
          </a:p>
          <a:p>
            <a:r>
              <a:rPr lang="en-US" dirty="0" smtClean="0"/>
              <a:t>Notice</a:t>
            </a:r>
          </a:p>
          <a:p>
            <a:r>
              <a:rPr lang="en-US" dirty="0" smtClean="0"/>
              <a:t>Relieved</a:t>
            </a:r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654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i="1" u="sng" dirty="0" smtClean="0">
              <a:latin typeface="Constantia" pitchFamily="18" charset="0"/>
            </a:endParaRPr>
          </a:p>
          <a:p>
            <a:r>
              <a:rPr lang="en-US" sz="4800" b="1" i="1" u="sng" dirty="0" smtClean="0">
                <a:latin typeface="Constantia" pitchFamily="18" charset="0"/>
              </a:rPr>
              <a:t>The </a:t>
            </a:r>
            <a:r>
              <a:rPr lang="en-US" sz="4800" b="1" i="1" u="sng" dirty="0">
                <a:latin typeface="Constantia" pitchFamily="18" charset="0"/>
              </a:rPr>
              <a:t>-</a:t>
            </a:r>
            <a:r>
              <a:rPr lang="en-US" sz="4800" b="1" i="1" u="sng" dirty="0" err="1">
                <a:latin typeface="Constantia" pitchFamily="18" charset="0"/>
              </a:rPr>
              <a:t>ing</a:t>
            </a:r>
            <a:r>
              <a:rPr lang="en-US" sz="4800" b="1" i="1" u="sng" dirty="0">
                <a:latin typeface="Constantia" pitchFamily="18" charset="0"/>
              </a:rPr>
              <a:t> form</a:t>
            </a:r>
            <a:r>
              <a:rPr lang="ru-RU" sz="4800" b="1" i="1" u="sng" dirty="0">
                <a:latin typeface="Constantia" pitchFamily="18" charset="0"/>
              </a:rPr>
              <a:t> </a:t>
            </a:r>
            <a:r>
              <a:rPr lang="en-US" sz="4800" b="1" i="1" u="sng" dirty="0">
                <a:latin typeface="Constantia" pitchFamily="18" charset="0"/>
              </a:rPr>
              <a:t> is used</a:t>
            </a:r>
            <a:r>
              <a:rPr lang="ru-RU" sz="4800" b="1" i="1" u="sng" dirty="0">
                <a:latin typeface="Constantia" pitchFamily="18" charset="0"/>
              </a:rPr>
              <a:t>: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2900855" y="1749972"/>
            <a:ext cx="7309945" cy="43761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After the verbs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love, like, enjoy, prefer, dislike, hate</a:t>
            </a:r>
          </a:p>
          <a:p>
            <a:pPr>
              <a:buFontTx/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Liza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prefers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dancing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alone.</a:t>
            </a:r>
          </a:p>
          <a:p>
            <a:pPr>
              <a:buFontTx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After the verbs: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spend, waste, lose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(time,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money,etc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For example: He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spends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all time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playing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computer games.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32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8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i="1" u="sng" dirty="0" smtClean="0">
              <a:latin typeface="Constantia" pitchFamily="18" charset="0"/>
            </a:endParaRPr>
          </a:p>
          <a:p>
            <a:r>
              <a:rPr lang="en-US" sz="4800" b="1" i="1" u="sng" dirty="0" smtClean="0">
                <a:latin typeface="Constantia" pitchFamily="18" charset="0"/>
              </a:rPr>
              <a:t>The </a:t>
            </a:r>
            <a:r>
              <a:rPr lang="en-US" sz="4800" b="1" i="1" u="sng" dirty="0">
                <a:latin typeface="Constantia" pitchFamily="18" charset="0"/>
              </a:rPr>
              <a:t>-</a:t>
            </a:r>
            <a:r>
              <a:rPr lang="en-US" sz="4800" b="1" i="1" u="sng" dirty="0" err="1">
                <a:latin typeface="Constantia" pitchFamily="18" charset="0"/>
              </a:rPr>
              <a:t>ing</a:t>
            </a:r>
            <a:r>
              <a:rPr lang="en-US" sz="4800" b="1" i="1" u="sng" dirty="0">
                <a:latin typeface="Constantia" pitchFamily="18" charset="0"/>
              </a:rPr>
              <a:t> form</a:t>
            </a:r>
            <a:r>
              <a:rPr lang="ru-RU" sz="4800" b="1" i="1" u="sng" dirty="0">
                <a:latin typeface="Constantia" pitchFamily="18" charset="0"/>
              </a:rPr>
              <a:t> </a:t>
            </a:r>
            <a:r>
              <a:rPr lang="en-US" sz="4800" b="1" i="1" u="sng" dirty="0">
                <a:latin typeface="Constantia" pitchFamily="18" charset="0"/>
              </a:rPr>
              <a:t> is used</a:t>
            </a:r>
            <a:r>
              <a:rPr lang="ru-RU" sz="4800" b="1" i="1" u="sng" dirty="0">
                <a:latin typeface="Constantia" pitchFamily="18" charset="0"/>
              </a:rPr>
              <a:t>: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806262" y="1797269"/>
            <a:ext cx="7404538" cy="432889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/>
              <a:t>After the verbs</a:t>
            </a:r>
            <a:r>
              <a:rPr lang="ru-RU" dirty="0"/>
              <a:t>: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hear, listen to, notice, see, watch, feel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to describe </a:t>
            </a:r>
            <a:r>
              <a:rPr lang="en-US" i="1" dirty="0"/>
              <a:t>an</a:t>
            </a:r>
            <a:r>
              <a:rPr lang="en-US" dirty="0"/>
              <a:t> </a:t>
            </a:r>
            <a:r>
              <a:rPr lang="en-US" i="1" dirty="0"/>
              <a:t>incomplete</a:t>
            </a:r>
            <a:r>
              <a:rPr lang="en-US" dirty="0"/>
              <a:t> action.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I </a:t>
            </a:r>
            <a:r>
              <a:rPr lang="en-US" i="1" dirty="0"/>
              <a:t>saw</a:t>
            </a:r>
            <a:r>
              <a:rPr lang="en-US" dirty="0"/>
              <a:t> John </a:t>
            </a:r>
            <a:r>
              <a:rPr lang="en-US" i="1" dirty="0"/>
              <a:t>waiting</a:t>
            </a:r>
            <a:r>
              <a:rPr lang="en-US" dirty="0"/>
              <a:t> for the taxi.</a:t>
            </a:r>
          </a:p>
          <a:p>
            <a:pPr>
              <a:lnSpc>
                <a:spcPct val="90000"/>
              </a:lnSpc>
            </a:pPr>
            <a:r>
              <a:rPr lang="en-US" dirty="0"/>
              <a:t>After the verbs: </a:t>
            </a:r>
            <a:r>
              <a:rPr lang="en-US" b="1" dirty="0">
                <a:solidFill>
                  <a:srgbClr val="FF0000"/>
                </a:solidFill>
              </a:rPr>
              <a:t>admit, appreciate, avoid, consider, deny, fancy,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go </a:t>
            </a:r>
            <a:r>
              <a:rPr lang="en-US" dirty="0">
                <a:solidFill>
                  <a:srgbClr val="FF0000"/>
                </a:solidFill>
              </a:rPr>
              <a:t>(for activities), </a:t>
            </a:r>
            <a:r>
              <a:rPr lang="en-US" b="1" dirty="0">
                <a:solidFill>
                  <a:srgbClr val="FF0000"/>
                </a:solidFill>
              </a:rPr>
              <a:t>imagine, mind, miss, </a:t>
            </a:r>
            <a:r>
              <a:rPr lang="en-US" b="1" dirty="0" err="1">
                <a:solidFill>
                  <a:srgbClr val="FF0000"/>
                </a:solidFill>
              </a:rPr>
              <a:t>practise</a:t>
            </a:r>
            <a:r>
              <a:rPr lang="en-US" b="1" dirty="0">
                <a:solidFill>
                  <a:srgbClr val="FF0000"/>
                </a:solidFill>
              </a:rPr>
              <a:t>, prevent, quit, save, suggest.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You should </a:t>
            </a:r>
            <a:r>
              <a:rPr lang="en-US" i="1" dirty="0"/>
              <a:t>continue</a:t>
            </a:r>
            <a:r>
              <a:rPr lang="en-US" dirty="0"/>
              <a:t> </a:t>
            </a:r>
            <a:r>
              <a:rPr lang="en-US" i="1" dirty="0"/>
              <a:t>studying</a:t>
            </a:r>
            <a:r>
              <a:rPr lang="en-US" dirty="0"/>
              <a:t> English.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2895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16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16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i="1" u="sng" dirty="0" smtClean="0">
              <a:latin typeface="Constantia" pitchFamily="18" charset="0"/>
            </a:endParaRPr>
          </a:p>
          <a:p>
            <a:r>
              <a:rPr lang="en-US" sz="4800" b="1" i="1" u="sng" dirty="0" smtClean="0">
                <a:latin typeface="Constantia" pitchFamily="18" charset="0"/>
              </a:rPr>
              <a:t>The </a:t>
            </a:r>
            <a:r>
              <a:rPr lang="en-US" sz="4800" b="1" i="1" u="sng" dirty="0">
                <a:latin typeface="Constantia" pitchFamily="18" charset="0"/>
              </a:rPr>
              <a:t>-</a:t>
            </a:r>
            <a:r>
              <a:rPr lang="en-US" sz="4800" b="1" i="1" u="sng" dirty="0" err="1">
                <a:latin typeface="Constantia" pitchFamily="18" charset="0"/>
              </a:rPr>
              <a:t>ing</a:t>
            </a:r>
            <a:r>
              <a:rPr lang="en-US" sz="4800" b="1" i="1" u="sng" dirty="0">
                <a:latin typeface="Constantia" pitchFamily="18" charset="0"/>
              </a:rPr>
              <a:t> form</a:t>
            </a:r>
            <a:r>
              <a:rPr lang="ru-RU" sz="4800" b="1" i="1" u="sng" dirty="0">
                <a:latin typeface="Constantia" pitchFamily="18" charset="0"/>
              </a:rPr>
              <a:t> </a:t>
            </a:r>
            <a:r>
              <a:rPr lang="en-US" sz="4800" b="1" i="1" u="sng" dirty="0">
                <a:latin typeface="Constantia" pitchFamily="18" charset="0"/>
              </a:rPr>
              <a:t> is used</a:t>
            </a:r>
            <a:r>
              <a:rPr lang="ru-RU" sz="4800" b="1" i="1" u="sng" dirty="0">
                <a:latin typeface="Constantia" pitchFamily="18" charset="0"/>
              </a:rPr>
              <a:t>: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885090" y="1718441"/>
            <a:ext cx="7325710" cy="440772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dirty="0"/>
              <a:t>After expression such as: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be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 busy, it’s no use, it’s no good, it’s (not) worth, what’s the use of, can’t help, there’s no point (in), can’t stand, have difficulty (in), have trouble.</a:t>
            </a:r>
          </a:p>
          <a:p>
            <a:pPr marL="0" indent="0">
              <a:buNone/>
            </a:pPr>
            <a:r>
              <a:rPr lang="en-US" i="1" dirty="0"/>
              <a:t>It’s no use complaining</a:t>
            </a:r>
            <a:r>
              <a:rPr lang="en-US" dirty="0"/>
              <a:t> all the time.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think of, </a:t>
            </a:r>
            <a:r>
              <a:rPr lang="en-US" b="1" dirty="0" err="1">
                <a:solidFill>
                  <a:srgbClr val="FF0000"/>
                </a:solidFill>
              </a:rPr>
              <a:t>apologise</a:t>
            </a:r>
            <a:r>
              <a:rPr lang="en-US" b="1" dirty="0">
                <a:solidFill>
                  <a:srgbClr val="FF0000"/>
                </a:solidFill>
              </a:rPr>
              <a:t> for.</a:t>
            </a:r>
          </a:p>
          <a:p>
            <a:pPr marL="0" indent="0">
              <a:buNone/>
            </a:pPr>
            <a:r>
              <a:rPr lang="en-US" dirty="0"/>
              <a:t>            I </a:t>
            </a:r>
            <a:r>
              <a:rPr lang="en-US" i="1" dirty="0" err="1"/>
              <a:t>apologised</a:t>
            </a:r>
            <a:r>
              <a:rPr lang="en-US" i="1" dirty="0"/>
              <a:t> for being</a:t>
            </a:r>
            <a:r>
              <a:rPr lang="en-US" dirty="0"/>
              <a:t> later.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56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92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92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i="1" u="sng" dirty="0" smtClean="0">
              <a:latin typeface="Constantia" pitchFamily="18" charset="0"/>
            </a:endParaRPr>
          </a:p>
          <a:p>
            <a:r>
              <a:rPr lang="en-US" sz="4800" b="1" i="1" u="sng" dirty="0" smtClean="0">
                <a:latin typeface="Constantia" pitchFamily="18" charset="0"/>
              </a:rPr>
              <a:t>The </a:t>
            </a:r>
            <a:r>
              <a:rPr lang="en-US" sz="4800" b="1" i="1" u="sng" dirty="0">
                <a:latin typeface="Constantia" pitchFamily="18" charset="0"/>
              </a:rPr>
              <a:t>-</a:t>
            </a:r>
            <a:r>
              <a:rPr lang="en-US" sz="4800" b="1" i="1" u="sng" dirty="0" err="1">
                <a:latin typeface="Constantia" pitchFamily="18" charset="0"/>
              </a:rPr>
              <a:t>ing</a:t>
            </a:r>
            <a:r>
              <a:rPr lang="en-US" sz="4800" b="1" i="1" u="sng" dirty="0">
                <a:latin typeface="Constantia" pitchFamily="18" charset="0"/>
              </a:rPr>
              <a:t> form</a:t>
            </a:r>
            <a:r>
              <a:rPr lang="ru-RU" sz="4800" b="1" i="1" u="sng" dirty="0">
                <a:latin typeface="Constantia" pitchFamily="18" charset="0"/>
              </a:rPr>
              <a:t> </a:t>
            </a:r>
            <a:r>
              <a:rPr lang="en-US" sz="4800" b="1" i="1" u="sng" dirty="0">
                <a:latin typeface="Constantia" pitchFamily="18" charset="0"/>
              </a:rPr>
              <a:t> is used</a:t>
            </a:r>
            <a:r>
              <a:rPr lang="ru-RU" sz="4800" b="1" i="1" u="sng" dirty="0">
                <a:latin typeface="Constantia" pitchFamily="18" charset="0"/>
              </a:rPr>
              <a:t>: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880360" y="1600201"/>
            <a:ext cx="733044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18898" y="1600201"/>
            <a:ext cx="89548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After the preposition </a:t>
            </a:r>
            <a:r>
              <a:rPr lang="en-US" sz="3600" b="1" dirty="0"/>
              <a:t>to</a:t>
            </a:r>
            <a:r>
              <a:rPr lang="en-US" sz="3600" dirty="0"/>
              <a:t> with verbs:</a:t>
            </a:r>
          </a:p>
          <a:p>
            <a:r>
              <a:rPr lang="en-US" sz="3600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object to, look forward to, be used to</a:t>
            </a:r>
            <a:r>
              <a:rPr lang="ru-RU" sz="3600" b="1" dirty="0">
                <a:solidFill>
                  <a:srgbClr val="FF0000"/>
                </a:solidFill>
              </a:rPr>
              <a:t>,</a:t>
            </a:r>
            <a:r>
              <a:rPr lang="en-US" sz="3600" b="1" dirty="0">
                <a:solidFill>
                  <a:srgbClr val="FF0000"/>
                </a:solidFill>
              </a:rPr>
              <a:t> in addition to.</a:t>
            </a:r>
          </a:p>
          <a:p>
            <a:r>
              <a:rPr lang="en-US" sz="3600" dirty="0"/>
              <a:t>                  After prepositions :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after, on, by, before, without, instead of, besides</a:t>
            </a:r>
          </a:p>
          <a:p>
            <a:r>
              <a:rPr lang="en-US" sz="3600" dirty="0"/>
              <a:t>        He went to school </a:t>
            </a:r>
            <a:r>
              <a:rPr lang="en-US" sz="3600" i="1" dirty="0"/>
              <a:t>without eating</a:t>
            </a:r>
            <a:r>
              <a:rPr lang="en-US" sz="3600" dirty="0"/>
              <a:t> any breakfast.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3345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29840" y="274638"/>
            <a:ext cx="768096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i="1" u="sng" dirty="0" smtClean="0">
              <a:latin typeface="Constantia" pitchFamily="18" charset="0"/>
            </a:endParaRPr>
          </a:p>
          <a:p>
            <a:r>
              <a:rPr lang="en-US" b="1" i="1" u="sng" dirty="0" smtClean="0">
                <a:latin typeface="Constantia" pitchFamily="18" charset="0"/>
              </a:rPr>
              <a:t>The </a:t>
            </a:r>
            <a:r>
              <a:rPr lang="en-US" sz="4000" b="1" i="1" u="sng" dirty="0">
                <a:latin typeface="Constantia" pitchFamily="18" charset="0"/>
              </a:rPr>
              <a:t>to-infinitive</a:t>
            </a:r>
            <a:r>
              <a:rPr lang="en-US" b="1" i="1" u="sng" dirty="0">
                <a:latin typeface="Constantia" pitchFamily="18" charset="0"/>
              </a:rPr>
              <a:t> form is used:</a:t>
            </a:r>
            <a:endParaRPr lang="ru-RU" b="1" i="1" u="sng" dirty="0">
              <a:latin typeface="Constantia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971800" y="1600201"/>
            <a:ext cx="72390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After </a:t>
            </a:r>
            <a:r>
              <a:rPr lang="en-US" b="1" dirty="0">
                <a:solidFill>
                  <a:srgbClr val="FF0000"/>
                </a:solidFill>
              </a:rPr>
              <a:t>would like, would love, would prefer.</a:t>
            </a:r>
          </a:p>
          <a:p>
            <a:pPr>
              <a:buFontTx/>
              <a:buNone/>
            </a:pPr>
            <a:r>
              <a:rPr lang="en-US" dirty="0"/>
              <a:t>For example: I </a:t>
            </a:r>
            <a:r>
              <a:rPr lang="en-US" i="1" dirty="0"/>
              <a:t>would love to come</a:t>
            </a:r>
            <a:r>
              <a:rPr lang="en-US" dirty="0"/>
              <a:t> to your party</a:t>
            </a:r>
          </a:p>
          <a:p>
            <a:r>
              <a:rPr lang="en-US" dirty="0"/>
              <a:t>After certain verbs that </a:t>
            </a:r>
            <a:r>
              <a:rPr lang="en-US" u="sng" dirty="0"/>
              <a:t>refer to the future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(agree, appear, decide, expect, hope, </a:t>
            </a:r>
            <a:r>
              <a:rPr lang="en-US" b="1" dirty="0" err="1">
                <a:solidFill>
                  <a:srgbClr val="FF0000"/>
                </a:solidFill>
              </a:rPr>
              <a:t>pian</a:t>
            </a:r>
            <a:r>
              <a:rPr lang="en-US" b="1" dirty="0">
                <a:solidFill>
                  <a:srgbClr val="FF0000"/>
                </a:solidFill>
              </a:rPr>
              <a:t>, promise, refuse, want)</a:t>
            </a:r>
          </a:p>
          <a:p>
            <a:pPr>
              <a:buFontTx/>
              <a:buNone/>
            </a:pPr>
            <a:r>
              <a:rPr lang="en-US" dirty="0"/>
              <a:t>For example: I </a:t>
            </a:r>
            <a:r>
              <a:rPr lang="en-US" i="1" dirty="0"/>
              <a:t>want</a:t>
            </a:r>
            <a:r>
              <a:rPr lang="en-US" dirty="0"/>
              <a:t> you </a:t>
            </a:r>
            <a:r>
              <a:rPr lang="en-US" i="1" dirty="0"/>
              <a:t>to come.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93551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4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7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</TotalTime>
  <Words>493</Words>
  <Application>Microsoft Office PowerPoint</Application>
  <PresentationFormat>Широкоэкранный</PresentationFormat>
  <Paragraphs>88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Constantia</vt:lpstr>
      <vt:lpstr>Garamond</vt:lpstr>
      <vt:lpstr>Times New Roman</vt:lpstr>
      <vt:lpstr>Натуральные материалы</vt:lpstr>
      <vt:lpstr>                  Тема урока: The world disaster.   </vt:lpstr>
      <vt:lpstr>Greetings</vt:lpstr>
      <vt:lpstr>The new words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Thanks for you attention.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The world disaster.</dc:title>
  <dc:creator>Учитель</dc:creator>
  <cp:lastModifiedBy>Учитель</cp:lastModifiedBy>
  <cp:revision>6</cp:revision>
  <dcterms:created xsi:type="dcterms:W3CDTF">2022-03-24T06:08:27Z</dcterms:created>
  <dcterms:modified xsi:type="dcterms:W3CDTF">2022-03-25T03:58:45Z</dcterms:modified>
</cp:coreProperties>
</file>