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73" r:id="rId8"/>
    <p:sldId id="291" r:id="rId9"/>
    <p:sldId id="269" r:id="rId10"/>
    <p:sldId id="292" r:id="rId11"/>
    <p:sldId id="293" r:id="rId12"/>
    <p:sldId id="270" r:id="rId13"/>
    <p:sldId id="295" r:id="rId14"/>
    <p:sldId id="296" r:id="rId15"/>
    <p:sldId id="281" r:id="rId16"/>
    <p:sldId id="282" r:id="rId17"/>
    <p:sldId id="285" r:id="rId18"/>
    <p:sldId id="297" r:id="rId19"/>
    <p:sldId id="29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>
        <p:scale>
          <a:sx n="100" d="100"/>
          <a:sy n="100" d="100"/>
        </p:scale>
        <p:origin x="-456" y="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7313"/>
            <a:ext cx="7772400" cy="1470025"/>
          </a:xfrm>
          <a:solidFill>
            <a:schemeClr val="bg1">
              <a:alpha val="39999"/>
            </a:schemeClr>
          </a:solidFill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24325"/>
            <a:ext cx="6400800" cy="1752600"/>
          </a:xfrm>
          <a:ln w="9525"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BA61ED-B643-460B-8BE5-FB23927266D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F1C4A-13ED-41DA-9F7B-DCE0F8C409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3286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4609F-B2E5-4271-BE7B-100A3021E2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4875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413A5-5BE3-41DD-B65D-4E109D2A8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3180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4F82-2995-432B-9401-23A5B2D73B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8000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879A7-DD88-4551-B625-219D6FD48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5640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43566-A8BF-4783-9D8F-925BEA083D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4127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B052F-C6E5-412F-B4AE-38951438DC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0668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8EDE8-BAA4-449B-96EB-8F7C1028E8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3997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45CA2-4060-4CB4-A248-6C815D2B7B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2590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BC73B-A4F6-4BE5-BA97-3EADD4CEE0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5146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nt1234ыярфенш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5213" cy="1798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3175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A4721D7-A115-43B6-821C-5A707D56F3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3399F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anose="020B0502020202020204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anose="020B0502020202020204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anose="020B0502020202020204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anose="020B0502020202020204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anose="020B050202020202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anose="020B050202020202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anose="020B050202020202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anose="020B0502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ge314.ru/na-grafike-tochkami-izobrazheno-kolichestvo-minut-potrachennyh-na-ishodyashhie-vyzovy-i-kolichestvo-gigabajtov-mobilnogo-internet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ge314.ru/abonent-ne-polzovalsya-uslugami-svyazi-v-rouminge-i-ne-zvonil-na-nomera-zaregistrirovannye-za-rubezhom-za-ves-god-abonent-otpravil-40-sm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7313"/>
            <a:ext cx="9115598" cy="27656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sz="32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грамотности школьников на уроках математики</a:t>
            </a:r>
            <a:br>
              <a:rPr lang="ru-RU" altLang="ru-RU" sz="32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4798" y="5373215"/>
            <a:ext cx="6400800" cy="1452311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</a:t>
            </a:r>
          </a:p>
          <a:p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АО АСШИ №1 </a:t>
            </a:r>
          </a:p>
          <a:p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Белякова Вера Леонидовна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Незнакомый контекст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32" y="548680"/>
            <a:ext cx="8712968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Завод допускает установку шин с другими маркировками. В таблице приведены разрешённые размеры шин.</a:t>
            </a:r>
          </a:p>
          <a:p>
            <a:pPr>
              <a:buNone/>
            </a:pPr>
            <a:endParaRPr lang="ru-RU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1032" y="1916832"/>
          <a:ext cx="8712968" cy="557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292"/>
                <a:gridCol w="2388436"/>
                <a:gridCol w="2487954"/>
                <a:gridCol w="2244286"/>
              </a:tblGrid>
              <a:tr h="817967">
                <a:tc rowSpan="2"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Ширина шины (мм)</a:t>
                      </a:r>
                    </a:p>
                    <a:p>
                      <a:pPr lvl="1" algn="ctr"/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Диаметр диска (дюймы)</a:t>
                      </a:r>
                    </a:p>
                    <a:p>
                      <a:pPr lvl="1" algn="ctr"/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0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lvl="1"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lvl="1"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1796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165/70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165/65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17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175/65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175/65;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175/60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17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185/65;185/60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185/60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185/55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1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195/60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195/55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195/55;195/50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 сколько миллиметров радиус колеса с шиной маркировки 205/55R14 больше, чем радиус колеса с шиной маркировки 165/65R14? Ответ округлите до десятых.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 сколько процентов увеличится пробег автомобиля при одном обороте колеса, если заменить колёса, установленные на заводе, колёсами с шинами маркировки 175/60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14?  Результат округлите до десятых.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80920" cy="1143000"/>
          </a:xfrm>
        </p:spPr>
        <p:txBody>
          <a:bodyPr/>
          <a:lstStyle/>
          <a:p>
            <a:pPr lvl="0"/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графическими представлениями информации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рисунке точками показано количество минут исходящих вызовов и трафик мобильного интернета в гигабайтах, израсходованных абонентом в процессе пользования смартфоном, за каждый месяц 2019 года.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На графике точками изображено количество минут, потраченных на исходящие вызовы, и количество гигабайтов мобильного интернет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741682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3482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графическими представлениями информации</a:t>
            </a:r>
            <a:endParaRPr lang="ru-RU" i="1" dirty="0"/>
          </a:p>
        </p:txBody>
      </p:sp>
      <p:pic>
        <p:nvPicPr>
          <p:cNvPr id="4" name="Содержимое 3" descr="Абонент не пользовался услугами связи в роуминге и не звонил на номера, зарегистрированные за рубежом. За весь год абонент отправил 40 SMS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064896" cy="2952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графическими представлениями информации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Определите, какие месяцы соответствуют указанному в таблице количеству израсходованных гигабайтов.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Сколько рублей потратил абонент на услуги связи в декабре?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Сколько месяцев в 2019 году абонент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превышал лимит ни по пакету минут, ни по пакету мобильного интернета?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80920" cy="1143000"/>
          </a:xfrm>
        </p:spPr>
        <p:txBody>
          <a:bodyPr/>
          <a:lstStyle/>
          <a:p>
            <a:pPr lvl="0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buNone/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городе два магазина. В первом висит объявление о снижении цен на 80%, во втором — о снижении цен в 5 раз. В какой магазин пойти покупателю, если цены в обоих магазинах до снижения были одинаковыми?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1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80920" cy="1143000"/>
          </a:xfrm>
        </p:spPr>
        <p:txBody>
          <a:bodyPr/>
          <a:lstStyle/>
          <a:p>
            <a:pPr lvl="0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marL="400050" lvl="1" indent="0">
              <a:lnSpc>
                <a:spcPct val="107000"/>
              </a:lnSpc>
              <a:spcBef>
                <a:spcPts val="1500"/>
              </a:spcBef>
              <a:spcAft>
                <a:spcPts val="17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Интернет-провайдер (компания, оказывающая услуги по подключению к сети Интернет) предлагает три тарифных плана.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7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7959472"/>
              </p:ext>
            </p:extLst>
          </p:nvPr>
        </p:nvGraphicFramePr>
        <p:xfrm>
          <a:off x="323529" y="2996953"/>
          <a:ext cx="8568952" cy="3384375"/>
        </p:xfrm>
        <a:graphic>
          <a:graphicData uri="http://schemas.openxmlformats.org/drawingml/2006/table">
            <a:tbl>
              <a:tblPr firstRow="1" firstCol="1" bandRow="1"/>
              <a:tblGrid>
                <a:gridCol w="1728191">
                  <a:extLst>
                    <a:ext uri="{9D8B030D-6E8A-4147-A177-3AD203B41FA5}">
                      <a16:colId xmlns="" xmlns:a16="http://schemas.microsoft.com/office/drawing/2014/main" val="216855194"/>
                    </a:ext>
                  </a:extLst>
                </a:gridCol>
                <a:gridCol w="3275280">
                  <a:extLst>
                    <a:ext uri="{9D8B030D-6E8A-4147-A177-3AD203B41FA5}">
                      <a16:colId xmlns="" xmlns:a16="http://schemas.microsoft.com/office/drawing/2014/main" val="384624625"/>
                    </a:ext>
                  </a:extLst>
                </a:gridCol>
                <a:gridCol w="3565481">
                  <a:extLst>
                    <a:ext uri="{9D8B030D-6E8A-4147-A177-3AD203B41FA5}">
                      <a16:colId xmlns="" xmlns:a16="http://schemas.microsoft.com/office/drawing/2014/main" val="4066128955"/>
                    </a:ext>
                  </a:extLst>
                </a:gridCol>
              </a:tblGrid>
              <a:tr h="1158599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Тарифный план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Абонентская плата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трафик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397569"/>
                  </a:ext>
                </a:extLst>
              </a:tr>
              <a:tr h="666196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«0»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 руб. за 1 МБ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2058278"/>
                  </a:ext>
                </a:extLst>
              </a:tr>
              <a:tr h="779790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«500»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550 руб. за 500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трафика в месяц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руб. за 1 МБ сверх 500 МБ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1393374"/>
                  </a:ext>
                </a:extLst>
              </a:tr>
              <a:tr h="779790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«800»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 руб. за 800 МБ трафика в месяц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 руб. за 1 МБ сверх 800 МБ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6326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177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91264" cy="1498178"/>
          </a:xfrm>
        </p:spPr>
        <p:txBody>
          <a:bodyPr/>
          <a:lstStyle/>
          <a:p>
            <a:pPr lvl="0"/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</a:t>
            </a:r>
            <a:br>
              <a:rPr lang="ru-RU" sz="36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Таня на летних каникулах приезжает в гости к дедушке в деревню Антоновка (на плане обозначена цифрой 1). В конце каникул дедушка на машине собирается отвезти Таню на автобусную станцию, которая находится в деревне Богданово. </a:t>
            </a:r>
            <a:endParaRPr lang="ru-RU" sz="4800" b="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s://studio.dppo.edu.ru/asset-v1:RC+001+2020+type@asset+block@fg_geometry_001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7632848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23528" y="2132857"/>
            <a:ext cx="7560840" cy="3672408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2646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712968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Расстояние от Антоновки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Доломино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равно 12 км,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Доломино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Егорки — 4 км, от Егорки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Ванютино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 12 км, от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Горюново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Ванютино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 15 км,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Ванютино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Жилино — 9 км, а от Жилино до Богданово — 12 км.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Пользуясь описанием выше, определите, какими цифрами на плане обозначены деревни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Ванютино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Горюново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Егорка, Жилино.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Сколько минут затратят на дорогу Таня с дедушкой из Антоновки в Богданово, если поедут мимо пруда через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Горюново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Найдите расстояние от Антоновки до Егорки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просёлочной дороге.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НАСТУПАЮЩИМ НОВЫМ ГОДОМ!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80920" cy="1143000"/>
          </a:xfrm>
        </p:spPr>
        <p:txBody>
          <a:bodyPr/>
          <a:lstStyle/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ункциональная грамотность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международном исследовании PISA (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Programme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International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Student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Assessment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термин «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функциональная математическая грамотность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» означает «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способность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обучающегося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использовать математические знания, приобретенные им за время обучения в школе, для решения разнообразных задач </a:t>
            </a:r>
            <a:r>
              <a:rPr lang="ru-RU" sz="28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межпредметного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и практико-ориентированного содержания, для дальнейшего обучения и успешной социализации в обществе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8644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80920" cy="1143000"/>
          </a:xfrm>
        </p:spPr>
        <p:txBody>
          <a:bodyPr/>
          <a:lstStyle/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ункциональная грамотность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Прикидки и оценки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текста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Логическая грамотность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Незнакомый контекст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графическими представлениями информации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Экономика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Геометрия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Урезанная средняя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3044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80920" cy="1143000"/>
          </a:xfrm>
        </p:spPr>
        <p:txBody>
          <a:bodyPr/>
          <a:lstStyle/>
          <a:p>
            <a:pPr lvl="0"/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Прикидки и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marL="45720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Показания счётчика электроэнергии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 января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32768 киловатт-часов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 февраля - 32864 киловатт-часов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 киловатт-часа - 3 рубля 50 копеек.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нужно заплатить за электроэнергию за январь?</a:t>
            </a:r>
          </a:p>
        </p:txBody>
      </p:sp>
    </p:spTree>
    <p:extLst>
      <p:ext uri="{BB962C8B-B14F-4D97-AF65-F5344CB8AC3E}">
        <p14:creationId xmlns="" xmlns:p14="http://schemas.microsoft.com/office/powerpoint/2010/main" val="42506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80920" cy="1143000"/>
          </a:xfrm>
        </p:spPr>
        <p:txBody>
          <a:bodyPr/>
          <a:lstStyle/>
          <a:p>
            <a:pPr lvl="0"/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Прикидки и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784976" cy="4785395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Установите соответствие между величинами и их возможными значениями. К каждому элементу первого столбца подберите соответствующий элемент из второго столбца.</a:t>
            </a:r>
          </a:p>
          <a:p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1540108"/>
              </p:ext>
            </p:extLst>
          </p:nvPr>
        </p:nvGraphicFramePr>
        <p:xfrm>
          <a:off x="467544" y="3140968"/>
          <a:ext cx="7989759" cy="3672840"/>
        </p:xfrm>
        <a:graphic>
          <a:graphicData uri="http://schemas.openxmlformats.org/drawingml/2006/table">
            <a:tbl>
              <a:tblPr firstRow="1" firstCol="1" bandRow="1"/>
              <a:tblGrid>
                <a:gridCol w="3814079">
                  <a:extLst>
                    <a:ext uri="{9D8B030D-6E8A-4147-A177-3AD203B41FA5}">
                      <a16:colId xmlns="" xmlns:a16="http://schemas.microsoft.com/office/drawing/2014/main" val="3918203469"/>
                    </a:ext>
                  </a:extLst>
                </a:gridCol>
                <a:gridCol w="4175680">
                  <a:extLst>
                    <a:ext uri="{9D8B030D-6E8A-4147-A177-3AD203B41FA5}">
                      <a16:colId xmlns="" xmlns:a16="http://schemas.microsoft.com/office/drawing/2014/main" val="482017390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Величины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9046813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 жирафа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6400 км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54341687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Толщина лезвия бритвы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 см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9147577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Радиус Земли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0,08 мм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40139369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Ширина футбольного поля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 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7931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553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80920" cy="1143000"/>
          </a:xfrm>
        </p:spPr>
        <p:txBody>
          <a:bodyPr/>
          <a:lstStyle/>
          <a:p>
            <a:pPr lvl="0"/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Прикидки и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На рисунке изображены автобус и автомобиль. Длина автомобиля равна 3,2 м. Какова примерная длина автобуса? Ответ дайте в сантиметрах.</a:t>
            </a:r>
          </a:p>
        </p:txBody>
      </p:sp>
      <p:pic>
        <p:nvPicPr>
          <p:cNvPr id="4" name="Рисунок 3" descr="https://studio.dppo.edu.ru/asset-v1:RC+001+2020+type@asset+block@fg_fg_redcar2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4680520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6956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80920" cy="1143000"/>
          </a:xfrm>
        </p:spPr>
        <p:txBody>
          <a:bodyPr/>
          <a:lstStyle/>
          <a:p>
            <a:pPr lvl="0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текста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утешествуют 500 пассажиров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корость - 20 узлов в час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дин узел равен 1,852 км/ч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ремя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7 дней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Сколько лет капитану корабля?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35410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496944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Незнакомый контекст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292B2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solidFill>
                  <a:srgbClr val="292B2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Автомобильное колесо, как правило, представляет из себя металлический диск с установленной на него резиновой шиной. Диаметр диска совпадает с диаметром внутреннего отверстия в шине</a:t>
            </a:r>
            <a:r>
              <a:rPr lang="ru-RU" sz="2800" b="0" dirty="0" smtClean="0">
                <a:solidFill>
                  <a:srgbClr val="292B2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2800" b="0" dirty="0" smtClean="0">
                <a:solidFill>
                  <a:srgbClr val="292B2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Для маркировки автомобильных шин </a:t>
            </a:r>
            <a:r>
              <a:rPr lang="ru-RU" sz="2800" b="0" dirty="0" smtClean="0">
                <a:solidFill>
                  <a:srgbClr val="292B2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применяется </a:t>
            </a:r>
            <a:r>
              <a:rPr lang="ru-RU" sz="2800" b="0" dirty="0" smtClean="0">
                <a:solidFill>
                  <a:srgbClr val="292B2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единая система обозначений. Например, 195/65R15 (рис. A). </a:t>
            </a:r>
            <a:endParaRPr lang="ru-RU" sz="2800" b="0" dirty="0"/>
          </a:p>
        </p:txBody>
      </p:sp>
      <p:pic>
        <p:nvPicPr>
          <p:cNvPr id="4" name="Содержимое 3" descr="https://studio.dppo.edu.ru/asset-v1:RC+001+2020+type@asset+block@fg_block4_002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8280920" cy="4104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80920" cy="1143000"/>
          </a:xfrm>
        </p:spPr>
        <p:txBody>
          <a:bodyPr/>
          <a:lstStyle/>
          <a:p>
            <a:pPr lvl="0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Незнакомый контекст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472608"/>
          </a:xfrm>
          <a:ln>
            <a:solidFill>
              <a:schemeClr val="bg1"/>
            </a:solidFill>
          </a:ln>
        </p:spPr>
        <p:txBody>
          <a:bodyPr anchor="t"/>
          <a:lstStyle/>
          <a:p>
            <a:pPr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292B2C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Первое </a:t>
            </a:r>
            <a:r>
              <a:rPr lang="ru-RU" sz="2000" b="1" dirty="0" smtClean="0">
                <a:solidFill>
                  <a:srgbClr val="292B2C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число (число 195 в приведённом примере) обозначает ширину шины в миллиметрах (параметр B на рисунке Б). Второе число (число 65 в приведённом примере) — процентное отношение высоты боковины (параметр H на рисунке 2) к ширине шины, то есть 100⋅HB.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Последующая буква обозначает тип конструкции шины. В данном примере буква R означает, что шина радиальная, то есть нити каркаса в боковине шины расположены вдоль радиусов колеса. На всех легковых автомобилях применяются шины радиальной конструкции.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обозначением типа конструкции шины идёт число, указывающее диаметр диска колеса 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в дюймах (в одном дюйме 25,4 мм). Таким образом, общий диаметр колеса D легко найти, зная диаметр диска и высоту боковины.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Возможны дополнительные маркировки, обозначающие допустимую нагрузку на шину, сезонность использования, тип дорожного покрытия и другие параметры.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Завод производит легковые автомобили определённой модели и устанавливает на них колёса с шинами маркировки 165/70R13.</a:t>
            </a:r>
          </a:p>
          <a:p>
            <a:pPr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889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 globalization">
  <a:themeElements>
    <a:clrScheme name="Edu globaliz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globalizati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u globaliz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55_Eduglobalizatio ШАБЛОН</Template>
  <TotalTime>948</TotalTime>
  <Words>312</Words>
  <Application>Microsoft Office PowerPoint</Application>
  <PresentationFormat>Экран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Edu globalization</vt:lpstr>
      <vt:lpstr>Формирование функциональной грамотности школьников на уроках математики  </vt:lpstr>
      <vt:lpstr>Функциональная грамотность</vt:lpstr>
      <vt:lpstr>Функциональная грамотность</vt:lpstr>
      <vt:lpstr>Прикидки и оценки</vt:lpstr>
      <vt:lpstr>Прикидки и оценки</vt:lpstr>
      <vt:lpstr>Прикидки и оценки</vt:lpstr>
      <vt:lpstr>Чтение текста</vt:lpstr>
      <vt:lpstr>             Незнакомый контекст  Автомобильное колесо, как правило, представляет из себя металлический диск с установленной на него резиновой шиной. Диаметр диска совпадает с диаметром внутреннего отверстия в шине. Для маркировки автомобильных шин применяется единая система обозначений. Например, 195/65R15 (рис. A). </vt:lpstr>
      <vt:lpstr>Незнакомый контекст</vt:lpstr>
      <vt:lpstr>Незнакомый контекст</vt:lpstr>
      <vt:lpstr>Слайд 11</vt:lpstr>
      <vt:lpstr>Работа с графическими представлениями информации На рисунке точками показано количество минут исходящих вызовов и трафик мобильного интернета в гигабайтах, израсходованных абонентом в процессе пользования смартфоном, за каждый месяц 2019 года. </vt:lpstr>
      <vt:lpstr>Работа с графическими представлениями информации</vt:lpstr>
      <vt:lpstr>Работа с графическими представлениями информации</vt:lpstr>
      <vt:lpstr>Экономика</vt:lpstr>
      <vt:lpstr>Экономика</vt:lpstr>
      <vt:lpstr>Геометрия Таня на летних каникулах приезжает в гости к дедушке в деревню Антоновка (на плане обозначена цифрой 1). В конце каникул дедушка на машине собирается отвезти Таню на автобусную станцию, которая находится в деревне Богданово. </vt:lpstr>
      <vt:lpstr>Слайд 18</vt:lpstr>
      <vt:lpstr>Слайд 19</vt:lpstr>
    </vt:vector>
  </TitlesOfParts>
  <Company>МБОУ СШ№11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школьников на уроках математики в условиях обновления содержания образования</dc:title>
  <dc:subject>Проблемный семинар</dc:subject>
  <dc:creator>Полякова Е.А.</dc:creator>
  <cp:lastModifiedBy>User_</cp:lastModifiedBy>
  <cp:revision>80</cp:revision>
  <dcterms:created xsi:type="dcterms:W3CDTF">2020-10-16T18:47:06Z</dcterms:created>
  <dcterms:modified xsi:type="dcterms:W3CDTF">2021-12-26T14:17:08Z</dcterms:modified>
</cp:coreProperties>
</file>