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3" r:id="rId25"/>
    <p:sldId id="282" r:id="rId26"/>
    <p:sldId id="281" r:id="rId27"/>
    <p:sldId id="280" r:id="rId28"/>
    <p:sldId id="284" r:id="rId29"/>
    <p:sldId id="285" r:id="rId30"/>
    <p:sldId id="286" r:id="rId31"/>
    <p:sldId id="287" r:id="rId32"/>
    <p:sldId id="288" r:id="rId33"/>
    <p:sldId id="289" r:id="rId34"/>
    <p:sldId id="292" r:id="rId35"/>
    <p:sldId id="291" r:id="rId36"/>
    <p:sldId id="299" r:id="rId37"/>
    <p:sldId id="298" r:id="rId38"/>
    <p:sldId id="297" r:id="rId39"/>
    <p:sldId id="296" r:id="rId40"/>
    <p:sldId id="295" r:id="rId41"/>
    <p:sldId id="294" r:id="rId42"/>
    <p:sldId id="293" r:id="rId43"/>
    <p:sldId id="290" r:id="rId44"/>
    <p:sldId id="306" r:id="rId45"/>
    <p:sldId id="305" r:id="rId46"/>
    <p:sldId id="304" r:id="rId47"/>
    <p:sldId id="303" r:id="rId48"/>
    <p:sldId id="302" r:id="rId49"/>
    <p:sldId id="301" r:id="rId50"/>
    <p:sldId id="300" r:id="rId51"/>
    <p:sldId id="307" r:id="rId52"/>
    <p:sldId id="308" r:id="rId53"/>
    <p:sldId id="309" r:id="rId54"/>
    <p:sldId id="316" r:id="rId55"/>
    <p:sldId id="312" r:id="rId56"/>
    <p:sldId id="313" r:id="rId57"/>
    <p:sldId id="314" r:id="rId58"/>
    <p:sldId id="315" r:id="rId5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7" autoAdjust="0"/>
    <p:restoredTop sz="94660"/>
  </p:normalViewPr>
  <p:slideViewPr>
    <p:cSldViewPr>
      <p:cViewPr varScale="1">
        <p:scale>
          <a:sx n="104" d="100"/>
          <a:sy n="104" d="100"/>
        </p:scale>
        <p:origin x="-1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A4DC1-4794-4770-9AAE-9C049412BF3A}" type="datetimeFigureOut">
              <a:rPr lang="ru-RU"/>
              <a:pPr>
                <a:defRPr/>
              </a:pPr>
              <a:t>05.12.2018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6D1141-7111-4267-BB19-B0F995B9A3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50FDB-6955-4BB8-A8A9-E2253061FCEB}" type="datetimeFigureOut">
              <a:rPr lang="ru-RU"/>
              <a:pPr>
                <a:defRPr/>
              </a:pPr>
              <a:t>05.12.2018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740BA-C5CA-48E0-8E25-CA8961467A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61F7A-69EB-4742-8563-9ADBAA9A4202}" type="datetimeFigureOut">
              <a:rPr lang="ru-RU"/>
              <a:pPr>
                <a:defRPr/>
              </a:pPr>
              <a:t>05.12.2018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6C555-7E91-4A51-B67D-2DAB531DC3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E4C212-A506-4689-8F01-5351B8C1B903}" type="datetimeFigureOut">
              <a:rPr lang="ru-RU"/>
              <a:pPr>
                <a:defRPr/>
              </a:pPr>
              <a:t>05.12.2018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6CDED9-4D63-431D-A0F5-B108B8D548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3B9314-C7A3-4F0C-9327-D512F7196E1B}" type="datetimeFigureOut">
              <a:rPr lang="ru-RU"/>
              <a:pPr>
                <a:defRPr/>
              </a:pPr>
              <a:t>05.12.2018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B49A0-C4B0-47F4-A2DB-AE016C2CEE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151B1-7D19-415A-9D80-9459FBDA6E02}" type="datetimeFigureOut">
              <a:rPr lang="ru-RU"/>
              <a:pPr>
                <a:defRPr/>
              </a:pPr>
              <a:t>05.12.2018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CEF7AD-CCD2-4094-ABE9-B346DE632D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85FED-1138-4CC7-9ED6-2B0F80C140C0}" type="datetimeFigureOut">
              <a:rPr lang="ru-RU"/>
              <a:pPr>
                <a:defRPr/>
              </a:pPr>
              <a:t>05.12.2018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A2F85-10C4-4D6D-9B60-E6830744D0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AD59F-51BA-435C-8DC2-624393F72415}" type="datetimeFigureOut">
              <a:rPr lang="ru-RU"/>
              <a:pPr>
                <a:defRPr/>
              </a:pPr>
              <a:t>05.12.2018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90E020-0C4B-468E-A2CE-277EF8A7B7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DEA23D-825D-45CA-ABC9-834A2266D09E}" type="datetimeFigureOut">
              <a:rPr lang="ru-RU"/>
              <a:pPr>
                <a:defRPr/>
              </a:pPr>
              <a:t>05.12.2018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4A352-83C5-41A3-9186-82E7A31A11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4411DC-A4B6-4182-A3AA-7DB989DA568F}" type="datetimeFigureOut">
              <a:rPr lang="ru-RU"/>
              <a:pPr>
                <a:defRPr/>
              </a:pPr>
              <a:t>05.12.2018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B5848-1B75-4DC3-AAD7-C2B0CCBB93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22B168-A4CF-4921-80EC-84D0E5F18D42}" type="datetimeFigureOut">
              <a:rPr lang="ru-RU"/>
              <a:pPr>
                <a:defRPr/>
              </a:pPr>
              <a:t>05.12.2018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870A2B-7863-46C3-A78F-FAF5C7A2D0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6248E46-EE2A-4CF3-9237-1EA5F45272CC}" type="datetimeFigureOut">
              <a:rPr lang="ru-RU"/>
              <a:pPr>
                <a:defRPr/>
              </a:pPr>
              <a:t>05.12.2018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82A66E9-FD84-4B51-A9D5-6009B564E7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59" r:id="rId1"/>
    <p:sldLayoutId id="2147483958" r:id="rId2"/>
    <p:sldLayoutId id="2147483960" r:id="rId3"/>
    <p:sldLayoutId id="2147483957" r:id="rId4"/>
    <p:sldLayoutId id="2147483956" r:id="rId5"/>
    <p:sldLayoutId id="2147483955" r:id="rId6"/>
    <p:sldLayoutId id="2147483954" r:id="rId7"/>
    <p:sldLayoutId id="2147483953" r:id="rId8"/>
    <p:sldLayoutId id="2147483952" r:id="rId9"/>
    <p:sldLayoutId id="2147483951" r:id="rId10"/>
    <p:sldLayoutId id="214748395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13" Type="http://schemas.openxmlformats.org/officeDocument/2006/relationships/slide" Target="slide23.xml"/><Relationship Id="rId18" Type="http://schemas.openxmlformats.org/officeDocument/2006/relationships/slide" Target="slide33.xml"/><Relationship Id="rId26" Type="http://schemas.openxmlformats.org/officeDocument/2006/relationships/slide" Target="slide49.xml"/><Relationship Id="rId3" Type="http://schemas.openxmlformats.org/officeDocument/2006/relationships/slide" Target="slide3.xml"/><Relationship Id="rId21" Type="http://schemas.openxmlformats.org/officeDocument/2006/relationships/slide" Target="slide39.xml"/><Relationship Id="rId7" Type="http://schemas.openxmlformats.org/officeDocument/2006/relationships/slide" Target="slide11.xml"/><Relationship Id="rId12" Type="http://schemas.openxmlformats.org/officeDocument/2006/relationships/slide" Target="slide21.xml"/><Relationship Id="rId17" Type="http://schemas.openxmlformats.org/officeDocument/2006/relationships/slide" Target="slide31.xml"/><Relationship Id="rId25" Type="http://schemas.openxmlformats.org/officeDocument/2006/relationships/slide" Target="slide47.xml"/><Relationship Id="rId2" Type="http://schemas.openxmlformats.org/officeDocument/2006/relationships/slide" Target="slide8.xml"/><Relationship Id="rId16" Type="http://schemas.openxmlformats.org/officeDocument/2006/relationships/slide" Target="slide29.xml"/><Relationship Id="rId20" Type="http://schemas.openxmlformats.org/officeDocument/2006/relationships/slide" Target="slide37.xml"/><Relationship Id="rId1" Type="http://schemas.openxmlformats.org/officeDocument/2006/relationships/slideLayout" Target="../slideLayouts/slideLayout7.xml"/><Relationship Id="rId6" Type="http://schemas.openxmlformats.org/officeDocument/2006/relationships/slide" Target="slide9.xml"/><Relationship Id="rId11" Type="http://schemas.openxmlformats.org/officeDocument/2006/relationships/slide" Target="slide19.xml"/><Relationship Id="rId24" Type="http://schemas.openxmlformats.org/officeDocument/2006/relationships/slide" Target="slide45.xml"/><Relationship Id="rId5" Type="http://schemas.openxmlformats.org/officeDocument/2006/relationships/slide" Target="slide7.xml"/><Relationship Id="rId15" Type="http://schemas.openxmlformats.org/officeDocument/2006/relationships/slide" Target="slide27.xml"/><Relationship Id="rId23" Type="http://schemas.openxmlformats.org/officeDocument/2006/relationships/slide" Target="slide43.xml"/><Relationship Id="rId10" Type="http://schemas.openxmlformats.org/officeDocument/2006/relationships/slide" Target="slide17.xml"/><Relationship Id="rId19" Type="http://schemas.openxmlformats.org/officeDocument/2006/relationships/slide" Target="slide35.xml"/><Relationship Id="rId4" Type="http://schemas.openxmlformats.org/officeDocument/2006/relationships/slide" Target="slide5.xml"/><Relationship Id="rId9" Type="http://schemas.openxmlformats.org/officeDocument/2006/relationships/slide" Target="slide15.xml"/><Relationship Id="rId14" Type="http://schemas.openxmlformats.org/officeDocument/2006/relationships/slide" Target="slide25.xml"/><Relationship Id="rId22" Type="http://schemas.openxmlformats.org/officeDocument/2006/relationships/slide" Target="slide41.xml"/><Relationship Id="rId27" Type="http://schemas.openxmlformats.org/officeDocument/2006/relationships/slide" Target="slide5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7253" y="980728"/>
            <a:ext cx="8229600" cy="1828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Своя игра</a:t>
            </a:r>
            <a:br>
              <a:rPr lang="ru-RU" dirty="0" smtClean="0"/>
            </a:br>
            <a:r>
              <a:rPr lang="ru-RU" dirty="0" smtClean="0"/>
              <a:t>«КРЫМСКАЯ ВОЙНА»</a:t>
            </a:r>
            <a:endParaRPr lang="ru-RU" dirty="0"/>
          </a:p>
        </p:txBody>
      </p:sp>
      <p:sp>
        <p:nvSpPr>
          <p:cNvPr id="133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77938" y="3213100"/>
            <a:ext cx="6429375" cy="11525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Прямоугольник 1"/>
          <p:cNvSpPr>
            <a:spLocks noChangeArrowheads="1"/>
          </p:cNvSpPr>
          <p:nvPr/>
        </p:nvSpPr>
        <p:spPr bwMode="auto">
          <a:xfrm>
            <a:off x="6156325" y="260350"/>
            <a:ext cx="2795588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9600" b="1"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5" name="Управляющая кнопка: назад 4">
            <a:hlinkClick r:id="rId2" action="ppaction://hlinksldjump" highlightClick="1"/>
          </p:cNvPr>
          <p:cNvSpPr/>
          <p:nvPr/>
        </p:nvSpPr>
        <p:spPr>
          <a:xfrm rot="10800000">
            <a:off x="8100392" y="5661248"/>
            <a:ext cx="755576" cy="836712"/>
          </a:xfrm>
          <a:prstGeom prst="actionButtonBackPreviou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2533" name="Picture 4" descr="http://uslide.ru/images/19/25265/960/img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1614488"/>
            <a:ext cx="6480175" cy="486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Box 2"/>
          <p:cNvSpPr txBox="1">
            <a:spLocks noChangeArrowheads="1"/>
          </p:cNvSpPr>
          <p:nvPr/>
        </p:nvSpPr>
        <p:spPr bwMode="auto">
          <a:xfrm>
            <a:off x="1908175" y="260350"/>
            <a:ext cx="56245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latin typeface="Times New Roman" pitchFamily="18" charset="0"/>
                <a:cs typeface="Times New Roman" pitchFamily="18" charset="0"/>
              </a:rPr>
              <a:t>Сколько гласных</a:t>
            </a:r>
          </a:p>
        </p:txBody>
      </p:sp>
      <p:pic>
        <p:nvPicPr>
          <p:cNvPr id="23554" name="Picture 2" descr="https://forum.raritetus.ru/uploads/monthly_2016_08/14100269_1722816814410174_8937688897122528440_n.jpg.807254f6fac664728a9f85a26ddae2d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1196975"/>
            <a:ext cx="6688137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Прямоугольник 1"/>
          <p:cNvSpPr>
            <a:spLocks noChangeArrowheads="1"/>
          </p:cNvSpPr>
          <p:nvPr/>
        </p:nvSpPr>
        <p:spPr bwMode="auto">
          <a:xfrm>
            <a:off x="1344613" y="2565400"/>
            <a:ext cx="1414462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9600" b="1">
                <a:latin typeface="Times New Roman" pitchFamily="18" charset="0"/>
                <a:cs typeface="Times New Roman" pitchFamily="18" charset="0"/>
              </a:rPr>
              <a:t>18</a:t>
            </a:r>
          </a:p>
        </p:txBody>
      </p:sp>
      <p:sp>
        <p:nvSpPr>
          <p:cNvPr id="5" name="Управляющая кнопка: назад 4">
            <a:hlinkClick r:id="rId2" action="ppaction://hlinksldjump" highlightClick="1"/>
          </p:cNvPr>
          <p:cNvSpPr/>
          <p:nvPr/>
        </p:nvSpPr>
        <p:spPr>
          <a:xfrm rot="10800000">
            <a:off x="8100392" y="5661248"/>
            <a:ext cx="755576" cy="836712"/>
          </a:xfrm>
          <a:prstGeom prst="actionButtonBackPreviou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4581" name="Picture 2" descr="&amp;Pcy;&amp;ocy;&amp;khcy;&amp;ocy;&amp;zhcy;&amp;iecy;&amp;iecy; &amp;icy;&amp;zcy;&amp;ocy;&amp;bcy;&amp;rcy;&amp;acy;&amp;zhcy;&amp;iecy;&amp;ncy;&amp;icy;&amp;ie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1275" y="920750"/>
            <a:ext cx="3476625" cy="519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Box 1"/>
          <p:cNvSpPr txBox="1">
            <a:spLocks noChangeArrowheads="1"/>
          </p:cNvSpPr>
          <p:nvPr/>
        </p:nvSpPr>
        <p:spPr bwMode="auto">
          <a:xfrm>
            <a:off x="323850" y="404813"/>
            <a:ext cx="7848600" cy="526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800">
                <a:latin typeface="Times New Roman" pitchFamily="18" charset="0"/>
              </a:rPr>
              <a:t>Гарнизон и население Севастополя были мобилизованы на строительство укреплений, схему которых разработали военные инженеры под руководством</a:t>
            </a:r>
            <a:endParaRPr lang="ru-RU" sz="48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Box 1"/>
          <p:cNvSpPr txBox="1">
            <a:spLocks noChangeArrowheads="1"/>
          </p:cNvSpPr>
          <p:nvPr/>
        </p:nvSpPr>
        <p:spPr bwMode="auto">
          <a:xfrm>
            <a:off x="1187450" y="404813"/>
            <a:ext cx="635158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7200">
                <a:latin typeface="Times New Roman" pitchFamily="18" charset="0"/>
              </a:rPr>
              <a:t>Э. И. Тотлебена</a:t>
            </a:r>
            <a:endParaRPr lang="ru-RU" sz="72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Управляющая кнопка: назад 4">
            <a:hlinkClick r:id="rId2" action="ppaction://hlinksldjump" highlightClick="1"/>
          </p:cNvPr>
          <p:cNvSpPr/>
          <p:nvPr/>
        </p:nvSpPr>
        <p:spPr>
          <a:xfrm rot="10800000">
            <a:off x="8100392" y="5661248"/>
            <a:ext cx="755576" cy="836712"/>
          </a:xfrm>
          <a:prstGeom prst="actionButtonBackPreviou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6629" name="Picture 2" descr="https://ds03.infourok.ru/uploads/ex/0fe4/0002a7f3-fd6b5dd4/640/img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6013" y="1727200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Прямоугольник 1"/>
          <p:cNvSpPr>
            <a:spLocks noChangeArrowheads="1"/>
          </p:cNvSpPr>
          <p:nvPr/>
        </p:nvSpPr>
        <p:spPr bwMode="auto">
          <a:xfrm>
            <a:off x="323850" y="363538"/>
            <a:ext cx="8351838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5400" dirty="0" smtClean="0">
              <a:latin typeface="Times New Roman" pitchFamily="18" charset="0"/>
            </a:endParaRPr>
          </a:p>
          <a:p>
            <a:pPr algn="ctr"/>
            <a:endParaRPr lang="ru-RU" sz="5400" dirty="0">
              <a:latin typeface="Times New Roman" pitchFamily="18" charset="0"/>
            </a:endParaRPr>
          </a:p>
          <a:p>
            <a:pPr algn="ctr"/>
            <a:r>
              <a:rPr lang="ru-RU" sz="5400" dirty="0" smtClean="0">
                <a:latin typeface="Times New Roman" pitchFamily="18" charset="0"/>
              </a:rPr>
              <a:t>Кто командовал русской эскадрой в период Синопского сражения?</a:t>
            </a:r>
            <a:endParaRPr lang="ru-RU" sz="5400" dirty="0">
              <a:latin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правляющая кнопка: назад 4">
            <a:hlinkClick r:id="rId2" action="ppaction://hlinksldjump" highlightClick="1"/>
          </p:cNvPr>
          <p:cNvSpPr/>
          <p:nvPr/>
        </p:nvSpPr>
        <p:spPr>
          <a:xfrm rot="10800000">
            <a:off x="8244408" y="5877272"/>
            <a:ext cx="755576" cy="836712"/>
          </a:xfrm>
          <a:prstGeom prst="actionButtonBackPreviou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8676" name="Picture 2" descr="http://cdn.fishki.net/upload/post/2016/07/05/2003196/img.jpg"/>
          <p:cNvPicPr>
            <a:picLocks noChangeAspect="1" noChangeArrowheads="1"/>
          </p:cNvPicPr>
          <p:nvPr/>
        </p:nvPicPr>
        <p:blipFill>
          <a:blip r:embed="rId3"/>
          <a:srcRect t="4968" r="20549" b="10690"/>
          <a:stretch>
            <a:fillRect/>
          </a:stretch>
        </p:blipFill>
        <p:spPr bwMode="auto">
          <a:xfrm>
            <a:off x="219075" y="3554413"/>
            <a:ext cx="4570413" cy="311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4" descr="&amp;Lcy;&amp;iecy;&amp;gcy;&amp;iecy;&amp;ncy;&amp;dcy;&amp;acy;&amp;rcy;&amp;ncy;&amp;ycy;&amp;jcy; &amp;rcy;&amp;ucy;&amp;scy;&amp;scy;&amp;kcy;&amp;icy;&amp;jcy; &amp;Pcy;&amp;acy;&amp;vcy;&amp;iecy;&amp;lcy;, &amp;ncy;&amp;acy;&amp;shcy; &amp;vcy;&amp;iecy;&amp;lcy;&amp;icy;&amp;kcy;&amp;icy;&amp;jcy; &amp;acy;&amp;dcy;&amp;mcy;&amp;icy;&amp;rcy;&amp;acy;&amp;lcy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950" y="188913"/>
            <a:ext cx="5715000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6" descr="&amp;Vcy; 1959 &amp;gcy;&amp;ocy;&amp;dcy;&amp;ucy; &amp;vcy; &amp;Scy;&amp;iecy;&amp;vcy;&amp;acy;&amp;scy;&amp;tcy;&amp;ocy;&amp;pcy;&amp;ocy;&amp;lcy;&amp;iecy; &amp;vcy;&amp;ocy;&amp;zcy;&amp;dcy;&amp;vcy;&amp;icy;&amp;gcy;&amp;ncy;&amp;ucy;&amp;tcy; &amp;pcy;&amp;acy;&amp;mcy;&amp;yacy;&amp;tcy;&amp;ncy;&amp;icy;&amp;kcy; &amp;acy;&amp;dcy;&amp;mcy;&amp;icy;&amp;rcy;&amp;acy;&amp;lcy;&amp;ucy; &amp;Ncy;&amp;acy;&amp;khcy;&amp;icy;&amp;mcy;&amp;ocy;&amp;vcy;&amp;ucy; &amp;rcy;&amp;acy;&amp;bcy;&amp;ocy;&amp;tcy;&amp;ycy; &amp;scy;&amp;kcy;&amp;ucy;&amp;lcy;&amp;softcy;&amp;pcy;&amp;tcy;&amp;ocy;&amp;rcy;&amp;acy; &amp;Ncy;.&amp;Vcy;.&amp;Tcy;&amp;ocy;&amp;mcy;&amp;scy;&amp;kcy;&amp;ocy;&amp;gcy;&amp;ocy; (&amp;bcy;&amp;rcy;&amp;ocy;&amp;ncy;&amp;zcy;&amp;acy;, &amp;gcy;&amp;rcy;&amp;acy;&amp;ncy;&amp;icy;&amp;tcy;).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38700" y="1928813"/>
            <a:ext cx="4248150" cy="318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9" name="Прямоугольник 2"/>
          <p:cNvSpPr>
            <a:spLocks noChangeArrowheads="1"/>
          </p:cNvSpPr>
          <p:nvPr/>
        </p:nvSpPr>
        <p:spPr bwMode="auto">
          <a:xfrm>
            <a:off x="4835525" y="5268913"/>
            <a:ext cx="3786188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latin typeface="Times New Roman" pitchFamily="18" charset="0"/>
              </a:rPr>
              <a:t>В 1959 году в Севастополе воздвигнут памятник адмиралу Нахимову работы скульптора Н.В.Томского (бронза, гранит).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Box 1"/>
          <p:cNvSpPr txBox="1">
            <a:spLocks noChangeArrowheads="1"/>
          </p:cNvSpPr>
          <p:nvPr/>
        </p:nvSpPr>
        <p:spPr bwMode="auto">
          <a:xfrm>
            <a:off x="179388" y="188913"/>
            <a:ext cx="8280400" cy="507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400">
                <a:latin typeface="Times New Roman" pitchFamily="18" charset="0"/>
              </a:rPr>
              <a:t>Кому из сестёр милосердия Николай I пожаловал золотую медаль на Владимирской ленте с надписью «За усердие» и 500 рублей серебром</a:t>
            </a:r>
            <a:endParaRPr lang="ru-RU" sz="54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Box 4"/>
          <p:cNvSpPr txBox="1">
            <a:spLocks noChangeArrowheads="1"/>
          </p:cNvSpPr>
          <p:nvPr/>
        </p:nvSpPr>
        <p:spPr bwMode="auto">
          <a:xfrm>
            <a:off x="323850" y="333375"/>
            <a:ext cx="835183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imes New Roman" pitchFamily="18" charset="0"/>
              </a:rPr>
              <a:t>Император Николай I пожаловал золотую медаль на Владимирской ленте с надписью «За усердие» и 500 рублей серебром Дарье Севастопольской.</a:t>
            </a:r>
            <a:endParaRPr lang="ru-RU" sz="24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Управляющая кнопка: назад 5">
            <a:hlinkClick r:id="rId2" action="ppaction://hlinksldjump" highlightClick="1"/>
          </p:cNvPr>
          <p:cNvSpPr/>
          <p:nvPr/>
        </p:nvSpPr>
        <p:spPr>
          <a:xfrm rot="10800000">
            <a:off x="323528" y="5661248"/>
            <a:ext cx="755576" cy="836712"/>
          </a:xfrm>
          <a:prstGeom prst="actionButtonBackPreviou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0482" name="Picture 2" descr="http://voicesevas.ru/img/d2e55b852b0b5512fc5e8b88f68b545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5513" y="1765300"/>
            <a:ext cx="6446837" cy="483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 descr="http://uslide.ru/images/1/7396/736/img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39975" y="1878013"/>
            <a:ext cx="6159500" cy="461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Box 1"/>
          <p:cNvSpPr txBox="1">
            <a:spLocks noChangeArrowheads="1"/>
          </p:cNvSpPr>
          <p:nvPr/>
        </p:nvSpPr>
        <p:spPr bwMode="auto">
          <a:xfrm>
            <a:off x="107950" y="260350"/>
            <a:ext cx="8856663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6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Организатор обороны Севастополя 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68313" y="333375"/>
          <a:ext cx="8208912" cy="54153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8392"/>
                <a:gridCol w="936104"/>
                <a:gridCol w="936104"/>
                <a:gridCol w="936104"/>
                <a:gridCol w="936104"/>
                <a:gridCol w="936104"/>
              </a:tblGrid>
              <a:tr h="1052065">
                <a:tc>
                  <a:txBody>
                    <a:bodyPr/>
                    <a:lstStyle/>
                    <a:p>
                      <a:pPr algn="ctr"/>
                      <a:r>
                        <a:rPr lang="ru-RU" sz="3200" i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ЦИФРЫ</a:t>
                      </a:r>
                    </a:p>
                    <a:p>
                      <a:pPr algn="ctr"/>
                      <a:r>
                        <a:rPr lang="ru-RU" sz="3200" i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ВОЙНЫ</a:t>
                      </a:r>
                      <a:endParaRPr lang="ru-RU" sz="3200" i="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</a:tr>
              <a:tr h="1052065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ГЕРОИ</a:t>
                      </a:r>
                      <a:r>
                        <a:rPr lang="ru-RU" sz="3200" b="1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Крымской войны</a:t>
                      </a:r>
                      <a:endParaRPr lang="ru-RU" sz="3200" b="1" dirty="0" smtClean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</a:tr>
              <a:tr h="1052065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География Крымской войны</a:t>
                      </a:r>
                      <a:endParaRPr lang="ru-RU" sz="2400" b="1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</a:tr>
              <a:tr h="1052065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ЛИТЕРАТУРНЫЕ</a:t>
                      </a:r>
                      <a:r>
                        <a:rPr lang="ru-RU" sz="3200" b="1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произведения</a:t>
                      </a:r>
                      <a:endParaRPr lang="ru-RU" sz="3200" b="1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</a:tr>
              <a:tr h="116287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400" b="1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Повод, причины, итоги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</a:tr>
            </a:tbl>
          </a:graphicData>
        </a:graphic>
      </p:graphicFrame>
      <p:sp>
        <p:nvSpPr>
          <p:cNvPr id="5" name="AutoShap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995738" y="333375"/>
            <a:ext cx="928687" cy="1071563"/>
          </a:xfrm>
          <a:prstGeom prst="bevel">
            <a:avLst>
              <a:gd name="adj" fmla="val 12500"/>
            </a:avLst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/>
                </a:solidFill>
                <a:latin typeface="Arial" pitchFamily="34" charset="0"/>
                <a:hlinkClick r:id="rId3" action="ppaction://hlinksldjump"/>
              </a:rPr>
              <a:t>10</a:t>
            </a:r>
            <a:endParaRPr lang="ru-RU" sz="2400" b="1" dirty="0">
              <a:solidFill>
                <a:schemeClr val="accent1"/>
              </a:solidFill>
              <a:latin typeface="Arial" pitchFamily="34" charset="0"/>
            </a:endParaRPr>
          </a:p>
        </p:txBody>
      </p:sp>
      <p:sp>
        <p:nvSpPr>
          <p:cNvPr id="6" name="AutoShap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4932363" y="333375"/>
            <a:ext cx="928687" cy="1071563"/>
          </a:xfrm>
          <a:prstGeom prst="bevel">
            <a:avLst>
              <a:gd name="adj" fmla="val 12500"/>
            </a:avLst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/>
                </a:solidFill>
                <a:latin typeface="Arial" pitchFamily="34" charset="0"/>
                <a:hlinkClick r:id="rId4" action="ppaction://hlinksldjump"/>
              </a:rPr>
              <a:t>20</a:t>
            </a:r>
            <a:endParaRPr lang="ru-RU" sz="2400" b="1" dirty="0">
              <a:solidFill>
                <a:schemeClr val="accent1"/>
              </a:solidFill>
              <a:latin typeface="Arial" pitchFamily="34" charset="0"/>
            </a:endParaRPr>
          </a:p>
        </p:txBody>
      </p:sp>
      <p:sp>
        <p:nvSpPr>
          <p:cNvPr id="7" name="AutoShap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5867400" y="333375"/>
            <a:ext cx="928688" cy="1071563"/>
          </a:xfrm>
          <a:prstGeom prst="bevel">
            <a:avLst>
              <a:gd name="adj" fmla="val 12500"/>
            </a:avLst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/>
                </a:solidFill>
                <a:latin typeface="Arial" pitchFamily="34" charset="0"/>
                <a:hlinkClick r:id="rId5" action="ppaction://hlinksldjump"/>
              </a:rPr>
              <a:t>30</a:t>
            </a:r>
            <a:endParaRPr lang="ru-RU" sz="2400" b="1" dirty="0">
              <a:solidFill>
                <a:schemeClr val="accent1"/>
              </a:solidFill>
              <a:latin typeface="Arial" pitchFamily="34" charset="0"/>
            </a:endParaRPr>
          </a:p>
        </p:txBody>
      </p:sp>
      <p:sp>
        <p:nvSpPr>
          <p:cNvPr id="8" name="AutoShap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804025" y="333375"/>
            <a:ext cx="928688" cy="1071563"/>
          </a:xfrm>
          <a:prstGeom prst="bevel">
            <a:avLst>
              <a:gd name="adj" fmla="val 12500"/>
            </a:avLst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/>
                </a:solidFill>
                <a:latin typeface="Arial" pitchFamily="34" charset="0"/>
                <a:hlinkClick r:id="rId6" action="ppaction://hlinksldjump"/>
              </a:rPr>
              <a:t>40</a:t>
            </a:r>
            <a:endParaRPr lang="ru-RU" sz="2400" b="1" dirty="0">
              <a:solidFill>
                <a:schemeClr val="accent1"/>
              </a:solidFill>
              <a:latin typeface="Arial" pitchFamily="34" charset="0"/>
            </a:endParaRPr>
          </a:p>
        </p:txBody>
      </p:sp>
      <p:sp>
        <p:nvSpPr>
          <p:cNvPr id="9" name="AutoShap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740650" y="333375"/>
            <a:ext cx="928688" cy="1071563"/>
          </a:xfrm>
          <a:prstGeom prst="bevel">
            <a:avLst>
              <a:gd name="adj" fmla="val 12500"/>
            </a:avLst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/>
                </a:solidFill>
                <a:latin typeface="Arial" pitchFamily="34" charset="0"/>
                <a:hlinkClick r:id="rId7" action="ppaction://hlinksldjump"/>
              </a:rPr>
              <a:t>50</a:t>
            </a:r>
            <a:endParaRPr lang="ru-RU" sz="2400" b="1" dirty="0">
              <a:solidFill>
                <a:schemeClr val="accent1"/>
              </a:solidFill>
              <a:latin typeface="Arial" pitchFamily="34" charset="0"/>
            </a:endParaRPr>
          </a:p>
        </p:txBody>
      </p:sp>
      <p:sp>
        <p:nvSpPr>
          <p:cNvPr id="10" name="AutoShape 2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995738" y="1412875"/>
            <a:ext cx="928687" cy="1071563"/>
          </a:xfrm>
          <a:prstGeom prst="bevel">
            <a:avLst>
              <a:gd name="adj" fmla="val 12500"/>
            </a:avLst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/>
                </a:solidFill>
                <a:latin typeface="Arial" pitchFamily="34" charset="0"/>
                <a:hlinkClick r:id="rId8" action="ppaction://hlinksldjump"/>
              </a:rPr>
              <a:t>10</a:t>
            </a:r>
            <a:endParaRPr lang="ru-RU" sz="2400" b="1" dirty="0">
              <a:solidFill>
                <a:schemeClr val="accent1"/>
              </a:solidFill>
              <a:latin typeface="Arial" pitchFamily="34" charset="0"/>
            </a:endParaRPr>
          </a:p>
        </p:txBody>
      </p:sp>
      <p:sp>
        <p:nvSpPr>
          <p:cNvPr id="11" name="AutoShap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4932363" y="1412875"/>
            <a:ext cx="928687" cy="1071563"/>
          </a:xfrm>
          <a:prstGeom prst="bevel">
            <a:avLst>
              <a:gd name="adj" fmla="val 12500"/>
            </a:avLst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/>
                </a:solidFill>
                <a:latin typeface="Arial" pitchFamily="34" charset="0"/>
                <a:hlinkClick r:id="rId9" action="ppaction://hlinksldjump"/>
              </a:rPr>
              <a:t>20</a:t>
            </a:r>
            <a:endParaRPr lang="ru-RU" sz="2400" b="1" dirty="0">
              <a:solidFill>
                <a:schemeClr val="accent1"/>
              </a:solidFill>
              <a:latin typeface="Arial" pitchFamily="34" charset="0"/>
            </a:endParaRPr>
          </a:p>
        </p:txBody>
      </p:sp>
      <p:sp>
        <p:nvSpPr>
          <p:cNvPr id="12" name="AutoShap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5867400" y="1412875"/>
            <a:ext cx="928688" cy="1071563"/>
          </a:xfrm>
          <a:prstGeom prst="bevel">
            <a:avLst>
              <a:gd name="adj" fmla="val 12500"/>
            </a:avLst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/>
                </a:solidFill>
                <a:latin typeface="Arial" pitchFamily="34" charset="0"/>
                <a:hlinkClick r:id="rId10" action="ppaction://hlinksldjump"/>
              </a:rPr>
              <a:t>30</a:t>
            </a:r>
            <a:endParaRPr lang="ru-RU" sz="2400" b="1" dirty="0">
              <a:solidFill>
                <a:schemeClr val="accent1"/>
              </a:solidFill>
              <a:latin typeface="Arial" pitchFamily="34" charset="0"/>
            </a:endParaRPr>
          </a:p>
        </p:txBody>
      </p:sp>
      <p:sp>
        <p:nvSpPr>
          <p:cNvPr id="13" name="AutoShap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804025" y="1412875"/>
            <a:ext cx="928688" cy="1071563"/>
          </a:xfrm>
          <a:prstGeom prst="bevel">
            <a:avLst>
              <a:gd name="adj" fmla="val 12500"/>
            </a:avLst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/>
                </a:solidFill>
                <a:latin typeface="Arial" pitchFamily="34" charset="0"/>
                <a:hlinkClick r:id="rId11" action="ppaction://hlinksldjump"/>
              </a:rPr>
              <a:t>40</a:t>
            </a:r>
            <a:endParaRPr lang="ru-RU" sz="2400" b="1" dirty="0">
              <a:solidFill>
                <a:schemeClr val="accent1"/>
              </a:solidFill>
              <a:latin typeface="Arial" pitchFamily="34" charset="0"/>
            </a:endParaRPr>
          </a:p>
        </p:txBody>
      </p:sp>
      <p:sp>
        <p:nvSpPr>
          <p:cNvPr id="14" name="AutoShap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740650" y="1412875"/>
            <a:ext cx="928688" cy="1071563"/>
          </a:xfrm>
          <a:prstGeom prst="bevel">
            <a:avLst>
              <a:gd name="adj" fmla="val 12500"/>
            </a:avLst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/>
                </a:solidFill>
                <a:latin typeface="Arial" pitchFamily="34" charset="0"/>
                <a:hlinkClick r:id="rId12" action="ppaction://hlinksldjump"/>
              </a:rPr>
              <a:t>50</a:t>
            </a:r>
            <a:endParaRPr lang="ru-RU" sz="2400" b="1" dirty="0">
              <a:solidFill>
                <a:schemeClr val="accent1"/>
              </a:solidFill>
              <a:latin typeface="Arial" pitchFamily="34" charset="0"/>
            </a:endParaRPr>
          </a:p>
        </p:txBody>
      </p:sp>
      <p:sp>
        <p:nvSpPr>
          <p:cNvPr id="15" name="AutoShape 2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995738" y="2492375"/>
            <a:ext cx="928687" cy="1071563"/>
          </a:xfrm>
          <a:prstGeom prst="bevel">
            <a:avLst>
              <a:gd name="adj" fmla="val 12500"/>
            </a:avLst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/>
                </a:solidFill>
                <a:latin typeface="Arial" pitchFamily="34" charset="0"/>
                <a:hlinkClick r:id="rId13" action="ppaction://hlinksldjump"/>
              </a:rPr>
              <a:t>10</a:t>
            </a:r>
            <a:endParaRPr lang="ru-RU" sz="2400" b="1" dirty="0">
              <a:solidFill>
                <a:schemeClr val="accent1"/>
              </a:solidFill>
              <a:latin typeface="Arial" pitchFamily="34" charset="0"/>
            </a:endParaRPr>
          </a:p>
        </p:txBody>
      </p:sp>
      <p:sp>
        <p:nvSpPr>
          <p:cNvPr id="16" name="AutoShape 2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4932363" y="2492375"/>
            <a:ext cx="928687" cy="1071563"/>
          </a:xfrm>
          <a:prstGeom prst="bevel">
            <a:avLst>
              <a:gd name="adj" fmla="val 12500"/>
            </a:avLst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/>
                </a:solidFill>
                <a:latin typeface="Arial" pitchFamily="34" charset="0"/>
                <a:hlinkClick r:id="rId14" action="ppaction://hlinksldjump"/>
              </a:rPr>
              <a:t>20</a:t>
            </a:r>
            <a:endParaRPr lang="ru-RU" sz="2400" b="1" dirty="0">
              <a:solidFill>
                <a:schemeClr val="accent1"/>
              </a:solidFill>
              <a:latin typeface="Arial" pitchFamily="34" charset="0"/>
            </a:endParaRPr>
          </a:p>
        </p:txBody>
      </p:sp>
      <p:sp>
        <p:nvSpPr>
          <p:cNvPr id="17" name="AutoShap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5867400" y="2492375"/>
            <a:ext cx="928688" cy="1071563"/>
          </a:xfrm>
          <a:prstGeom prst="bevel">
            <a:avLst>
              <a:gd name="adj" fmla="val 12500"/>
            </a:avLst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/>
                </a:solidFill>
                <a:latin typeface="Arial" pitchFamily="34" charset="0"/>
                <a:hlinkClick r:id="rId15" action="ppaction://hlinksldjump"/>
              </a:rPr>
              <a:t>30</a:t>
            </a:r>
            <a:endParaRPr lang="ru-RU" sz="2400" b="1" dirty="0">
              <a:solidFill>
                <a:schemeClr val="accent1"/>
              </a:solidFill>
              <a:latin typeface="Arial" pitchFamily="34" charset="0"/>
            </a:endParaRPr>
          </a:p>
        </p:txBody>
      </p:sp>
      <p:sp>
        <p:nvSpPr>
          <p:cNvPr id="18" name="AutoShap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804025" y="2492375"/>
            <a:ext cx="928688" cy="1071563"/>
          </a:xfrm>
          <a:prstGeom prst="bevel">
            <a:avLst>
              <a:gd name="adj" fmla="val 12500"/>
            </a:avLst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/>
                </a:solidFill>
                <a:latin typeface="Arial" pitchFamily="34" charset="0"/>
                <a:hlinkClick r:id="rId16" action="ppaction://hlinksldjump"/>
              </a:rPr>
              <a:t>40</a:t>
            </a:r>
            <a:endParaRPr lang="ru-RU" sz="2400" b="1" dirty="0">
              <a:solidFill>
                <a:schemeClr val="accent1"/>
              </a:solidFill>
              <a:latin typeface="Arial" pitchFamily="34" charset="0"/>
            </a:endParaRPr>
          </a:p>
        </p:txBody>
      </p:sp>
      <p:sp>
        <p:nvSpPr>
          <p:cNvPr id="19" name="AutoShap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740650" y="2492375"/>
            <a:ext cx="928688" cy="1071563"/>
          </a:xfrm>
          <a:prstGeom prst="bevel">
            <a:avLst>
              <a:gd name="adj" fmla="val 12500"/>
            </a:avLst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/>
                </a:solidFill>
                <a:latin typeface="Arial" pitchFamily="34" charset="0"/>
                <a:hlinkClick r:id="rId17" action="ppaction://hlinksldjump"/>
              </a:rPr>
              <a:t>50</a:t>
            </a:r>
            <a:endParaRPr lang="ru-RU" sz="2400" b="1" dirty="0">
              <a:solidFill>
                <a:schemeClr val="accent1"/>
              </a:solidFill>
              <a:latin typeface="Arial" pitchFamily="34" charset="0"/>
            </a:endParaRPr>
          </a:p>
        </p:txBody>
      </p:sp>
      <p:sp>
        <p:nvSpPr>
          <p:cNvPr id="20" name="AutoShape 2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995738" y="3573463"/>
            <a:ext cx="928687" cy="1071562"/>
          </a:xfrm>
          <a:prstGeom prst="bevel">
            <a:avLst>
              <a:gd name="adj" fmla="val 12500"/>
            </a:avLst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/>
                </a:solidFill>
                <a:latin typeface="Arial" pitchFamily="34" charset="0"/>
                <a:hlinkClick r:id="rId18" action="ppaction://hlinksldjump"/>
              </a:rPr>
              <a:t>10</a:t>
            </a:r>
            <a:endParaRPr lang="ru-RU" sz="2400" b="1" dirty="0">
              <a:solidFill>
                <a:schemeClr val="accent1"/>
              </a:solidFill>
              <a:latin typeface="Arial" pitchFamily="34" charset="0"/>
            </a:endParaRPr>
          </a:p>
        </p:txBody>
      </p:sp>
      <p:sp>
        <p:nvSpPr>
          <p:cNvPr id="21" name="AutoShape 2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4932363" y="3573463"/>
            <a:ext cx="928687" cy="1071562"/>
          </a:xfrm>
          <a:prstGeom prst="bevel">
            <a:avLst>
              <a:gd name="adj" fmla="val 12500"/>
            </a:avLst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/>
                </a:solidFill>
                <a:latin typeface="Arial" pitchFamily="34" charset="0"/>
                <a:hlinkClick r:id="rId19" action="ppaction://hlinksldjump"/>
              </a:rPr>
              <a:t>20</a:t>
            </a:r>
            <a:endParaRPr lang="ru-RU" sz="2400" b="1" dirty="0">
              <a:solidFill>
                <a:schemeClr val="accent1"/>
              </a:solidFill>
              <a:latin typeface="Arial" pitchFamily="34" charset="0"/>
            </a:endParaRPr>
          </a:p>
        </p:txBody>
      </p:sp>
      <p:sp>
        <p:nvSpPr>
          <p:cNvPr id="22" name="AutoShap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5867400" y="3573463"/>
            <a:ext cx="928688" cy="1071562"/>
          </a:xfrm>
          <a:prstGeom prst="bevel">
            <a:avLst>
              <a:gd name="adj" fmla="val 12500"/>
            </a:avLst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/>
                </a:solidFill>
                <a:latin typeface="Arial" pitchFamily="34" charset="0"/>
                <a:hlinkClick r:id="rId20" action="ppaction://hlinksldjump"/>
              </a:rPr>
              <a:t>30</a:t>
            </a:r>
            <a:endParaRPr lang="ru-RU" sz="2400" b="1" dirty="0">
              <a:solidFill>
                <a:schemeClr val="accent1"/>
              </a:solidFill>
              <a:latin typeface="Arial" pitchFamily="34" charset="0"/>
            </a:endParaRPr>
          </a:p>
        </p:txBody>
      </p:sp>
      <p:sp>
        <p:nvSpPr>
          <p:cNvPr id="23" name="AutoShap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804025" y="3573463"/>
            <a:ext cx="928688" cy="1071562"/>
          </a:xfrm>
          <a:prstGeom prst="bevel">
            <a:avLst>
              <a:gd name="adj" fmla="val 12500"/>
            </a:avLst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/>
                </a:solidFill>
                <a:latin typeface="Arial" pitchFamily="34" charset="0"/>
                <a:hlinkClick r:id="rId21" action="ppaction://hlinksldjump"/>
              </a:rPr>
              <a:t>40</a:t>
            </a:r>
            <a:endParaRPr lang="ru-RU" sz="2400" b="1" dirty="0">
              <a:solidFill>
                <a:schemeClr val="accent1"/>
              </a:solidFill>
              <a:latin typeface="Arial" pitchFamily="34" charset="0"/>
            </a:endParaRPr>
          </a:p>
        </p:txBody>
      </p:sp>
      <p:sp>
        <p:nvSpPr>
          <p:cNvPr id="24" name="AutoShap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740650" y="3573463"/>
            <a:ext cx="928688" cy="1071562"/>
          </a:xfrm>
          <a:prstGeom prst="bevel">
            <a:avLst>
              <a:gd name="adj" fmla="val 12500"/>
            </a:avLst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/>
                </a:solidFill>
                <a:latin typeface="Arial" pitchFamily="34" charset="0"/>
                <a:hlinkClick r:id="rId22" action="ppaction://hlinksldjump"/>
              </a:rPr>
              <a:t>50</a:t>
            </a:r>
            <a:endParaRPr lang="ru-RU" sz="2400" b="1" dirty="0">
              <a:solidFill>
                <a:schemeClr val="accent1"/>
              </a:solidFill>
              <a:latin typeface="Arial" pitchFamily="34" charset="0"/>
            </a:endParaRPr>
          </a:p>
        </p:txBody>
      </p:sp>
      <p:sp>
        <p:nvSpPr>
          <p:cNvPr id="25" name="AutoShape 2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995738" y="4652963"/>
            <a:ext cx="928687" cy="1071562"/>
          </a:xfrm>
          <a:prstGeom prst="bevel">
            <a:avLst>
              <a:gd name="adj" fmla="val 12500"/>
            </a:avLst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/>
                </a:solidFill>
                <a:latin typeface="Arial" pitchFamily="34" charset="0"/>
                <a:hlinkClick r:id="rId23" action="ppaction://hlinksldjump"/>
              </a:rPr>
              <a:t>10</a:t>
            </a:r>
            <a:endParaRPr lang="ru-RU" sz="2400" b="1" dirty="0">
              <a:solidFill>
                <a:schemeClr val="accent1"/>
              </a:solidFill>
              <a:latin typeface="Arial" pitchFamily="34" charset="0"/>
            </a:endParaRPr>
          </a:p>
        </p:txBody>
      </p:sp>
      <p:sp>
        <p:nvSpPr>
          <p:cNvPr id="26" name="AutoShape 2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4932363" y="4652963"/>
            <a:ext cx="928687" cy="1071562"/>
          </a:xfrm>
          <a:prstGeom prst="bevel">
            <a:avLst>
              <a:gd name="adj" fmla="val 12500"/>
            </a:avLst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/>
                </a:solidFill>
                <a:latin typeface="Arial" pitchFamily="34" charset="0"/>
                <a:hlinkClick r:id="rId24" action="ppaction://hlinksldjump"/>
              </a:rPr>
              <a:t>20</a:t>
            </a:r>
            <a:endParaRPr lang="ru-RU" sz="2400" b="1" dirty="0">
              <a:solidFill>
                <a:schemeClr val="accent1"/>
              </a:solidFill>
              <a:latin typeface="Arial" pitchFamily="34" charset="0"/>
            </a:endParaRPr>
          </a:p>
        </p:txBody>
      </p:sp>
      <p:sp>
        <p:nvSpPr>
          <p:cNvPr id="27" name="AutoShap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5867400" y="4652963"/>
            <a:ext cx="928688" cy="1071562"/>
          </a:xfrm>
          <a:prstGeom prst="bevel">
            <a:avLst>
              <a:gd name="adj" fmla="val 12500"/>
            </a:avLst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/>
                </a:solidFill>
                <a:latin typeface="Arial" pitchFamily="34" charset="0"/>
                <a:hlinkClick r:id="rId25" action="ppaction://hlinksldjump"/>
              </a:rPr>
              <a:t>30</a:t>
            </a:r>
            <a:endParaRPr lang="ru-RU" sz="2400" b="1" dirty="0">
              <a:solidFill>
                <a:schemeClr val="accent1"/>
              </a:solidFill>
              <a:latin typeface="Arial" pitchFamily="34" charset="0"/>
            </a:endParaRPr>
          </a:p>
        </p:txBody>
      </p:sp>
      <p:sp>
        <p:nvSpPr>
          <p:cNvPr id="28" name="AutoShap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804025" y="4652963"/>
            <a:ext cx="928688" cy="1071562"/>
          </a:xfrm>
          <a:prstGeom prst="bevel">
            <a:avLst>
              <a:gd name="adj" fmla="val 12500"/>
            </a:avLst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/>
                </a:solidFill>
                <a:latin typeface="Arial" pitchFamily="34" charset="0"/>
                <a:hlinkClick r:id="rId26" action="ppaction://hlinksldjump"/>
              </a:rPr>
              <a:t>40</a:t>
            </a:r>
            <a:endParaRPr lang="ru-RU" sz="2400" b="1" dirty="0">
              <a:solidFill>
                <a:schemeClr val="accent1"/>
              </a:solidFill>
              <a:latin typeface="Arial" pitchFamily="34" charset="0"/>
            </a:endParaRPr>
          </a:p>
        </p:txBody>
      </p:sp>
      <p:sp>
        <p:nvSpPr>
          <p:cNvPr id="29" name="AutoShap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740650" y="4652963"/>
            <a:ext cx="928688" cy="1071562"/>
          </a:xfrm>
          <a:prstGeom prst="bevel">
            <a:avLst>
              <a:gd name="adj" fmla="val 12500"/>
            </a:avLst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/>
                </a:solidFill>
                <a:latin typeface="Arial" pitchFamily="34" charset="0"/>
                <a:hlinkClick r:id="rId27" action="ppaction://hlinksldjump"/>
              </a:rPr>
              <a:t>50</a:t>
            </a:r>
            <a:endParaRPr lang="ru-RU" sz="2400" b="1" dirty="0">
              <a:solidFill>
                <a:schemeClr val="accent1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1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1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1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1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1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1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1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17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Box 2"/>
          <p:cNvSpPr txBox="1">
            <a:spLocks noChangeArrowheads="1"/>
          </p:cNvSpPr>
          <p:nvPr/>
        </p:nvSpPr>
        <p:spPr bwMode="auto">
          <a:xfrm>
            <a:off x="250825" y="476250"/>
            <a:ext cx="23542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i="1">
                <a:latin typeface="Times New Roman" pitchFamily="18" charset="0"/>
              </a:rPr>
              <a:t>В.А.Корнилов</a:t>
            </a:r>
            <a:endParaRPr lang="ru-RU" sz="28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Управляющая кнопка: назад 3">
            <a:hlinkClick r:id="rId2" action="ppaction://hlinksldjump" highlightClick="1"/>
          </p:cNvPr>
          <p:cNvSpPr/>
          <p:nvPr/>
        </p:nvSpPr>
        <p:spPr>
          <a:xfrm rot="10800000">
            <a:off x="7884368" y="5661248"/>
            <a:ext cx="755576" cy="836712"/>
          </a:xfrm>
          <a:prstGeom prst="actionButtonBackPreviou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2773" name="Picture 2" descr="http://1.bp.blogspot.com/-zm-fUjpPf9E/U9vDJ4Q3l0I/AAAAAAAAtjI/r5smf1-6QpM/s1600/2014-07+%D1%81%D0%BA%D0%B0%D0%BD%D0%B8%D1%80%D0%BE%D0%B2%D0%B0%D0%BD%D0%B8+%282%29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32138" y="260350"/>
            <a:ext cx="4464050" cy="636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Box 2"/>
          <p:cNvSpPr txBox="1">
            <a:spLocks noChangeArrowheads="1"/>
          </p:cNvSpPr>
          <p:nvPr/>
        </p:nvSpPr>
        <p:spPr bwMode="auto">
          <a:xfrm>
            <a:off x="900113" y="549275"/>
            <a:ext cx="7343775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>
                <a:latin typeface="Times New Roman" pitchFamily="18" charset="0"/>
              </a:rPr>
              <a:t>Родился в семье крепостного в Каменец - Подольской губернии. В 1849 году отдан в рекруты и стал матросом 30-го флотского экипажа. В дни обороны назначен на батарею №5. Участвовал в 18 вылазках. Награжден «Георгием» 4-й степени.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правляющая кнопка: назад 4">
            <a:hlinkClick r:id="rId2" action="ppaction://hlinksldjump" highlightClick="1"/>
          </p:cNvPr>
          <p:cNvSpPr/>
          <p:nvPr/>
        </p:nvSpPr>
        <p:spPr>
          <a:xfrm rot="10800000">
            <a:off x="395536" y="5589240"/>
            <a:ext cx="755576" cy="836712"/>
          </a:xfrm>
          <a:prstGeom prst="actionButtonBackPreviou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4820" name="Рисунок 8" descr="http://images.myshared.ru/4/302978/slide_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47813" y="620713"/>
            <a:ext cx="7056437" cy="554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Box 1"/>
          <p:cNvSpPr txBox="1">
            <a:spLocks noChangeArrowheads="1"/>
          </p:cNvSpPr>
          <p:nvPr/>
        </p:nvSpPr>
        <p:spPr bwMode="auto">
          <a:xfrm>
            <a:off x="1547813" y="549275"/>
            <a:ext cx="6048375" cy="507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400">
                <a:solidFill>
                  <a:srgbClr val="FFFF00"/>
                </a:solidFill>
                <a:latin typeface="Times New Roman" pitchFamily="18" charset="0"/>
              </a:rPr>
              <a:t>Река, на которой произошло одно из разгромных  сражений для русской армии в Крымской войне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6" descr="https://im1-tub-ru.yandex.net/i?id=4a71f9a4319fd30a0b22ca6fad93c267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663" y="153988"/>
            <a:ext cx="3343275" cy="250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Управляющая кнопка: назад 2">
            <a:hlinkClick r:id="rId3" action="ppaction://hlinksldjump" highlightClick="1"/>
          </p:cNvPr>
          <p:cNvSpPr/>
          <p:nvPr/>
        </p:nvSpPr>
        <p:spPr>
          <a:xfrm rot="10800000">
            <a:off x="8028384" y="5589240"/>
            <a:ext cx="755576" cy="836712"/>
          </a:xfrm>
          <a:prstGeom prst="actionButtonBackPreviou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6869" name="TextBox 3"/>
          <p:cNvSpPr txBox="1">
            <a:spLocks noChangeArrowheads="1"/>
          </p:cNvSpPr>
          <p:nvPr/>
        </p:nvSpPr>
        <p:spPr bwMode="auto">
          <a:xfrm>
            <a:off x="222250" y="2660650"/>
            <a:ext cx="28797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7200">
                <a:solidFill>
                  <a:srgbClr val="FFFF00"/>
                </a:solidFill>
                <a:latin typeface="Times New Roman" pitchFamily="18" charset="0"/>
              </a:rPr>
              <a:t>Альма</a:t>
            </a:r>
          </a:p>
        </p:txBody>
      </p:sp>
      <p:pic>
        <p:nvPicPr>
          <p:cNvPr id="36870" name="Picture 4" descr="http://5istoriya.net/datas/istorija/Gody-Krymskoj-vojny/0018-018-Srazhenie-na-reke-Alme.jpg"/>
          <p:cNvPicPr>
            <a:picLocks noChangeAspect="1" noChangeArrowheads="1"/>
          </p:cNvPicPr>
          <p:nvPr/>
        </p:nvPicPr>
        <p:blipFill>
          <a:blip r:embed="rId4"/>
          <a:srcRect l="7549" t="6483" r="1125" b="5846"/>
          <a:stretch>
            <a:fillRect/>
          </a:stretch>
        </p:blipFill>
        <p:spPr bwMode="auto">
          <a:xfrm>
            <a:off x="3563938" y="188913"/>
            <a:ext cx="5410200" cy="389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1" name="Picture 2" descr="http://evpatorg.com/forum/extensions/image_uploader/storage/614/thumb/p19asa5lse1b631q6b1ubm1hvu1hhdc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2250" y="3749675"/>
            <a:ext cx="4562475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Box 1"/>
          <p:cNvSpPr txBox="1">
            <a:spLocks noChangeArrowheads="1"/>
          </p:cNvSpPr>
          <p:nvPr/>
        </p:nvSpPr>
        <p:spPr bwMode="auto">
          <a:xfrm>
            <a:off x="900113" y="1125538"/>
            <a:ext cx="6911975" cy="378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800">
                <a:latin typeface="Times New Roman" pitchFamily="18" charset="0"/>
              </a:rPr>
              <a:t>«Больной человек Европы». </a:t>
            </a:r>
          </a:p>
          <a:p>
            <a:pPr algn="ctr"/>
            <a:r>
              <a:rPr lang="ru-RU" sz="4800">
                <a:latin typeface="Times New Roman" pitchFamily="18" charset="0"/>
              </a:rPr>
              <a:t>К какой стране относились эти слова, сказанные Николаем I?</a:t>
            </a:r>
            <a:endParaRPr lang="ru-RU" sz="48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Box 2"/>
          <p:cNvSpPr txBox="1">
            <a:spLocks noChangeArrowheads="1"/>
          </p:cNvSpPr>
          <p:nvPr/>
        </p:nvSpPr>
        <p:spPr bwMode="auto">
          <a:xfrm>
            <a:off x="900113" y="549275"/>
            <a:ext cx="3638550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8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Турция</a:t>
            </a:r>
          </a:p>
        </p:txBody>
      </p:sp>
      <p:sp>
        <p:nvSpPr>
          <p:cNvPr id="4" name="Управляющая кнопка: назад 3">
            <a:hlinkClick r:id="rId2" action="ppaction://hlinksldjump" highlightClick="1"/>
          </p:cNvPr>
          <p:cNvSpPr/>
          <p:nvPr/>
        </p:nvSpPr>
        <p:spPr>
          <a:xfrm rot="10800000">
            <a:off x="8244408" y="5733256"/>
            <a:ext cx="755576" cy="836712"/>
          </a:xfrm>
          <a:prstGeom prst="actionButtonBackPreviou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8917" name="Picture 4" descr="https://im2-tub-ru.yandex.net/i?id=a3a5730e759cf4423413ad979d9ffe81-l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76913" y="115888"/>
            <a:ext cx="3200400" cy="463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8" name="Picture 2" descr="http://3.bp.blogspot.com/-HGhtsNNmOt4/Vlw-rM8veoI/AAAAAAAARAo/JsZUgdNRIBw/s400/Lovushk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2565400"/>
            <a:ext cx="6337300" cy="410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Box 2"/>
          <p:cNvSpPr txBox="1">
            <a:spLocks noChangeArrowheads="1"/>
          </p:cNvSpPr>
          <p:nvPr/>
        </p:nvSpPr>
        <p:spPr bwMode="auto">
          <a:xfrm>
            <a:off x="1908175" y="981075"/>
            <a:ext cx="5832475" cy="424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400">
                <a:solidFill>
                  <a:srgbClr val="FFFF00"/>
                </a:solidFill>
                <a:latin typeface="Times New Roman" pitchFamily="18" charset="0"/>
              </a:rPr>
              <a:t>Город, который после долгой обороны  все же пришлось сдать русским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extBox 2"/>
          <p:cNvSpPr txBox="1">
            <a:spLocks noChangeArrowheads="1"/>
          </p:cNvSpPr>
          <p:nvPr/>
        </p:nvSpPr>
        <p:spPr bwMode="auto">
          <a:xfrm>
            <a:off x="1323975" y="188913"/>
            <a:ext cx="6480175" cy="132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Севастополь</a:t>
            </a:r>
          </a:p>
        </p:txBody>
      </p:sp>
      <p:sp>
        <p:nvSpPr>
          <p:cNvPr id="4" name="Управляющая кнопка: назад 3">
            <a:hlinkClick r:id="rId2" action="ppaction://hlinksldjump" highlightClick="1"/>
          </p:cNvPr>
          <p:cNvSpPr/>
          <p:nvPr/>
        </p:nvSpPr>
        <p:spPr>
          <a:xfrm rot="10800000">
            <a:off x="8244408" y="5733256"/>
            <a:ext cx="755576" cy="836712"/>
          </a:xfrm>
          <a:prstGeom prst="actionButtonBackPreviou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0965" name="Picture 2" descr="http://1.bp.blogspot.com/-xgqiYu53lmo/T6A3M67empI/AAAAAAAACMc/M6UFHbUiL0w/s1600/nesterenko-sevastopo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1844675"/>
            <a:ext cx="7688262" cy="445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extBox 1"/>
          <p:cNvSpPr txBox="1">
            <a:spLocks noChangeArrowheads="1"/>
          </p:cNvSpPr>
          <p:nvPr/>
        </p:nvSpPr>
        <p:spPr bwMode="auto">
          <a:xfrm>
            <a:off x="790575" y="1125538"/>
            <a:ext cx="7345363" cy="378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800">
                <a:solidFill>
                  <a:srgbClr val="FFFF00"/>
                </a:solidFill>
                <a:latin typeface="Times New Roman" pitchFamily="18" charset="0"/>
              </a:rPr>
              <a:t>Крепость на Кавказе, взятие которой предрешило исход военных действий на Кавказе</a:t>
            </a:r>
            <a:endParaRPr lang="ru-RU" sz="48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5170586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СКОЛЬКО ДНЕЙ </a:t>
            </a:r>
            <a: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ДЛИЛАСЬ ОБОРОНА СЕВАСТОПОЛЯ?</a:t>
            </a:r>
            <a:endParaRPr lang="ru-RU" sz="3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назад 3">
            <a:hlinkClick r:id="rId2" action="ppaction://hlinksldjump" highlightClick="1"/>
          </p:cNvPr>
          <p:cNvSpPr/>
          <p:nvPr/>
        </p:nvSpPr>
        <p:spPr>
          <a:xfrm rot="10800000">
            <a:off x="8244408" y="5733256"/>
            <a:ext cx="755576" cy="836712"/>
          </a:xfrm>
          <a:prstGeom prst="actionButtonBackPreviou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3012" name="TextBox 2"/>
          <p:cNvSpPr txBox="1">
            <a:spLocks noChangeArrowheads="1"/>
          </p:cNvSpPr>
          <p:nvPr/>
        </p:nvSpPr>
        <p:spPr bwMode="auto">
          <a:xfrm>
            <a:off x="6588125" y="333375"/>
            <a:ext cx="2203450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8000">
                <a:solidFill>
                  <a:srgbClr val="FFFF00"/>
                </a:solidFill>
                <a:latin typeface="Times New Roman" pitchFamily="18" charset="0"/>
              </a:rPr>
              <a:t>Карс</a:t>
            </a:r>
          </a:p>
        </p:txBody>
      </p:sp>
      <p:pic>
        <p:nvPicPr>
          <p:cNvPr id="43013" name="Picture 2" descr="http://uslide.ru/images/19/25265/960/img1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15888"/>
            <a:ext cx="5921375" cy="444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4" name="Picture 4" descr="http://zoozel.ru/gallery/images/1284504_krepost-kars-russko-tureckaya-voin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55875" y="3044825"/>
            <a:ext cx="5489575" cy="368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Прямоугольник 1"/>
          <p:cNvSpPr>
            <a:spLocks noChangeArrowheads="1"/>
          </p:cNvSpPr>
          <p:nvPr/>
        </p:nvSpPr>
        <p:spPr bwMode="auto">
          <a:xfrm>
            <a:off x="1547813" y="1412875"/>
            <a:ext cx="5832475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800">
                <a:latin typeface="Times New Roman" pitchFamily="18" charset="0"/>
              </a:rPr>
              <a:t>Где в окрестностях Севастополя находился «маленький Лондон»?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extBox 2"/>
          <p:cNvSpPr txBox="1">
            <a:spLocks noChangeArrowheads="1"/>
          </p:cNvSpPr>
          <p:nvPr/>
        </p:nvSpPr>
        <p:spPr bwMode="auto">
          <a:xfrm>
            <a:off x="1476375" y="333375"/>
            <a:ext cx="5616575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8000">
                <a:latin typeface="Times New Roman" pitchFamily="18" charset="0"/>
              </a:rPr>
              <a:t>Балаклава</a:t>
            </a:r>
            <a:endParaRPr lang="ru-RU" sz="80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Управляющая кнопка: назад 3">
            <a:hlinkClick r:id="rId2" action="ppaction://hlinksldjump" highlightClick="1"/>
          </p:cNvPr>
          <p:cNvSpPr/>
          <p:nvPr/>
        </p:nvSpPr>
        <p:spPr>
          <a:xfrm rot="10800000">
            <a:off x="8244408" y="5733256"/>
            <a:ext cx="755576" cy="836712"/>
          </a:xfrm>
          <a:prstGeom prst="actionButtonBackPreviou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5061" name="Picture 2" descr="http://30school.ru/images/stories/101-200/15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6375" y="1744663"/>
            <a:ext cx="5715000" cy="481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extBox 1"/>
          <p:cNvSpPr txBox="1">
            <a:spLocks noChangeArrowheads="1"/>
          </p:cNvSpPr>
          <p:nvPr/>
        </p:nvSpPr>
        <p:spPr bwMode="auto">
          <a:xfrm>
            <a:off x="539750" y="476250"/>
            <a:ext cx="7920038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latin typeface="Times New Roman" pitchFamily="18" charset="0"/>
              </a:rPr>
              <a:t>Укажите автора этих строк:</a:t>
            </a:r>
          </a:p>
          <a:p>
            <a:endParaRPr lang="ru-RU" sz="3600">
              <a:latin typeface="Times New Roman" pitchFamily="18" charset="0"/>
            </a:endParaRPr>
          </a:p>
          <a:p>
            <a:r>
              <a:rPr lang="ru-RU" sz="3600">
                <a:latin typeface="Times New Roman" pitchFamily="18" charset="0"/>
              </a:rPr>
              <a:t>«Да уведает весь мир, все христиане,</a:t>
            </a:r>
          </a:p>
          <a:p>
            <a:r>
              <a:rPr lang="ru-RU" sz="3600">
                <a:latin typeface="Times New Roman" pitchFamily="18" charset="0"/>
              </a:rPr>
              <a:t>Что великие Государевы заботы</a:t>
            </a:r>
          </a:p>
          <a:p>
            <a:r>
              <a:rPr lang="ru-RU" sz="3600">
                <a:latin typeface="Times New Roman" pitchFamily="18" charset="0"/>
              </a:rPr>
              <a:t>И печаль его о вере православной:</a:t>
            </a:r>
          </a:p>
          <a:p>
            <a:r>
              <a:rPr lang="ru-RU" sz="3600">
                <a:latin typeface="Times New Roman" pitchFamily="18" charset="0"/>
              </a:rPr>
              <a:t>Не потерпит Он неправые обиды</a:t>
            </a:r>
          </a:p>
          <a:p>
            <a:r>
              <a:rPr lang="ru-RU" sz="3600">
                <a:latin typeface="Times New Roman" pitchFamily="18" charset="0"/>
              </a:rPr>
              <a:t>Церкви Греческой от турок нечестивых,</a:t>
            </a:r>
          </a:p>
          <a:p>
            <a:r>
              <a:rPr lang="ru-RU" sz="3600">
                <a:latin typeface="Times New Roman" pitchFamily="18" charset="0"/>
              </a:rPr>
              <a:t>Не потерпит утесненья одноверных,</a:t>
            </a:r>
          </a:p>
          <a:p>
            <a:r>
              <a:rPr lang="ru-RU" sz="3600">
                <a:latin typeface="Times New Roman" pitchFamily="18" charset="0"/>
              </a:rPr>
              <a:t>И пролитья крови христианской»</a:t>
            </a:r>
            <a:endParaRPr lang="ru-RU" sz="36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extBox 3"/>
          <p:cNvSpPr txBox="1">
            <a:spLocks noChangeArrowheads="1"/>
          </p:cNvSpPr>
          <p:nvPr/>
        </p:nvSpPr>
        <p:spPr bwMode="auto">
          <a:xfrm>
            <a:off x="323850" y="333375"/>
            <a:ext cx="7848600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latin typeface="Times New Roman" pitchFamily="18" charset="0"/>
                <a:cs typeface="Times New Roman" pitchFamily="18" charset="0"/>
              </a:rPr>
              <a:t>М. А. Стахович</a:t>
            </a:r>
          </a:p>
          <a:p>
            <a:r>
              <a:rPr lang="ru-RU" sz="3200" b="1">
                <a:latin typeface="Times New Roman" pitchFamily="18" charset="0"/>
                <a:cs typeface="Times New Roman" pitchFamily="18" charset="0"/>
              </a:rPr>
              <a:t>«Повесть о войне турецкой»</a:t>
            </a:r>
          </a:p>
          <a:p>
            <a:r>
              <a:rPr lang="ru-RU" sz="3200" b="1">
                <a:latin typeface="Times New Roman" pitchFamily="18" charset="0"/>
                <a:cs typeface="Times New Roman" pitchFamily="18" charset="0"/>
              </a:rPr>
              <a:t>1854</a:t>
            </a:r>
          </a:p>
        </p:txBody>
      </p:sp>
      <p:sp>
        <p:nvSpPr>
          <p:cNvPr id="5" name="Управляющая кнопка: назад 4">
            <a:hlinkClick r:id="rId2" action="ppaction://hlinksldjump" highlightClick="1"/>
          </p:cNvPr>
          <p:cNvSpPr/>
          <p:nvPr/>
        </p:nvSpPr>
        <p:spPr>
          <a:xfrm rot="10800000">
            <a:off x="323528" y="5661248"/>
            <a:ext cx="755576" cy="836712"/>
          </a:xfrm>
          <a:prstGeom prst="actionButtonBackPreviou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7109" name="Picture 2" descr="http://lounb.ru/lipmap/img/mesta/st_st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9113" y="2065338"/>
            <a:ext cx="5437187" cy="407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extBox 1"/>
          <p:cNvSpPr txBox="1">
            <a:spLocks noChangeArrowheads="1"/>
          </p:cNvSpPr>
          <p:nvPr/>
        </p:nvSpPr>
        <p:spPr bwMode="auto">
          <a:xfrm>
            <a:off x="755650" y="549275"/>
            <a:ext cx="76327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800" b="1">
                <a:latin typeface="Times New Roman" pitchFamily="18" charset="0"/>
                <a:cs typeface="Times New Roman" pitchFamily="18" charset="0"/>
              </a:rPr>
              <a:t>Как называлось стихотворение Ивана Никитина, созданное в 1851 году и ставшим популярным в годы Крымской войны?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назад 3">
            <a:hlinkClick r:id="rId2" action="ppaction://hlinksldjump" highlightClick="1"/>
          </p:cNvPr>
          <p:cNvSpPr/>
          <p:nvPr/>
        </p:nvSpPr>
        <p:spPr>
          <a:xfrm rot="10800000">
            <a:off x="8100392" y="5733256"/>
            <a:ext cx="755576" cy="836712"/>
          </a:xfrm>
          <a:prstGeom prst="actionButtonBackPreviou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9156" name="Picture 2" descr="https://allyslide.com/thumbs/91a3d4081048e7ea99ef7133993e83ac/img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7338" y="549275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Box 1"/>
          <p:cNvSpPr txBox="1">
            <a:spLocks noChangeArrowheads="1"/>
          </p:cNvSpPr>
          <p:nvPr/>
        </p:nvSpPr>
        <p:spPr bwMode="auto">
          <a:xfrm>
            <a:off x="250825" y="404813"/>
            <a:ext cx="8137525" cy="590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400" b="1">
                <a:latin typeface="Times New Roman" pitchFamily="18" charset="0"/>
                <a:cs typeface="Times New Roman" pitchFamily="18" charset="0"/>
              </a:rPr>
              <a:t>В период Крымской войны русские поэты вновь стали обращаться к излюбленному </a:t>
            </a:r>
          </a:p>
          <a:p>
            <a:pPr algn="ctr"/>
            <a:r>
              <a:rPr lang="ru-RU" sz="5400" b="1">
                <a:latin typeface="Times New Roman" pitchFamily="18" charset="0"/>
                <a:cs typeface="Times New Roman" pitchFamily="18" charset="0"/>
              </a:rPr>
              <a:t>М. В. Ломоносовым литературному жанру. Назовите его.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Прямоугольник 1"/>
          <p:cNvSpPr>
            <a:spLocks noChangeArrowheads="1"/>
          </p:cNvSpPr>
          <p:nvPr/>
        </p:nvSpPr>
        <p:spPr bwMode="auto">
          <a:xfrm>
            <a:off x="2843213" y="333375"/>
            <a:ext cx="2378075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8000" b="1">
                <a:latin typeface="Times New Roman" pitchFamily="18" charset="0"/>
                <a:cs typeface="Times New Roman" pitchFamily="18" charset="0"/>
              </a:rPr>
              <a:t>ОДА</a:t>
            </a:r>
            <a:endParaRPr lang="ru-RU" sz="8000">
              <a:latin typeface="Times New Roman" pitchFamily="18" charset="0"/>
            </a:endParaRPr>
          </a:p>
        </p:txBody>
      </p:sp>
      <p:sp>
        <p:nvSpPr>
          <p:cNvPr id="4" name="Управляющая кнопка: назад 3">
            <a:hlinkClick r:id="rId2" action="ppaction://hlinksldjump" highlightClick="1"/>
          </p:cNvPr>
          <p:cNvSpPr/>
          <p:nvPr/>
        </p:nvSpPr>
        <p:spPr>
          <a:xfrm rot="10800000">
            <a:off x="8172400" y="5805264"/>
            <a:ext cx="755576" cy="836712"/>
          </a:xfrm>
          <a:prstGeom prst="actionButtonBackPreviou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1205" name="Picture 2" descr="http://rpp.nashaucheba.ru/pars_docs/refs/57/56348/img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655763"/>
            <a:ext cx="6540500" cy="490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Прямоугольник 2"/>
          <p:cNvSpPr>
            <a:spLocks noChangeArrowheads="1"/>
          </p:cNvSpPr>
          <p:nvPr/>
        </p:nvSpPr>
        <p:spPr bwMode="auto">
          <a:xfrm>
            <a:off x="468313" y="260350"/>
            <a:ext cx="8064500" cy="618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>
                <a:latin typeface="Times New Roman" pitchFamily="18" charset="0"/>
              </a:rPr>
              <a:t>Какой поэт прославлял свою родину, сынов своей земли:</a:t>
            </a:r>
          </a:p>
          <a:p>
            <a:r>
              <a:rPr lang="ru-RU" sz="4400">
                <a:latin typeface="Times New Roman" pitchFamily="18" charset="0"/>
              </a:rPr>
              <a:t>«Да здравствует наша родная держава,</a:t>
            </a:r>
          </a:p>
          <a:p>
            <a:r>
              <a:rPr lang="ru-RU" sz="4400">
                <a:latin typeface="Times New Roman" pitchFamily="18" charset="0"/>
              </a:rPr>
              <a:t>Сынов-исполинов бессмертная мать!</a:t>
            </a:r>
          </a:p>
          <a:p>
            <a:r>
              <a:rPr lang="ru-RU" sz="4400">
                <a:latin typeface="Times New Roman" pitchFamily="18" charset="0"/>
              </a:rPr>
              <a:t>Да будет тебе вековечная слава,</a:t>
            </a:r>
          </a:p>
          <a:p>
            <a:r>
              <a:rPr lang="ru-RU" sz="4400">
                <a:latin typeface="Times New Roman" pitchFamily="18" charset="0"/>
              </a:rPr>
              <a:t>Облитая кровью, могучая рать! </a:t>
            </a:r>
          </a:p>
          <a:p>
            <a:r>
              <a:rPr lang="ru-RU" sz="4400">
                <a:latin typeface="Times New Roman" pitchFamily="18" charset="0"/>
              </a:rPr>
              <a:t>(«На взятие Карса», 1855).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Управляющая кнопка: назад 8">
            <a:hlinkClick r:id="rId2" action="ppaction://hlinksldjump" highlightClick="1"/>
          </p:cNvPr>
          <p:cNvSpPr/>
          <p:nvPr/>
        </p:nvSpPr>
        <p:spPr>
          <a:xfrm rot="10800000">
            <a:off x="7596336" y="5589240"/>
            <a:ext cx="1042416" cy="1042416"/>
          </a:xfrm>
          <a:prstGeom prst="actionButtonBackPreviou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388" name="TextBox 1"/>
          <p:cNvSpPr txBox="1">
            <a:spLocks noChangeArrowheads="1"/>
          </p:cNvSpPr>
          <p:nvPr/>
        </p:nvSpPr>
        <p:spPr bwMode="auto">
          <a:xfrm>
            <a:off x="0" y="404813"/>
            <a:ext cx="2808288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9600">
                <a:latin typeface="Times New Roman" pitchFamily="18" charset="0"/>
              </a:rPr>
              <a:t>349 дней</a:t>
            </a:r>
          </a:p>
        </p:txBody>
      </p:sp>
      <p:pic>
        <p:nvPicPr>
          <p:cNvPr id="16389" name="Picture 2" descr="https://fs00.infourok.ru/images/doc/244/248547/640/img3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4475" y="620713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Прямоугольник 3"/>
          <p:cNvSpPr>
            <a:spLocks noChangeArrowheads="1"/>
          </p:cNvSpPr>
          <p:nvPr/>
        </p:nvSpPr>
        <p:spPr bwMode="auto">
          <a:xfrm>
            <a:off x="2843213" y="188913"/>
            <a:ext cx="593407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600" b="1">
                <a:latin typeface="Times New Roman" pitchFamily="18" charset="0"/>
                <a:cs typeface="Times New Roman" pitchFamily="18" charset="0"/>
              </a:rPr>
              <a:t>Иван Никитин</a:t>
            </a:r>
          </a:p>
        </p:txBody>
      </p:sp>
      <p:sp>
        <p:nvSpPr>
          <p:cNvPr id="5" name="Управляющая кнопка: назад 4">
            <a:hlinkClick r:id="rId2" action="ppaction://hlinksldjump" highlightClick="1"/>
          </p:cNvPr>
          <p:cNvSpPr/>
          <p:nvPr/>
        </p:nvSpPr>
        <p:spPr>
          <a:xfrm rot="10800000">
            <a:off x="8172400" y="5805264"/>
            <a:ext cx="755576" cy="836712"/>
          </a:xfrm>
          <a:prstGeom prst="actionButtonBackPreviou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3253" name="Picture 2" descr="http://known-name.ru/img/person/689/img1254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296988"/>
            <a:ext cx="4144963" cy="528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4" name="Picture 4" descr="http://edikst.ru/misc/i/gallery/24396/105822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94200" y="2060575"/>
            <a:ext cx="4533900" cy="284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extBox 1"/>
          <p:cNvSpPr txBox="1">
            <a:spLocks noChangeArrowheads="1"/>
          </p:cNvSpPr>
          <p:nvPr/>
        </p:nvSpPr>
        <p:spPr bwMode="auto">
          <a:xfrm>
            <a:off x="206375" y="188913"/>
            <a:ext cx="8829675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imes New Roman" pitchFamily="18" charset="0"/>
              </a:rPr>
              <a:t>В его произведениях абсолютно точно были описаны события Крымской войны. </a:t>
            </a:r>
          </a:p>
          <a:p>
            <a:r>
              <a:rPr lang="ru-RU" sz="2400">
                <a:latin typeface="Times New Roman" pitchFamily="18" charset="0"/>
              </a:rPr>
              <a:t>«Надолго оставит в России великие следы эта эпопея Севастополя, которой героем был народ русский», — так писатель оценивает события Крымской войны в своем рассказе. Затем, свет увидел новый его рассказ — «Севастополь в мае», написанный под влиянием майских событий того же года. Также, была написана сатирическая песня, посвященная Чернореченскому сражению:</a:t>
            </a:r>
          </a:p>
          <a:p>
            <a:r>
              <a:rPr lang="ru-RU" sz="2400">
                <a:latin typeface="Times New Roman" pitchFamily="18" charset="0"/>
              </a:rPr>
              <a:t> «На Федюхины высоты</a:t>
            </a:r>
          </a:p>
          <a:p>
            <a:r>
              <a:rPr lang="ru-RU" sz="2400">
                <a:latin typeface="Times New Roman" pitchFamily="18" charset="0"/>
              </a:rPr>
              <a:t> Нас пришло всего две роты</a:t>
            </a:r>
          </a:p>
          <a:p>
            <a:r>
              <a:rPr lang="ru-RU" sz="2400">
                <a:latin typeface="Times New Roman" pitchFamily="18" charset="0"/>
              </a:rPr>
              <a:t> А пошли полки..»</a:t>
            </a:r>
          </a:p>
          <a:p>
            <a:r>
              <a:rPr lang="ru-RU" sz="2400">
                <a:latin typeface="Times New Roman" pitchFamily="18" charset="0"/>
              </a:rPr>
              <a:t> Строки в армии стали распевать 4 августа 1855 года. Это было самое кровопролитное сражение, в котором участвовал писатель.</a:t>
            </a:r>
          </a:p>
          <a:p>
            <a:r>
              <a:rPr lang="ru-RU" sz="2400">
                <a:latin typeface="Times New Roman" pitchFamily="18" charset="0"/>
              </a:rPr>
              <a:t> Тогда русские войска были практически в упор расстреляны из пушек на склонах Федюхиных гор.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Box 2"/>
          <p:cNvSpPr txBox="1">
            <a:spLocks noChangeArrowheads="1"/>
          </p:cNvSpPr>
          <p:nvPr/>
        </p:nvSpPr>
        <p:spPr bwMode="auto">
          <a:xfrm>
            <a:off x="244475" y="115888"/>
            <a:ext cx="5256213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latin typeface="Times New Roman" pitchFamily="18" charset="0"/>
                <a:cs typeface="Times New Roman" pitchFamily="18" charset="0"/>
              </a:rPr>
              <a:t>Лев Николаевич Толстой</a:t>
            </a:r>
          </a:p>
        </p:txBody>
      </p:sp>
      <p:sp>
        <p:nvSpPr>
          <p:cNvPr id="4" name="Управляющая кнопка: назад 3">
            <a:hlinkClick r:id="rId2" action="ppaction://hlinksldjump" highlightClick="1"/>
          </p:cNvPr>
          <p:cNvSpPr/>
          <p:nvPr/>
        </p:nvSpPr>
        <p:spPr>
          <a:xfrm rot="10800000">
            <a:off x="8172400" y="5805264"/>
            <a:ext cx="755576" cy="836712"/>
          </a:xfrm>
          <a:prstGeom prst="actionButtonBackPreviou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5301" name="Picture 2" descr="&amp;Lcy;&amp;iecy;&amp;vcy; &amp;Ncy;&amp;icy;&amp;kcy;&amp;ocy;&amp;lcy;&amp;acy;&amp;iecy;&amp;vcy;&amp;icy;&amp;chcy; &amp;Tcy;&amp;ocy;&amp;lcy;&amp;scy;&amp;tcy;&amp;ocy;&amp;jcy; &amp;vcy; &amp;Kcy;&amp;rcy;&amp;ycy;&amp;mcy;&amp;scy;&amp;kcy;&amp;ocy;&amp;jcy; &amp;vcy;&amp;ocy;&amp;jcy;&amp;ncy;&amp;ie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43575" y="1196975"/>
            <a:ext cx="3248025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2" name="Picture 6" descr="http://www.adjudant.ru/crimea/images/tarle/s09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4475" y="579438"/>
            <a:ext cx="5272088" cy="421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3" name="Picture 4" descr="http://ukr.coolreferat.com.ua/nuda/lev-nikolaevich-tolstoj-1828-1910/img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9238" y="2330450"/>
            <a:ext cx="5886450" cy="441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extBox 1"/>
          <p:cNvSpPr txBox="1">
            <a:spLocks noChangeArrowheads="1"/>
          </p:cNvSpPr>
          <p:nvPr/>
        </p:nvSpPr>
        <p:spPr bwMode="auto">
          <a:xfrm>
            <a:off x="684213" y="404813"/>
            <a:ext cx="7704137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000">
                <a:latin typeface="Times New Roman" pitchFamily="18" charset="0"/>
              </a:rPr>
              <a:t>Поводом к давно назревавшему европейскому конфликту, вылившемуся в Крымскую войну, стал</a:t>
            </a:r>
            <a:endParaRPr lang="ru-RU" sz="60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extBox 2"/>
          <p:cNvSpPr txBox="1">
            <a:spLocks noChangeArrowheads="1"/>
          </p:cNvSpPr>
          <p:nvPr/>
        </p:nvSpPr>
        <p:spPr bwMode="auto">
          <a:xfrm>
            <a:off x="238125" y="161925"/>
            <a:ext cx="8424863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Times New Roman" pitchFamily="18" charset="0"/>
              </a:rPr>
              <a:t>конфликт между православным и католическим духовенством в Палестине</a:t>
            </a:r>
            <a:endParaRPr lang="ru-RU" sz="28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Управляющая кнопка: назад 3">
            <a:hlinkClick r:id="rId2" action="ppaction://hlinksldjump" highlightClick="1"/>
          </p:cNvPr>
          <p:cNvSpPr/>
          <p:nvPr/>
        </p:nvSpPr>
        <p:spPr>
          <a:xfrm rot="10800000">
            <a:off x="8172400" y="5805264"/>
            <a:ext cx="755576" cy="836712"/>
          </a:xfrm>
          <a:prstGeom prst="actionButtonBackPreviou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7349" name="Picture 4" descr="&amp;Kcy;&amp;acy;&amp;rcy;&amp;tcy;&amp;icy;&amp;ncy;&amp;kcy;&amp;icy; &amp;pcy;&amp;ocy; &amp;zcy;&amp;acy;&amp;pcy;&amp;rcy;&amp;ocy;&amp;scy;&amp;ucy; &amp;tscy;&amp;icy;&amp;fcy;&amp;rcy;&amp;ycy; &amp;kcy;&amp;rcy;&amp;ycy;&amp;mcy;&amp;scy;&amp;kcy;&amp;ocy;&amp;jcy; &amp;vcy;&amp;ocy;&amp;jcy;&amp;ncy;&amp;y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8125" y="1116013"/>
            <a:ext cx="8286750" cy="465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Прямоугольник 1"/>
          <p:cNvSpPr>
            <a:spLocks noChangeArrowheads="1"/>
          </p:cNvSpPr>
          <p:nvPr/>
        </p:nvSpPr>
        <p:spPr bwMode="auto">
          <a:xfrm>
            <a:off x="395288" y="1268413"/>
            <a:ext cx="8424862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000">
                <a:latin typeface="Times New Roman" pitchFamily="18" charset="0"/>
              </a:rPr>
              <a:t>Что было одной из причин поражения России в Крымской войне 1853-1856 гг.?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extBox 2"/>
          <p:cNvSpPr txBox="1">
            <a:spLocks noChangeArrowheads="1"/>
          </p:cNvSpPr>
          <p:nvPr/>
        </p:nvSpPr>
        <p:spPr bwMode="auto">
          <a:xfrm>
            <a:off x="755650" y="287338"/>
            <a:ext cx="7129463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latin typeface="Times New Roman" pitchFamily="18" charset="0"/>
              </a:rPr>
              <a:t>превосходство армий европейских держав в вооружении </a:t>
            </a:r>
            <a:endParaRPr lang="ru-RU" sz="32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Управляющая кнопка: назад 3">
            <a:hlinkClick r:id="rId2" action="ppaction://hlinksldjump" highlightClick="1"/>
          </p:cNvPr>
          <p:cNvSpPr/>
          <p:nvPr/>
        </p:nvSpPr>
        <p:spPr>
          <a:xfrm rot="10800000">
            <a:off x="8172400" y="5805264"/>
            <a:ext cx="755576" cy="836712"/>
          </a:xfrm>
          <a:prstGeom prst="actionButtonBackPreviou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9397" name="Picture 2" descr="http://shkolageo.ru/mpakard/%D0%9A%D1%80%D1%8B%D0%BC%D1%81%D0%BA%D0%B0%D1%8F%20%D0%B2%D0%BE%D0%B9%D0%BD%D0%B0%201853-1856%20%D0%B3%D0%BE%D0%B4%D0%BE%D0%B2%20%D0%9D%D0%B0%D0%BF%D1%80%D0%B0%D0%B2%D0%BB%D0%B5%D0%BD%D0%B8%D0%B5%20%D0%B2%D0%BD%D0%B5%D1%88%D0%BD%D0%B5%D0%B9%20%D0%BF%D0%BE%D0%BB%D0%B8%D1%82%D0%B8%D0%BA%D0%B8%20%D0%9D%D0%B8%D0%BA%D0%BE%D0%BB%D0%B0%D1%8F%20I%20%D0%B1%D0%BE%D1%80%D1%8C%D0%B1%D0%B0%20%D1%81%20%D1%80%D0%B5%D0%B2%D0%BE%D0%BB%D1%8E%D1%86%D0%B8%D0%B5%D0%B9%20%D0%B2%20%D0%95%D0%B2%D1%80%D0%BE%D0%BF%D0%B5d/img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1484313"/>
            <a:ext cx="6683375" cy="501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Прямоугольник 1"/>
          <p:cNvSpPr>
            <a:spLocks noChangeArrowheads="1"/>
          </p:cNvSpPr>
          <p:nvPr/>
        </p:nvSpPr>
        <p:spPr bwMode="auto">
          <a:xfrm>
            <a:off x="684213" y="404813"/>
            <a:ext cx="8135937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8000">
                <a:latin typeface="Times New Roman" pitchFamily="18" charset="0"/>
              </a:rPr>
              <a:t>Синопский бой для русской эскадры закончился</a:t>
            </a:r>
            <a:endParaRPr lang="ru-RU" sz="80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extBox 2"/>
          <p:cNvSpPr txBox="1">
            <a:spLocks noChangeArrowheads="1"/>
          </p:cNvSpPr>
          <p:nvPr/>
        </p:nvSpPr>
        <p:spPr bwMode="auto">
          <a:xfrm>
            <a:off x="412750" y="260350"/>
            <a:ext cx="7831138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latin typeface="Times New Roman" pitchFamily="18" charset="0"/>
              </a:rPr>
              <a:t>сохранением всех кораблей (хотя некоторые по­лучили сильные повреждения)</a:t>
            </a:r>
            <a:endParaRPr lang="ru-RU" sz="28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Управляющая кнопка: назад 3">
            <a:hlinkClick r:id="rId2" action="ppaction://hlinksldjump" highlightClick="1"/>
          </p:cNvPr>
          <p:cNvSpPr/>
          <p:nvPr/>
        </p:nvSpPr>
        <p:spPr>
          <a:xfrm rot="10800000">
            <a:off x="8172400" y="5805264"/>
            <a:ext cx="755576" cy="836712"/>
          </a:xfrm>
          <a:prstGeom prst="actionButtonBackPreviou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1445" name="Прямоугольник 1"/>
          <p:cNvSpPr>
            <a:spLocks noChangeArrowheads="1"/>
          </p:cNvSpPr>
          <p:nvPr/>
        </p:nvSpPr>
        <p:spPr bwMode="auto">
          <a:xfrm>
            <a:off x="301625" y="5995988"/>
            <a:ext cx="75612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</a:rPr>
              <a:t>А.П. Боголюбов. Истребление турецкого флота в Синопском сражении</a:t>
            </a:r>
          </a:p>
        </p:txBody>
      </p:sp>
      <p:pic>
        <p:nvPicPr>
          <p:cNvPr id="61446" name="Picture 4" descr="http://www.pravmir.ru/wp-content/uploads/2015/07/249875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3863" y="1341438"/>
            <a:ext cx="7316787" cy="448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extBox 2"/>
          <p:cNvSpPr txBox="1">
            <a:spLocks noChangeArrowheads="1"/>
          </p:cNvSpPr>
          <p:nvPr/>
        </p:nvSpPr>
        <p:spPr bwMode="auto">
          <a:xfrm>
            <a:off x="539750" y="333375"/>
            <a:ext cx="8208963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>
                <a:latin typeface="Times New Roman" pitchFamily="18" charset="0"/>
              </a:rPr>
              <a:t>Парижский мир разочаровал многих не только в России, но и в Европе. Французский посол в Вене барон де Буркнэ сказал: «Никак нельзя сообразить… кто же тут победитель, а кто побежденный». На чем основано это утверждение?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Box 1"/>
          <p:cNvSpPr txBox="1">
            <a:spLocks noChangeArrowheads="1"/>
          </p:cNvSpPr>
          <p:nvPr/>
        </p:nvSpPr>
        <p:spPr bwMode="auto">
          <a:xfrm>
            <a:off x="200025" y="981075"/>
            <a:ext cx="8713788" cy="406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>
                <a:solidFill>
                  <a:srgbClr val="FFFF00"/>
                </a:solidFill>
                <a:latin typeface="Times New Roman" pitchFamily="18" charset="0"/>
              </a:rPr>
              <a:t>Армия союзников под Севастополем насчитывала 170 тыс. человек. Им</a:t>
            </a:r>
            <a:br>
              <a:rPr lang="ru-RU" sz="480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4800">
                <a:solidFill>
                  <a:srgbClr val="FFFF00"/>
                </a:solidFill>
                <a:latin typeface="Times New Roman" pitchFamily="18" charset="0"/>
              </a:rPr>
              <a:t>противостоял русский гарнизон в количестве ... тыс. человек:</a:t>
            </a:r>
            <a:r>
              <a:rPr lang="ru-RU">
                <a:latin typeface="Times New Roman" pitchFamily="18" charset="0"/>
              </a:rPr>
              <a:t/>
            </a:r>
            <a:br>
              <a:rPr lang="ru-RU">
                <a:latin typeface="Times New Roman" pitchFamily="18" charset="0"/>
              </a:rPr>
            </a:br>
            <a:endParaRPr lang="ru-RU">
              <a:latin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правляющая кнопка: назад 4">
            <a:hlinkClick r:id="rId2" action="ppaction://hlinksldjump" highlightClick="1"/>
          </p:cNvPr>
          <p:cNvSpPr/>
          <p:nvPr/>
        </p:nvSpPr>
        <p:spPr>
          <a:xfrm rot="10800000">
            <a:off x="189418" y="5877272"/>
            <a:ext cx="755576" cy="836712"/>
          </a:xfrm>
          <a:prstGeom prst="actionButtonBackPreviou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3492" name="TextBox 1"/>
          <p:cNvSpPr txBox="1">
            <a:spLocks noChangeArrowheads="1"/>
          </p:cNvSpPr>
          <p:nvPr/>
        </p:nvSpPr>
        <p:spPr bwMode="auto">
          <a:xfrm>
            <a:off x="827088" y="549275"/>
            <a:ext cx="7777162" cy="507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dirty="0">
                <a:latin typeface="Times New Roman" pitchFamily="18" charset="0"/>
              </a:rPr>
              <a:t>	Россия выстояла в страшном противостоянии со всей Европой (фактически – со всем миром) и не допустила своего расчленения. </a:t>
            </a:r>
          </a:p>
          <a:p>
            <a:r>
              <a:rPr lang="ru-RU" sz="1200" dirty="0">
                <a:latin typeface="Times New Roman" pitchFamily="18" charset="0"/>
              </a:rPr>
              <a:t>Россия успешно и уверенно выдержала натиск на востоке, на западе и на севере. </a:t>
            </a:r>
          </a:p>
          <a:p>
            <a:r>
              <a:rPr lang="ru-RU" sz="1200" dirty="0">
                <a:latin typeface="Times New Roman" pitchFamily="18" charset="0"/>
              </a:rPr>
              <a:t>Россия, как уже было отмечено, в незыблемости сохранит свои территориальные пределы. </a:t>
            </a:r>
          </a:p>
          <a:p>
            <a:r>
              <a:rPr lang="ru-RU" sz="1200" dirty="0">
                <a:latin typeface="Times New Roman" pitchFamily="18" charset="0"/>
              </a:rPr>
              <a:t>Мало того, она заставит выступить с предложениями о мирных переговорах саму Европу. </a:t>
            </a:r>
            <a:br>
              <a:rPr lang="ru-RU" sz="1200" dirty="0">
                <a:latin typeface="Times New Roman" pitchFamily="18" charset="0"/>
              </a:rPr>
            </a:br>
            <a:r>
              <a:rPr lang="ru-RU" sz="1200" dirty="0">
                <a:latin typeface="Times New Roman" pitchFamily="18" charset="0"/>
              </a:rPr>
              <a:t>	На юге на относительную неудачу обороны Севастополя (мы сдадим Южную сторону города, оставив за собой Северную) Россия ответит необыкновенными успехами, достигнутыми на кавказском театре боевых действий. </a:t>
            </a:r>
          </a:p>
          <a:p>
            <a:r>
              <a:rPr lang="ru-RU" sz="1200" dirty="0">
                <a:latin typeface="Times New Roman" pitchFamily="18" charset="0"/>
              </a:rPr>
              <a:t>	Русская армия выиграет все сражения с турками, дойдет до </a:t>
            </a:r>
            <a:r>
              <a:rPr lang="ru-RU" sz="1200" dirty="0" err="1">
                <a:latin typeface="Times New Roman" pitchFamily="18" charset="0"/>
              </a:rPr>
              <a:t>Карса</a:t>
            </a:r>
            <a:r>
              <a:rPr lang="ru-RU" sz="1200" dirty="0">
                <a:latin typeface="Times New Roman" pitchFamily="18" charset="0"/>
              </a:rPr>
              <a:t> и заставит эту ключевую и «неприступную» крепость капитулировать (уже второй раз в истории русско-турецких войн!), открывая себе прямую дорогу на Босфор. Это заставит похолодеть европейских вождей, понимавших, что они стоят перед реальной опасностью оказаться запертыми в черноморском «мешке». </a:t>
            </a:r>
            <a:br>
              <a:rPr lang="ru-RU" sz="1200" dirty="0">
                <a:latin typeface="Times New Roman" pitchFamily="18" charset="0"/>
              </a:rPr>
            </a:br>
            <a:r>
              <a:rPr lang="ru-RU" sz="1200" dirty="0">
                <a:latin typeface="Times New Roman" pitchFamily="18" charset="0"/>
              </a:rPr>
              <a:t>	Крепость Карс падет 25 ноября 1855 года, а буквально несколькими днями позже тогдашний посол России в Вене А. М. Горчаков через конфиденциальные источники получит от французских представителей предложение для Александра II начать мирные переговоры... </a:t>
            </a:r>
            <a:br>
              <a:rPr lang="ru-RU" sz="1200" dirty="0">
                <a:latin typeface="Times New Roman" pitchFamily="18" charset="0"/>
              </a:rPr>
            </a:br>
            <a:r>
              <a:rPr lang="ru-RU" sz="1200" dirty="0">
                <a:latin typeface="Times New Roman" pitchFamily="18" charset="0"/>
              </a:rPr>
              <a:t>	Позднее военные успехи на Кавказе станут беспроигрышными козырями в руках наших дипломатов. Россия возвратит Турции обширные территории в Малой Азии, разменяв их на Парижском конгрессе на захваченную союзниками ценой больших потерь Южную сторону Севастополя. </a:t>
            </a:r>
            <a:br>
              <a:rPr lang="ru-RU" sz="1200" dirty="0">
                <a:latin typeface="Times New Roman" pitchFamily="18" charset="0"/>
              </a:rPr>
            </a:br>
            <a:r>
              <a:rPr lang="ru-RU" sz="1200" dirty="0">
                <a:latin typeface="Times New Roman" pitchFamily="18" charset="0"/>
              </a:rPr>
              <a:t>	В целом, Парижский мирный договор был настолько выгодным для России, что французский посол в Вене барон де </a:t>
            </a:r>
            <a:r>
              <a:rPr lang="ru-RU" sz="1200" dirty="0" err="1">
                <a:latin typeface="Times New Roman" pitchFamily="18" charset="0"/>
              </a:rPr>
              <a:t>Буркнэ</a:t>
            </a:r>
            <a:r>
              <a:rPr lang="ru-RU" sz="1200" dirty="0">
                <a:latin typeface="Times New Roman" pitchFamily="18" charset="0"/>
              </a:rPr>
              <a:t> отозвался на него высказыванием, превратившимся едва ли не в поговорку: «Никак нельзя сообразить, ознакомившись с этим документом, кто же тут победитель, а кто побежденный».</a:t>
            </a:r>
            <a:br>
              <a:rPr lang="ru-RU" sz="1200" dirty="0">
                <a:latin typeface="Times New Roman" pitchFamily="18" charset="0"/>
              </a:rPr>
            </a:br>
            <a:r>
              <a:rPr lang="ru-RU" sz="1200" dirty="0">
                <a:latin typeface="Times New Roman" pitchFamily="18" charset="0"/>
              </a:rPr>
              <a:t>	«Чудотворная крепость» оборонялась 349 дней. Но самое удивительное, что город в лучшем случае можно было назвать морской крепостью. С суши, откуда его штурмовали, он не имел оборонительных укреплений. Общеизвестно, что в начале кампании враг рассчитывал на очень скорую и легкую победу. Нет никакого другого аналога столь долгой обороны города в новой истории. Обычно города (в том числе крепости) сопротивлялись самое большее от трех до пяти месяцев. «Севастопольская страда» продолжалась практически год. Именно поэтому город позднее будет назван современниками «новой Троей».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extBox 1"/>
          <p:cNvSpPr txBox="1">
            <a:spLocks noChangeArrowheads="1"/>
          </p:cNvSpPr>
          <p:nvPr/>
        </p:nvSpPr>
        <p:spPr bwMode="auto">
          <a:xfrm>
            <a:off x="611188" y="476250"/>
            <a:ext cx="7200900" cy="517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600">
                <a:latin typeface="Times New Roman" pitchFamily="18" charset="0"/>
              </a:rPr>
              <a:t>На исходе лета 1854 г. английские корабли сожгли старинный русский город</a:t>
            </a:r>
            <a:endParaRPr lang="ru-RU" sz="66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назад 2">
            <a:hlinkClick r:id="rId2" action="ppaction://hlinksldjump" highlightClick="1"/>
          </p:cNvPr>
          <p:cNvSpPr/>
          <p:nvPr/>
        </p:nvSpPr>
        <p:spPr>
          <a:xfrm rot="10800000">
            <a:off x="8028384" y="5589240"/>
            <a:ext cx="755576" cy="836712"/>
          </a:xfrm>
          <a:prstGeom prst="actionButtonBackPreviou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5540" name="TextBox 1"/>
          <p:cNvSpPr txBox="1">
            <a:spLocks noChangeArrowheads="1"/>
          </p:cNvSpPr>
          <p:nvPr/>
        </p:nvSpPr>
        <p:spPr bwMode="auto">
          <a:xfrm>
            <a:off x="539750" y="260350"/>
            <a:ext cx="2557463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8800">
                <a:latin typeface="Times New Roman" pitchFamily="18" charset="0"/>
              </a:rPr>
              <a:t>Колу</a:t>
            </a:r>
          </a:p>
        </p:txBody>
      </p:sp>
      <p:pic>
        <p:nvPicPr>
          <p:cNvPr id="65541" name="Picture 2" descr="https://upload.wikimedia.org/wikipedia/commons/7/71/Flag_of_Kol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72225" y="260350"/>
            <a:ext cx="2286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2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2359025"/>
            <a:ext cx="7183438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36912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УЧАСТИ!!!</a:t>
            </a:r>
            <a:endParaRPr lang="ru-RU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Дополнительные вопросы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 txBox="1">
            <a:spLocks noGrp="1"/>
          </p:cNvSpPr>
          <p:nvPr>
            <p:ph type="title"/>
          </p:nvPr>
        </p:nvSpPr>
        <p:spPr>
          <a:xfrm>
            <a:off x="467544" y="476672"/>
            <a:ext cx="8229600" cy="3416320"/>
          </a:xfrm>
        </p:spPr>
        <p:txBody>
          <a:bodyPr wrap="square" rtlCol="0">
            <a:sp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/>
              <a:t>Как называлась дальнобойное нарезное ружье, которое применялось в ходе Крымской войны? В русской армии такое ружье приходилось одно на 23 человека.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 txBox="1">
            <a:spLocks noGrp="1"/>
          </p:cNvSpPr>
          <p:nvPr>
            <p:ph type="title"/>
          </p:nvPr>
        </p:nvSpPr>
        <p:spPr>
          <a:xfrm>
            <a:off x="539552" y="2780928"/>
            <a:ext cx="8229600" cy="1143000"/>
          </a:xfrm>
        </p:spPr>
        <p:txBody>
          <a:bodyPr wrap="none" rtlCol="0">
            <a:sp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ШТУЦЕР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340768"/>
            <a:ext cx="8229600" cy="2304256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400" dirty="0"/>
              <a:t>Варварской бомбардировке подвергли английские корабли памятник архитектуры</a:t>
            </a:r>
            <a:r>
              <a:rPr lang="ru-RU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 txBox="1">
            <a:spLocks noGrp="1"/>
          </p:cNvSpPr>
          <p:nvPr>
            <p:ph type="title"/>
          </p:nvPr>
        </p:nvSpPr>
        <p:spPr>
          <a:xfrm>
            <a:off x="2555776" y="2276872"/>
            <a:ext cx="3905685" cy="1569660"/>
          </a:xfrm>
        </p:spPr>
        <p:txBody>
          <a:bodyPr wrap="none" rtlCol="0">
            <a:sp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dirty="0" smtClean="0"/>
              <a:t>Соловецкий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4800" dirty="0" smtClean="0"/>
              <a:t> </a:t>
            </a:r>
            <a:r>
              <a:rPr lang="ru-RU" sz="4800" dirty="0"/>
              <a:t>монастырь</a:t>
            </a:r>
            <a:endParaRPr lang="ru-RU" sz="4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Box 1"/>
          <p:cNvSpPr txBox="1">
            <a:spLocks noChangeArrowheads="1"/>
          </p:cNvSpPr>
          <p:nvPr/>
        </p:nvSpPr>
        <p:spPr bwMode="auto">
          <a:xfrm>
            <a:off x="1187450" y="260350"/>
            <a:ext cx="67151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7200" b="1">
                <a:latin typeface="Times New Roman" pitchFamily="18" charset="0"/>
                <a:cs typeface="Times New Roman" pitchFamily="18" charset="0"/>
              </a:rPr>
              <a:t>75 тыс. человек</a:t>
            </a:r>
          </a:p>
        </p:txBody>
      </p:sp>
      <p:sp>
        <p:nvSpPr>
          <p:cNvPr id="4" name="Управляющая кнопка: назад 3">
            <a:hlinkClick r:id="rId2" action="ppaction://hlinksldjump" highlightClick="1"/>
          </p:cNvPr>
          <p:cNvSpPr/>
          <p:nvPr/>
        </p:nvSpPr>
        <p:spPr>
          <a:xfrm rot="10800000">
            <a:off x="8244408" y="5805264"/>
            <a:ext cx="755576" cy="836712"/>
          </a:xfrm>
          <a:prstGeom prst="actionButtonBackPreviou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8437" name="Picture 2" descr="https://im0-tub-ru.yandex.net/i?id=b76ad85e5356c7411642e89f100f7a05-l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39863" y="1670050"/>
            <a:ext cx="6462712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Box 1"/>
          <p:cNvSpPr txBox="1">
            <a:spLocks noChangeArrowheads="1"/>
          </p:cNvSpPr>
          <p:nvPr/>
        </p:nvSpPr>
        <p:spPr bwMode="auto">
          <a:xfrm>
            <a:off x="250825" y="908050"/>
            <a:ext cx="8424863" cy="507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>
                <a:latin typeface="Times New Roman" pitchFamily="18" charset="0"/>
              </a:rPr>
              <a:t>В Крымской войне 1853-1856 гг. Россия противостояла коалиции государств, в которую входили …стран, сколько и какие?</a:t>
            </a:r>
            <a:endParaRPr lang="ru-RU" sz="54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Управляющая кнопка: назад 6">
            <a:hlinkClick r:id="rId2" action="ppaction://hlinksldjump" highlightClick="1"/>
          </p:cNvPr>
          <p:cNvSpPr/>
          <p:nvPr/>
        </p:nvSpPr>
        <p:spPr>
          <a:xfrm rot="10800000">
            <a:off x="8244408" y="5805264"/>
            <a:ext cx="755576" cy="836712"/>
          </a:xfrm>
          <a:prstGeom prst="actionButtonBackPreviou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484" name="TextBox 1"/>
          <p:cNvSpPr txBox="1">
            <a:spLocks noChangeArrowheads="1"/>
          </p:cNvSpPr>
          <p:nvPr/>
        </p:nvSpPr>
        <p:spPr bwMode="auto">
          <a:xfrm>
            <a:off x="314325" y="333375"/>
            <a:ext cx="797718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>
                <a:latin typeface="Times New Roman" pitchFamily="18" charset="0"/>
              </a:rPr>
              <a:t>Турция, Англия, Франция </a:t>
            </a:r>
            <a:endParaRPr lang="ru-RU" sz="5400" b="1" i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>
              <a:latin typeface="Times New Roman" pitchFamily="18" charset="0"/>
            </a:endParaRPr>
          </a:p>
        </p:txBody>
      </p:sp>
      <p:pic>
        <p:nvPicPr>
          <p:cNvPr id="20485" name="Picture 2" descr="https://fs00.infourok.ru/images/doc/171/196287/img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6013" y="1773238"/>
            <a:ext cx="6373812" cy="477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Box 3"/>
          <p:cNvSpPr txBox="1">
            <a:spLocks noChangeArrowheads="1"/>
          </p:cNvSpPr>
          <p:nvPr/>
        </p:nvSpPr>
        <p:spPr bwMode="auto">
          <a:xfrm>
            <a:off x="971550" y="1844675"/>
            <a:ext cx="734536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latin typeface="Times New Roman" pitchFamily="18" charset="0"/>
              </a:rPr>
              <a:t>Сколько бастионов было построено под Севастополем?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636</TotalTime>
  <Words>743</Words>
  <Application>Microsoft Office PowerPoint</Application>
  <PresentationFormat>Экран (4:3)</PresentationFormat>
  <Paragraphs>119</Paragraphs>
  <Slides>58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58</vt:i4>
      </vt:variant>
    </vt:vector>
  </HeadingPairs>
  <TitlesOfParts>
    <vt:vector size="59" baseType="lpstr">
      <vt:lpstr>Апекс</vt:lpstr>
      <vt:lpstr>Своя игра «КРЫМСКАЯ ВОЙНА»</vt:lpstr>
      <vt:lpstr>Презентация PowerPoint</vt:lpstr>
      <vt:lpstr>СКОЛЬКО ДНЕЙ ДЛИЛАСЬ ОБОРОНА СЕВАСТОПОЛЯ?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УЧАСТИ!!!</vt:lpstr>
      <vt:lpstr>Дополнительные вопросы</vt:lpstr>
      <vt:lpstr>Как называлась дальнобойное нарезное ружье, которое применялось в ходе Крымской войны? В русской армии такое ружье приходилось одно на 23 человека. </vt:lpstr>
      <vt:lpstr>ШТУЦЕР</vt:lpstr>
      <vt:lpstr>Варварской бомбардировке подвергли английские корабли памятник архитектуры </vt:lpstr>
      <vt:lpstr>Соловецкий  монастырь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Своя игра «История в литературе»</dc:title>
  <dc:creator>Евгений Сергеевич</dc:creator>
  <cp:lastModifiedBy>User</cp:lastModifiedBy>
  <cp:revision>75</cp:revision>
  <dcterms:created xsi:type="dcterms:W3CDTF">2014-03-10T13:58:33Z</dcterms:created>
  <dcterms:modified xsi:type="dcterms:W3CDTF">2018-12-05T05:43:39Z</dcterms:modified>
</cp:coreProperties>
</file>