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2" r:id="rId5"/>
    <p:sldId id="258" r:id="rId6"/>
    <p:sldId id="261" r:id="rId7"/>
    <p:sldId id="263" r:id="rId8"/>
    <p:sldId id="260" r:id="rId9"/>
    <p:sldId id="264" r:id="rId10"/>
    <p:sldId id="259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risuem.ru/bogi-drevnei-gretsii-5-klass-risunok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26" y="3402980"/>
            <a:ext cx="4628093" cy="369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56165"/>
            <a:ext cx="4642820" cy="389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59" y="116633"/>
            <a:ext cx="45464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7" y="1268761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95" y="4365102"/>
            <a:ext cx="2305353" cy="236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155018"/>
            <a:ext cx="2224180" cy="2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5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554"/>
            <a:ext cx="565550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17986"/>
            <a:ext cx="405447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6606" y="548680"/>
            <a:ext cx="29373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Укажите на карте гору – место пребывания богов.</a:t>
            </a:r>
          </a:p>
        </p:txBody>
      </p:sp>
    </p:spTree>
    <p:extLst>
      <p:ext uri="{BB962C8B-B14F-4D97-AF65-F5344CB8AC3E}">
        <p14:creationId xmlns:p14="http://schemas.microsoft.com/office/powerpoint/2010/main" val="369654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83" y="0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Закрепление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изученного материала. Игра «Да», «Нет»  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  <a:p>
            <a:pPr algn="ctr"/>
            <a:endParaRPr lang="ru-RU" sz="2400" dirty="0" smtClean="0">
              <a:latin typeface="Bahnschrift Light" pitchFamily="34" charset="0"/>
            </a:endParaRPr>
          </a:p>
          <a:p>
            <a:r>
              <a:rPr lang="ru-RU" sz="2400" dirty="0" smtClean="0">
                <a:latin typeface="Bahnschrift Light" pitchFamily="34" charset="0"/>
              </a:rPr>
              <a:t>1.  Греки  </a:t>
            </a:r>
            <a:r>
              <a:rPr lang="ru-RU" sz="2400" dirty="0">
                <a:latin typeface="Bahnschrift Light" pitchFamily="34" charset="0"/>
              </a:rPr>
              <a:t>считали,  что  боги  живут  в  золотых  дворцах  на  вершине  горы  «Олимп». </a:t>
            </a:r>
          </a:p>
          <a:p>
            <a:r>
              <a:rPr lang="ru-RU" sz="2400" dirty="0" smtClean="0">
                <a:latin typeface="Bahnschrift Light" pitchFamily="34" charset="0"/>
              </a:rPr>
              <a:t/>
            </a:r>
            <a:br>
              <a:rPr lang="ru-RU" sz="2400" dirty="0" smtClean="0">
                <a:latin typeface="Bahnschrift Light" pitchFamily="34" charset="0"/>
              </a:rPr>
            </a:br>
            <a:r>
              <a:rPr lang="ru-RU" sz="2400" dirty="0" smtClean="0">
                <a:latin typeface="Bahnschrift Light" pitchFamily="34" charset="0"/>
              </a:rPr>
              <a:t>2.Царствует </a:t>
            </a:r>
            <a:r>
              <a:rPr lang="ru-RU" sz="2400" dirty="0">
                <a:latin typeface="Bahnschrift Light" pitchFamily="34" charset="0"/>
              </a:rPr>
              <a:t>над всеми богами громовержец Зевс.    </a:t>
            </a:r>
            <a:r>
              <a:rPr lang="ru-RU" sz="2400" dirty="0" smtClean="0">
                <a:latin typeface="Bahnschrift Light" pitchFamily="34" charset="0"/>
              </a:rPr>
              <a:t/>
            </a:r>
            <a:br>
              <a:rPr lang="ru-RU" sz="2400" dirty="0" smtClean="0">
                <a:latin typeface="Bahnschrift Light" pitchFamily="34" charset="0"/>
              </a:rPr>
            </a:br>
            <a:r>
              <a:rPr lang="ru-RU" sz="2400" dirty="0" smtClean="0">
                <a:latin typeface="Bahnschrift Light" pitchFamily="34" charset="0"/>
              </a:rPr>
              <a:t>                                                                                                                                                               </a:t>
            </a:r>
            <a:r>
              <a:rPr lang="ru-RU" sz="2400" dirty="0">
                <a:latin typeface="Bahnschrift Light" pitchFamily="34" charset="0"/>
              </a:rPr>
              <a:t>3.Зевс был верховным богом и владыкой подземного царства мертвых.  </a:t>
            </a:r>
            <a:r>
              <a:rPr lang="ru-RU" sz="2400" dirty="0" smtClean="0">
                <a:latin typeface="Bahnschrift Light" pitchFamily="34" charset="0"/>
              </a:rPr>
              <a:t/>
            </a:r>
            <a:br>
              <a:rPr lang="ru-RU" sz="2400" dirty="0" smtClean="0">
                <a:latin typeface="Bahnschrift Light" pitchFamily="34" charset="0"/>
              </a:rPr>
            </a:br>
            <a:r>
              <a:rPr lang="ru-RU" sz="2400" dirty="0" smtClean="0">
                <a:latin typeface="Bahnschrift Light" pitchFamily="34" charset="0"/>
              </a:rPr>
              <a:t>                                                                                                                   </a:t>
            </a:r>
            <a:r>
              <a:rPr lang="ru-RU" sz="2400" dirty="0">
                <a:latin typeface="Bahnschrift Light" pitchFamily="34" charset="0"/>
              </a:rPr>
              <a:t>4.Греческие боги назывались олимпийскими, потому что были сильными и     быстрыми, как спортсмены.     </a:t>
            </a:r>
            <a:r>
              <a:rPr lang="ru-RU" sz="2400" dirty="0" smtClean="0">
                <a:latin typeface="Bahnschrift Light" pitchFamily="34" charset="0"/>
              </a:rPr>
              <a:t/>
            </a:r>
            <a:br>
              <a:rPr lang="ru-RU" sz="2400" dirty="0" smtClean="0">
                <a:latin typeface="Bahnschrift Light" pitchFamily="34" charset="0"/>
              </a:rPr>
            </a:br>
            <a:r>
              <a:rPr lang="ru-RU" sz="2400" dirty="0" smtClean="0">
                <a:latin typeface="Bahnschrift Light" pitchFamily="34" charset="0"/>
              </a:rPr>
              <a:t>   </a:t>
            </a:r>
            <a:endParaRPr lang="ru-RU" sz="2400" dirty="0">
              <a:latin typeface="Bahnschrift Light" pitchFamily="34" charset="0"/>
            </a:endParaRPr>
          </a:p>
          <a:p>
            <a:r>
              <a:rPr lang="ru-RU" sz="2400" dirty="0" smtClean="0">
                <a:latin typeface="Bahnschrift Light" pitchFamily="34" charset="0"/>
              </a:rPr>
              <a:t>5</a:t>
            </a:r>
            <a:r>
              <a:rPr lang="ru-RU" sz="2400" dirty="0">
                <a:latin typeface="Bahnschrift Light" pitchFamily="34" charset="0"/>
              </a:rPr>
              <a:t>. У каждого дела был свой бог - покровитель.    </a:t>
            </a:r>
            <a:r>
              <a:rPr lang="ru-RU" sz="2400" dirty="0" smtClean="0">
                <a:latin typeface="Bahnschrift Light" pitchFamily="34" charset="0"/>
              </a:rPr>
              <a:t/>
            </a:r>
            <a:br>
              <a:rPr lang="ru-RU" sz="2400" dirty="0" smtClean="0">
                <a:latin typeface="Bahnschrift Light" pitchFamily="34" charset="0"/>
              </a:rPr>
            </a:br>
            <a:endParaRPr lang="ru-RU" sz="2400" dirty="0">
              <a:latin typeface="Bahnschrift Light" pitchFamily="34" charset="0"/>
            </a:endParaRPr>
          </a:p>
          <a:p>
            <a:r>
              <a:rPr lang="ru-RU" sz="2400" dirty="0" smtClean="0">
                <a:latin typeface="Bahnschrift Light" pitchFamily="34" charset="0"/>
              </a:rPr>
              <a:t>6</a:t>
            </a:r>
            <a:r>
              <a:rPr lang="ru-RU" sz="2400" dirty="0">
                <a:latin typeface="Bahnschrift Light" pitchFamily="34" charset="0"/>
              </a:rPr>
              <a:t>. Зевс – Посейдон - Аид - это главные боги.   </a:t>
            </a:r>
            <a:r>
              <a:rPr lang="ru-RU" sz="2400" dirty="0" smtClean="0">
                <a:latin typeface="Bahnschrift Light" pitchFamily="34" charset="0"/>
              </a:rPr>
              <a:t/>
            </a:r>
            <a:br>
              <a:rPr lang="ru-RU" sz="2400" dirty="0" smtClean="0">
                <a:latin typeface="Bahnschrift Light" pitchFamily="34" charset="0"/>
              </a:rPr>
            </a:br>
            <a:r>
              <a:rPr lang="ru-RU" sz="2400" dirty="0" smtClean="0">
                <a:latin typeface="Bahnschrift Light" pitchFamily="34" charset="0"/>
              </a:rPr>
              <a:t> </a:t>
            </a:r>
          </a:p>
          <a:p>
            <a:r>
              <a:rPr lang="ru-RU" sz="2400" dirty="0" smtClean="0">
                <a:latin typeface="Bahnschrift Light" pitchFamily="34" charset="0"/>
              </a:rPr>
              <a:t>7</a:t>
            </a:r>
            <a:r>
              <a:rPr lang="ru-RU" sz="2400" dirty="0">
                <a:latin typeface="Bahnschrift Light" pitchFamily="34" charset="0"/>
              </a:rPr>
              <a:t>. Сатиры и нимфы – это </a:t>
            </a:r>
            <a:r>
              <a:rPr lang="ru-RU" sz="2400" dirty="0" smtClean="0">
                <a:latin typeface="Bahnschrift Light" pitchFamily="34" charset="0"/>
              </a:rPr>
              <a:t>боги.     </a:t>
            </a:r>
            <a:r>
              <a:rPr lang="ru-RU" dirty="0" smtClean="0"/>
              <a:t>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32656"/>
            <a:ext cx="20938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Bahnschrift Light" pitchFamily="34" charset="0"/>
              </a:rPr>
              <a:t>Рефлексия.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84560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ahnschrift Light" pitchFamily="34" charset="0"/>
              </a:rPr>
              <a:t>Что вам понравилось на уроке? </a:t>
            </a:r>
            <a:endParaRPr lang="ru-RU" sz="2800" dirty="0" smtClean="0">
              <a:latin typeface="Bahnschrift Light" pitchFamily="34" charset="0"/>
            </a:endParaRPr>
          </a:p>
          <a:p>
            <a:endParaRPr lang="ru-RU" sz="2800" dirty="0">
              <a:latin typeface="Bahnschrift Light" pitchFamily="34" charset="0"/>
            </a:endParaRPr>
          </a:p>
          <a:p>
            <a:r>
              <a:rPr lang="ru-RU" sz="2800" dirty="0" smtClean="0">
                <a:latin typeface="Bahnschrift Light" pitchFamily="34" charset="0"/>
              </a:rPr>
              <a:t>Что нового вы </a:t>
            </a:r>
            <a:r>
              <a:rPr lang="ru-RU" sz="2800" dirty="0">
                <a:latin typeface="Bahnschrift Light" pitchFamily="34" charset="0"/>
              </a:rPr>
              <a:t>узнали? </a:t>
            </a:r>
            <a:endParaRPr lang="ru-RU" sz="2800" dirty="0" smtClean="0">
              <a:latin typeface="Bahnschrift Light" pitchFamily="34" charset="0"/>
            </a:endParaRPr>
          </a:p>
          <a:p>
            <a:endParaRPr lang="ru-RU" sz="2800" dirty="0">
              <a:latin typeface="Bahnschrift Light" pitchFamily="34" charset="0"/>
            </a:endParaRPr>
          </a:p>
          <a:p>
            <a:r>
              <a:rPr lang="ru-RU" sz="2800" dirty="0" smtClean="0">
                <a:latin typeface="Bahnschrift Light" pitchFamily="34" charset="0"/>
              </a:rPr>
              <a:t>Что </a:t>
            </a:r>
            <a:r>
              <a:rPr lang="ru-RU" sz="2800" dirty="0">
                <a:latin typeface="Bahnschrift Light" pitchFamily="34" charset="0"/>
              </a:rPr>
              <a:t>бы еще хотели узнать по этой теме?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04755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70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ahnschrift Light SemiCondensed" pitchFamily="34" charset="0"/>
              </a:rPr>
              <a:t>Список источников:</a:t>
            </a:r>
          </a:p>
          <a:p>
            <a:endParaRPr lang="ru-RU" sz="2400" dirty="0">
              <a:latin typeface="Bahnschrift Light SemiCondensed" pitchFamily="34" charset="0"/>
            </a:endParaRPr>
          </a:p>
          <a:p>
            <a:r>
              <a:rPr lang="ru-RU" sz="2400" dirty="0" smtClean="0">
                <a:latin typeface="Bahnschrift Light SemiCondensed" pitchFamily="34" charset="0"/>
              </a:rPr>
              <a:t>1. </a:t>
            </a:r>
            <a:r>
              <a:rPr lang="ru-RU" sz="2400" dirty="0">
                <a:latin typeface="Bahnschrift Light SemiCondensed" pitchFamily="34" charset="0"/>
              </a:rPr>
              <a:t>Всеобщая история. История Древнего мира. 5 класс: учебник для общеобразовательных организаций / А.А. </a:t>
            </a:r>
            <a:r>
              <a:rPr lang="ru-RU" sz="2400" dirty="0" err="1">
                <a:latin typeface="Bahnschrift Light SemiCondensed" pitchFamily="34" charset="0"/>
              </a:rPr>
              <a:t>Вигасин</a:t>
            </a:r>
            <a:r>
              <a:rPr lang="ru-RU" sz="2400" dirty="0">
                <a:latin typeface="Bahnschrift Light SemiCondensed" pitchFamily="34" charset="0"/>
              </a:rPr>
              <a:t>, Г.И. </a:t>
            </a:r>
            <a:r>
              <a:rPr lang="ru-RU" sz="2400" dirty="0" err="1">
                <a:latin typeface="Bahnschrift Light SemiCondensed" pitchFamily="34" charset="0"/>
              </a:rPr>
              <a:t>Годер</a:t>
            </a:r>
            <a:r>
              <a:rPr lang="ru-RU" sz="2400" dirty="0">
                <a:latin typeface="Bahnschrift Light SemiCondensed" pitchFamily="34" charset="0"/>
              </a:rPr>
              <a:t>, И.С. Свенцицкая; под ред. А.А. </a:t>
            </a:r>
            <a:r>
              <a:rPr lang="ru-RU" sz="2400" dirty="0" err="1">
                <a:latin typeface="Bahnschrift Light SemiCondensed" pitchFamily="34" charset="0"/>
              </a:rPr>
              <a:t>Искендерова</a:t>
            </a:r>
            <a:r>
              <a:rPr lang="ru-RU" sz="2400" dirty="0">
                <a:latin typeface="Bahnschrift Light SemiCondensed" pitchFamily="34" charset="0"/>
              </a:rPr>
              <a:t>. – М.: Просвещение, 2019</a:t>
            </a:r>
            <a:r>
              <a:rPr lang="ru-RU" sz="2400" dirty="0" smtClean="0">
                <a:latin typeface="Bahnschrift Light SemiCondensed" pitchFamily="34" charset="0"/>
              </a:rPr>
              <a:t>.</a:t>
            </a:r>
            <a:br>
              <a:rPr lang="ru-RU" sz="2400" dirty="0" smtClean="0">
                <a:latin typeface="Bahnschrift Light SemiCondensed" pitchFamily="34" charset="0"/>
              </a:rPr>
            </a:br>
            <a:r>
              <a:rPr lang="ru-RU" sz="2400" dirty="0" smtClean="0">
                <a:latin typeface="Bahnschrift Light SemiCondensed" pitchFamily="34" charset="0"/>
              </a:rPr>
              <a:t>2. </a:t>
            </a:r>
            <a:r>
              <a:rPr lang="en-US" sz="2400" dirty="0">
                <a:latin typeface="Bahnschrift Light SemiCondensed" pitchFamily="34" charset="0"/>
              </a:rPr>
              <a:t>https://resh.edu.ru/subject/lesson/7535/train</a:t>
            </a:r>
            <a:r>
              <a:rPr lang="en-US" sz="2400" dirty="0" smtClean="0">
                <a:latin typeface="Bahnschrift Light SemiCondensed" pitchFamily="34" charset="0"/>
              </a:rPr>
              <a:t>/</a:t>
            </a:r>
            <a:r>
              <a:rPr lang="ru-RU" sz="2400" dirty="0" smtClean="0">
                <a:latin typeface="Bahnschrift Light SemiCondensed" pitchFamily="34" charset="0"/>
              </a:rPr>
              <a:t/>
            </a:r>
            <a:br>
              <a:rPr lang="ru-RU" sz="2400" dirty="0" smtClean="0">
                <a:latin typeface="Bahnschrift Light SemiCondensed" pitchFamily="34" charset="0"/>
              </a:rPr>
            </a:br>
            <a:r>
              <a:rPr lang="ru-RU" sz="2400" dirty="0" smtClean="0">
                <a:latin typeface="Bahnschrift Light SemiCondensed" pitchFamily="34" charset="0"/>
              </a:rPr>
              <a:t>3. </a:t>
            </a:r>
            <a:r>
              <a:rPr lang="en-US" sz="2400" dirty="0">
                <a:latin typeface="Bahnschrift Light SemiCondensed" pitchFamily="34" charset="0"/>
                <a:hlinkClick r:id="rId2"/>
              </a:rPr>
              <a:t>https://</a:t>
            </a:r>
            <a:r>
              <a:rPr lang="en-US" sz="2400" dirty="0" smtClean="0">
                <a:latin typeface="Bahnschrift Light SemiCondensed" pitchFamily="34" charset="0"/>
                <a:hlinkClick r:id="rId2"/>
              </a:rPr>
              <a:t>prorisuem.ru/bogi-drevnei-gretsii-5-klass-risunok.html</a:t>
            </a:r>
            <a:r>
              <a:rPr lang="ru-RU" sz="2400" dirty="0" smtClean="0">
                <a:latin typeface="Bahnschrift Light SemiCondensed" pitchFamily="34" charset="0"/>
              </a:rPr>
              <a:t/>
            </a:r>
            <a:br>
              <a:rPr lang="ru-RU" sz="2400" dirty="0" smtClean="0">
                <a:latin typeface="Bahnschrift Light SemiCondensed" pitchFamily="34" charset="0"/>
              </a:rPr>
            </a:br>
            <a:r>
              <a:rPr lang="ru-RU" sz="2400" dirty="0" smtClean="0">
                <a:latin typeface="Bahnschrift Light SemiCondensed" pitchFamily="34" charset="0"/>
              </a:rPr>
              <a:t>4. </a:t>
            </a:r>
            <a:r>
              <a:rPr lang="en-US" sz="2400" dirty="0">
                <a:latin typeface="Bahnschrift Light SemiCondensed" pitchFamily="34" charset="0"/>
              </a:rPr>
              <a:t>https://uprostim.com/190-chelovechkov-dlya-prezentatsii-na-prozrachnom-fone/</a:t>
            </a:r>
            <a:endParaRPr lang="ru-RU" sz="2400" dirty="0"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9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140" y="1988840"/>
            <a:ext cx="8062664" cy="16836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itchFamily="34" charset="0"/>
                <a:cs typeface="Times New Roman" pitchFamily="18" charset="0"/>
              </a:rPr>
              <a:t>Религия древних греков</a:t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itchFamily="34" charset="0"/>
                <a:cs typeface="Times New Roman" pitchFamily="18" charset="0"/>
              </a:rPr>
            </a:br>
            <a:endParaRPr lang="ru-RU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7159728" cy="72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76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Bahnschrift Light" pitchFamily="34" charset="0"/>
              </a:rPr>
              <a:t>Домашнее задание: </a:t>
            </a:r>
            <a:endParaRPr lang="ru-RU" sz="3200" b="1" u="sng" dirty="0" smtClean="0">
              <a:latin typeface="Bahnschrift Light" pitchFamily="34" charset="0"/>
            </a:endParaRPr>
          </a:p>
          <a:p>
            <a:endParaRPr lang="ru-RU" sz="3200" dirty="0" smtClean="0">
              <a:latin typeface="Bahnschrift Light" pitchFamily="34" charset="0"/>
            </a:endParaRPr>
          </a:p>
          <a:p>
            <a:r>
              <a:rPr lang="ru-RU" sz="3200" dirty="0" smtClean="0">
                <a:latin typeface="Bahnschrift Light" pitchFamily="34" charset="0"/>
              </a:rPr>
              <a:t>Параграф </a:t>
            </a:r>
            <a:r>
              <a:rPr lang="ru-RU" sz="3200" dirty="0">
                <a:latin typeface="Bahnschrift Light" pitchFamily="34" charset="0"/>
              </a:rPr>
              <a:t>28; </a:t>
            </a:r>
            <a:r>
              <a:rPr lang="ru-RU" sz="3200" dirty="0" smtClean="0">
                <a:latin typeface="Bahnschrift Light" pitchFamily="34" charset="0"/>
              </a:rPr>
              <a:t>подготовить сообщение об одном из древнегреческих богов. </a:t>
            </a:r>
            <a:endParaRPr lang="ru-RU" sz="3200" dirty="0">
              <a:latin typeface="Bahnschrift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4293096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67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" y="1"/>
            <a:ext cx="9146284" cy="6559780"/>
          </a:xfrm>
          <a:prstGeom prst="rect">
            <a:avLst/>
          </a:prstGeom>
          <a:noFill/>
          <a:ln>
            <a:noFill/>
          </a:ln>
          <a:effectLst>
            <a:outerShdw blurRad="1143000" dir="1092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9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70344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Действиями богов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греки  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объясняли дождь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засуху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,  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морские бури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смену времён 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года,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неурожаи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болезни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Segoe Script" pitchFamily="66" charset="0"/>
                <a:cs typeface="Arial" pitchFamily="34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84575" y="2216423"/>
            <a:ext cx="938415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10206"/>
            <a:ext cx="5993965" cy="3998831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sp3d>
            <a:bevelT w="152400" h="50800" prst="softRound"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7854" y="6564868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Segoe Script" pitchFamily="66" charset="0"/>
              </a:rPr>
              <a:t>Храм Зевса.</a:t>
            </a:r>
          </a:p>
        </p:txBody>
      </p:sp>
    </p:spTree>
    <p:extLst>
      <p:ext uri="{BB962C8B-B14F-4D97-AF65-F5344CB8AC3E}">
        <p14:creationId xmlns:p14="http://schemas.microsoft.com/office/powerpoint/2010/main" val="350927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7" y="116632"/>
            <a:ext cx="249160" cy="40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" y="512022"/>
            <a:ext cx="279294" cy="4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" y="96731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" y="142451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" y="188171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" y="233891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" y="279611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" y="325331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" y="371051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" y="416771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" y="462491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" y="5086533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" y="5534300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" y="601228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" y="6469482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110"/>
            <a:ext cx="2296840" cy="298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0404"/>
            <a:ext cx="2346893" cy="397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78" y="350177"/>
            <a:ext cx="2368771" cy="294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7336"/>
            <a:ext cx="2304256" cy="311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50708"/>
            <a:ext cx="2209908" cy="298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2871" y="2840046"/>
            <a:ext cx="103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Деметра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4164" y="6056216"/>
            <a:ext cx="608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85351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Арес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4278" y="2958447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Афродита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284816"/>
            <a:ext cx="1152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Артемида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4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4223487" cy="421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28310"/>
            <a:ext cx="790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egoe Script" pitchFamily="66" charset="0"/>
              </a:rPr>
              <a:t>Бог           Какой сфере покровительствовал</a:t>
            </a:r>
            <a:endParaRPr lang="ru-RU" sz="2400" dirty="0">
              <a:latin typeface="Segoe Script" pitchFamily="66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95736" y="0"/>
            <a:ext cx="0" cy="4889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789975"/>
            <a:ext cx="9299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13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1969873" cy="183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21283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ahnschrift Light" pitchFamily="34" charset="0"/>
              </a:rPr>
              <a:t>Выберите один вариант ответа. </a:t>
            </a:r>
            <a:endParaRPr lang="ru-RU" sz="2400" b="1" dirty="0" smtClean="0">
              <a:latin typeface="Bahnschrift Light" pitchFamily="34" charset="0"/>
            </a:endParaRPr>
          </a:p>
          <a:p>
            <a:endParaRPr lang="ru-RU" sz="2400" b="1" dirty="0">
              <a:latin typeface="Bahnschrift Light" pitchFamily="34" charset="0"/>
            </a:endParaRPr>
          </a:p>
          <a:p>
            <a:r>
              <a:rPr lang="ru-RU" sz="2400" b="1" dirty="0" smtClean="0">
                <a:latin typeface="Bahnschrift Light" pitchFamily="34" charset="0"/>
              </a:rPr>
              <a:t>Греки </a:t>
            </a:r>
            <a:r>
              <a:rPr lang="ru-RU" sz="2400" b="1" dirty="0">
                <a:latin typeface="Bahnschrift Light" pitchFamily="34" charset="0"/>
              </a:rPr>
              <a:t>верили, что боги: </a:t>
            </a:r>
          </a:p>
          <a:p>
            <a:endParaRPr lang="ru-RU" sz="2400" dirty="0">
              <a:latin typeface="Bahnschrift Light" pitchFamily="34" charset="0"/>
            </a:endParaRPr>
          </a:p>
          <a:p>
            <a:r>
              <a:rPr lang="ru-RU" sz="2400" dirty="0" smtClean="0">
                <a:latin typeface="Bahnschrift Light" pitchFamily="34" charset="0"/>
              </a:rPr>
              <a:t>- всегда </a:t>
            </a:r>
            <a:r>
              <a:rPr lang="ru-RU" sz="2400" dirty="0">
                <a:latin typeface="Bahnschrift Light" pitchFamily="34" charset="0"/>
              </a:rPr>
              <a:t>помогают людям, не причиняют им страданий и бед</a:t>
            </a:r>
          </a:p>
          <a:p>
            <a:endParaRPr lang="ru-RU" sz="2400" dirty="0">
              <a:latin typeface="Bahnschrift Light" pitchFamily="34" charset="0"/>
            </a:endParaRPr>
          </a:p>
          <a:p>
            <a:r>
              <a:rPr lang="ru-RU" sz="2400" dirty="0" smtClean="0">
                <a:latin typeface="Bahnschrift Light" pitchFamily="34" charset="0"/>
              </a:rPr>
              <a:t>- насылают </a:t>
            </a:r>
            <a:r>
              <a:rPr lang="ru-RU" sz="2400" dirty="0">
                <a:latin typeface="Bahnschrift Light" pitchFamily="34" charset="0"/>
              </a:rPr>
              <a:t>людям лишь несчастья и беды</a:t>
            </a:r>
          </a:p>
          <a:p>
            <a:endParaRPr lang="ru-RU" sz="2400" dirty="0">
              <a:latin typeface="Bahnschrift Light" pitchFamily="34" charset="0"/>
            </a:endParaRPr>
          </a:p>
          <a:p>
            <a:r>
              <a:rPr lang="ru-RU" sz="2400" dirty="0" smtClean="0">
                <a:latin typeface="Bahnschrift Light" pitchFamily="34" charset="0"/>
              </a:rPr>
              <a:t>- постоянно </a:t>
            </a:r>
            <a:r>
              <a:rPr lang="ru-RU" sz="2400" dirty="0">
                <a:latin typeface="Bahnschrift Light" pitchFamily="34" charset="0"/>
              </a:rPr>
              <a:t>вмешиваются в жизнь людей</a:t>
            </a:r>
          </a:p>
        </p:txBody>
      </p:sp>
    </p:spTree>
    <p:extLst>
      <p:ext uri="{BB962C8B-B14F-4D97-AF65-F5344CB8AC3E}">
        <p14:creationId xmlns:p14="http://schemas.microsoft.com/office/powerpoint/2010/main" val="304738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ый точечный рисунок (3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783391" cy="36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569" y="35730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u="sng" dirty="0">
                <a:latin typeface="Bahnschrift Light" pitchFamily="34" charset="0"/>
              </a:rPr>
              <a:t>По горизонтали:</a:t>
            </a:r>
          </a:p>
          <a:p>
            <a:r>
              <a:rPr lang="ru-RU" sz="2400" dirty="0" smtClean="0">
                <a:latin typeface="Bahnschrift Light" pitchFamily="34" charset="0"/>
              </a:rPr>
              <a:t>1. Владычица </a:t>
            </a:r>
            <a:r>
              <a:rPr lang="ru-RU" sz="2400" dirty="0">
                <a:latin typeface="Bahnschrift Light" pitchFamily="34" charset="0"/>
              </a:rPr>
              <a:t>подземного царства.</a:t>
            </a:r>
          </a:p>
          <a:p>
            <a:r>
              <a:rPr lang="ru-RU" sz="2400" dirty="0" smtClean="0">
                <a:latin typeface="Bahnschrift Light" pitchFamily="34" charset="0"/>
              </a:rPr>
              <a:t>4. Богиня </a:t>
            </a:r>
            <a:r>
              <a:rPr lang="ru-RU" sz="2400" dirty="0">
                <a:latin typeface="Bahnschrift Light" pitchFamily="34" charset="0"/>
              </a:rPr>
              <a:t>плодородия и земледелия.</a:t>
            </a:r>
          </a:p>
          <a:p>
            <a:r>
              <a:rPr lang="ru-RU" sz="2400" dirty="0" smtClean="0">
                <a:latin typeface="Bahnschrift Light" pitchFamily="34" charset="0"/>
              </a:rPr>
              <a:t>5. Сестра-близнец </a:t>
            </a:r>
            <a:r>
              <a:rPr lang="ru-RU" sz="2400" dirty="0">
                <a:latin typeface="Bahnschrift Light" pitchFamily="34" charset="0"/>
              </a:rPr>
              <a:t>Аполлона.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1742" y="3573016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Bahnschrift Light" pitchFamily="34" charset="0"/>
              </a:rPr>
              <a:t>По вертикали:</a:t>
            </a:r>
          </a:p>
          <a:p>
            <a:r>
              <a:rPr lang="ru-RU" sz="2400" dirty="0" smtClean="0">
                <a:latin typeface="Bahnschrift Light" pitchFamily="34" charset="0"/>
              </a:rPr>
              <a:t>2. Свойство </a:t>
            </a:r>
            <a:r>
              <a:rPr lang="ru-RU" sz="2400" dirty="0">
                <a:latin typeface="Bahnschrift Light" pitchFamily="34" charset="0"/>
              </a:rPr>
              <a:t>человеческого разума, которое олицетворяла Афина.</a:t>
            </a:r>
          </a:p>
          <a:p>
            <a:r>
              <a:rPr lang="ru-RU" sz="2400" dirty="0" smtClean="0">
                <a:latin typeface="Bahnschrift Light" pitchFamily="34" charset="0"/>
              </a:rPr>
              <a:t>3. Верховная </a:t>
            </a:r>
            <a:r>
              <a:rPr lang="ru-RU" sz="2400" dirty="0">
                <a:latin typeface="Bahnschrift Light" pitchFamily="34" charset="0"/>
              </a:rPr>
              <a:t>богиня, жена Зевса.</a:t>
            </a:r>
          </a:p>
        </p:txBody>
      </p:sp>
    </p:spTree>
    <p:extLst>
      <p:ext uri="{BB962C8B-B14F-4D97-AF65-F5344CB8AC3E}">
        <p14:creationId xmlns:p14="http://schemas.microsoft.com/office/powerpoint/2010/main" val="3799540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230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Религия древних греков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35</cp:revision>
  <dcterms:created xsi:type="dcterms:W3CDTF">2023-11-17T09:20:27Z</dcterms:created>
  <dcterms:modified xsi:type="dcterms:W3CDTF">2023-12-08T03:21:59Z</dcterms:modified>
</cp:coreProperties>
</file>