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25" r:id="rId3"/>
    <p:sldId id="326" r:id="rId4"/>
    <p:sldId id="327" r:id="rId5"/>
    <p:sldId id="332" r:id="rId6"/>
    <p:sldId id="328" r:id="rId7"/>
    <p:sldId id="266" r:id="rId8"/>
    <p:sldId id="298" r:id="rId9"/>
    <p:sldId id="258" r:id="rId10"/>
    <p:sldId id="322" r:id="rId11"/>
    <p:sldId id="329" r:id="rId12"/>
    <p:sldId id="323" r:id="rId13"/>
    <p:sldId id="330" r:id="rId14"/>
    <p:sldId id="270" r:id="rId15"/>
    <p:sldId id="331" r:id="rId16"/>
    <p:sldId id="286" r:id="rId17"/>
    <p:sldId id="274" r:id="rId18"/>
    <p:sldId id="321" r:id="rId19"/>
    <p:sldId id="299" r:id="rId20"/>
    <p:sldId id="262" r:id="rId21"/>
    <p:sldId id="324" r:id="rId22"/>
    <p:sldId id="275" r:id="rId23"/>
    <p:sldId id="269" r:id="rId24"/>
    <p:sldId id="292" r:id="rId25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33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762" y="-10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CB985A-6FAA-43D7-8E23-BA8B13F80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EFA1CA0-DD0F-4C6D-9497-CC22B356D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BCF3D5-CA49-4C35-8AB4-44A96F19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D95B82-F60E-4CE4-866A-5230BF45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C5DCD-D0FA-4806-A42B-8ACE6021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749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7DFD2B-2E61-4A68-A755-12BB46A6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567F63-2318-4CD4-B619-FB578B679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587E57-53E8-49A4-AF25-6C4D17A1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227DE51-57F1-4EC5-A84B-0DF728795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80C09A-288A-4D71-8B7D-CF7414EC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584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8EEEDAC-826E-49EF-8756-159A92573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4CCFBB1-DE12-46E2-8C1E-176FD734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233F1F-6387-4B0B-A387-D38CE734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CFC249-4FA1-457D-97A2-A36FC35F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E2F41A-76F7-4A8E-9685-EEAA63F6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278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A43650-F6BC-4AF7-A735-82C90864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DFCBA7-0997-48F7-88EB-82C2C990B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8EDDC7-1CD4-4CDD-B1E6-C44A7012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178566-2B95-4786-A59F-97650214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C65EA6-5455-409F-9CF3-A871ADB7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55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A622A5-1311-4FC1-9B72-4213B6FD3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761F94-FD47-4DCB-9F42-1A11D73A8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265E4B-D558-4E98-9C6A-57C22966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380140-E129-4F68-ADEB-9EB91AFD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72E154-6A99-4BB9-9536-E183BACA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695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EB2DDE-D6F6-42B4-A377-E8999575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4BBDF3-8240-4E4B-A413-95DA5C555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A958897-2418-4FAA-966B-3B164F724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68DA9B4-6872-4E2E-B201-CDA11FC0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65B4B2-A8E8-4E15-AACC-6B0C0AB1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3031211-4CDB-4AF1-82BD-644755EB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459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6E3F51-52DF-4F01-BA22-ED7A3707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6D8525-F9FC-49D1-AB8E-C3C5C7DE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861736-123A-4D1F-9B3E-8632325A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4FC5AE5-A64E-45CF-883E-93C349F82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FF9DDAF-C704-4E0F-A49A-4B4D6AA8D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3BB96A4-B23A-488D-A169-5B162799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2E897D-1944-40D7-BC06-E2020561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B7A723E-10FD-468F-AA9E-1925B016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985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1E6B78-1C65-4192-96CD-A0CFAF08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6B27453-7279-449B-AD00-23260B83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07FE8CE-A283-4808-AE02-1CE1AC94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2F978B2-F720-41F8-B814-D22CA93F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95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41CF352-D2E0-4657-A6C4-BF1FC846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26AA1C5-40BA-441D-9AF1-E1F82653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1B8ED77-4932-4FCE-B1F0-D22006CC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700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D19E25-EB8E-4E17-9ACE-E345BBA8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C8895C-FE94-489D-8716-0A0100E1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E75265-EF14-4F1C-AF14-E40449307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233129-B331-43B2-A329-1D10DBD2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29010C0-E534-44A7-909A-0A8EE418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48C6ED2-E2AE-4D29-B617-7C2FF7839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638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EE5CF6-5784-4BF0-A704-660BCA54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B44AF32-55EA-42B0-AC13-B5610CE20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130FA00-1F14-4EEE-99CC-61E1E95E0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5A5C0E4-464C-4A3B-AD42-09DEE2EA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45AC3B9-473F-4253-9640-8137332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2F3995-7F54-45CB-8347-D944070C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985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938EB0-59AD-400E-B620-EA30E8C1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B048EC4-6228-4AD1-965C-15E66C774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DD9DE6-20AE-415C-BBE9-BC4C657DF2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D3E3-AA67-48B1-B207-CA4F1C154D52}" type="datetimeFigureOut">
              <a:rPr lang="ru-RU" smtClean="0"/>
              <a:pPr/>
              <a:t>20.04.2023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3B3940-2FB6-4E2F-96C7-E9D9E20D5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466887-2666-44A7-8865-30FE7BC8C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1851-A41B-4CF9-970F-BCF0FA0949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291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F3B5331-42DE-4817-93D1-FC9420C9E39C}"/>
              </a:ext>
            </a:extLst>
          </p:cNvPr>
          <p:cNvSpPr txBox="1"/>
          <p:nvPr/>
        </p:nvSpPr>
        <p:spPr>
          <a:xfrm>
            <a:off x="539646" y="1648918"/>
            <a:ext cx="11122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находка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</a:t>
            </a:r>
            <a:r>
              <a:rPr lang="ru-RU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Yohocube</a:t>
            </a:r>
            <a:r>
              <a:rPr lang="ru-RU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4" y="494675"/>
            <a:ext cx="1266019" cy="123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370" y="141278"/>
            <a:ext cx="1753850" cy="161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154" y="4916774"/>
            <a:ext cx="1558977" cy="16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3" y="4691921"/>
            <a:ext cx="1214203" cy="19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35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0E79F6-2FEE-43B2-9E59-8BF2A31B40FA}"/>
              </a:ext>
            </a:extLst>
          </p:cNvPr>
          <p:cNvSpPr txBox="1"/>
          <p:nvPr/>
        </p:nvSpPr>
        <p:spPr>
          <a:xfrm>
            <a:off x="81280" y="173116"/>
            <a:ext cx="120294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Развивающий инструмент «Тяни-Толкай»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8D73F8D-4236-4CA0-9BEC-EB27865B1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1280" y="4307546"/>
            <a:ext cx="3679417" cy="2114763"/>
          </a:xfrm>
          <a:prstGeom prst="rect">
            <a:avLst/>
          </a:prstGeom>
          <a:ln>
            <a:solidFill>
              <a:srgbClr val="990099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9E89ABC-6656-4DE9-BC34-2FB19FAE1F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06311" y="942557"/>
            <a:ext cx="5302392" cy="309212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99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222B264-95A3-4EF1-A419-AD4F75B3AF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820908" y="4307545"/>
            <a:ext cx="3393440" cy="2114763"/>
          </a:xfrm>
          <a:prstGeom prst="rect">
            <a:avLst/>
          </a:prstGeom>
          <a:ln>
            <a:solidFill>
              <a:srgbClr val="990099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9473C66-311A-4515-8C56-844620A91819}"/>
              </a:ext>
            </a:extLst>
          </p:cNvPr>
          <p:cNvSpPr txBox="1"/>
          <p:nvPr/>
        </p:nvSpPr>
        <p:spPr>
          <a:xfrm>
            <a:off x="7274560" y="1388031"/>
            <a:ext cx="454151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2200" dirty="0">
                <a:latin typeface="Book Antiqua" panose="02040602050305030304" pitchFamily="18" charset="0"/>
              </a:rPr>
              <a:t>Игра «Тяни-Толкай» - своеобразная гимнастика для ума и творческой фантазии, совмещенная с проверкой уровня развития речи, грамотности и объема словарного запаса играющих.</a:t>
            </a:r>
          </a:p>
          <a:p>
            <a:pPr indent="180000" algn="just"/>
            <a:r>
              <a:rPr lang="ru-RU" sz="2200" dirty="0">
                <a:latin typeface="Book Antiqua" panose="02040602050305030304" pitchFamily="18" charset="0"/>
              </a:rPr>
              <a:t>Цель игры: развитие речи, расширение словарного запаса, расширение представлений о животном мире, улучшение коммуникативных навыков и развитие креативности.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02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фото 3\IMG_20221026_144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410" y="345867"/>
            <a:ext cx="426720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1\Desktop\фото 3\IMG_20221027_105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849" y="3207895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C:\Users\1\Desktop\фото 3\IMG_20221027_110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4970" y="3252866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402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BA2CAE-5826-4430-90DC-31AA8ABE7EEE}"/>
              </a:ext>
            </a:extLst>
          </p:cNvPr>
          <p:cNvSpPr txBox="1"/>
          <p:nvPr/>
        </p:nvSpPr>
        <p:spPr>
          <a:xfrm>
            <a:off x="0" y="30870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Book Antiqua" panose="02040602050305030304" pitchFamily="18" charset="0"/>
              </a:rPr>
              <a:t>Игра по </a:t>
            </a:r>
            <a:r>
              <a:rPr lang="ru-RU" sz="3600" b="1" dirty="0" err="1">
                <a:latin typeface="Book Antiqua" panose="02040602050305030304" pitchFamily="18" charset="0"/>
              </a:rPr>
              <a:t>профориентированию</a:t>
            </a:r>
            <a:r>
              <a:rPr lang="ru-RU" sz="3600" b="1" dirty="0">
                <a:latin typeface="Book Antiqua" panose="02040602050305030304" pitchFamily="18" charset="0"/>
              </a:rPr>
              <a:t> </a:t>
            </a:r>
            <a:r>
              <a:rPr lang="ru-RU" sz="3600" b="1" dirty="0" smtClean="0">
                <a:latin typeface="Book Antiqua" panose="02040602050305030304" pitchFamily="18" charset="0"/>
              </a:rPr>
              <a:t>«</a:t>
            </a:r>
            <a:r>
              <a:rPr lang="ru-RU" sz="3600" b="1" dirty="0" err="1" smtClean="0">
                <a:latin typeface="Book Antiqua" panose="02040602050305030304" pitchFamily="18" charset="0"/>
              </a:rPr>
              <a:t>Много</a:t>
            </a:r>
            <a:r>
              <a:rPr lang="ru-RU" sz="3600" b="1" dirty="0" err="1" smtClean="0">
                <a:latin typeface="Book Antiqua" panose="02040602050305030304" pitchFamily="18" charset="0"/>
              </a:rPr>
              <a:t>ДРОМ</a:t>
            </a:r>
            <a:r>
              <a:rPr lang="ru-RU" sz="3600" b="1" dirty="0">
                <a:latin typeface="Book Antiqua" panose="02040602050305030304" pitchFamily="18" charset="0"/>
              </a:rPr>
              <a:t>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E30523B-709B-4B23-851E-4CFE060BE173}"/>
              </a:ext>
            </a:extLst>
          </p:cNvPr>
          <p:cNvSpPr txBox="1"/>
          <p:nvPr/>
        </p:nvSpPr>
        <p:spPr>
          <a:xfrm>
            <a:off x="436880" y="1292821"/>
            <a:ext cx="49784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2200" dirty="0" smtClean="0">
                <a:latin typeface="Book Antiqua" panose="02040602050305030304" pitchFamily="18" charset="0"/>
              </a:rPr>
              <a:t>«</a:t>
            </a:r>
            <a:r>
              <a:rPr lang="ru-RU" sz="2200" dirty="0" err="1" smtClean="0">
                <a:latin typeface="Book Antiqua" panose="02040602050305030304" pitchFamily="18" charset="0"/>
              </a:rPr>
              <a:t>Многод</a:t>
            </a:r>
            <a:r>
              <a:rPr lang="ru-RU" sz="2200" dirty="0" err="1" smtClean="0">
                <a:latin typeface="Book Antiqua" panose="02040602050305030304" pitchFamily="18" charset="0"/>
              </a:rPr>
              <a:t>ром</a:t>
            </a:r>
            <a:r>
              <a:rPr lang="ru-RU" sz="2200" dirty="0">
                <a:latin typeface="Book Antiqua" panose="02040602050305030304" pitchFamily="18" charset="0"/>
              </a:rPr>
              <a:t>» - развивающий системный инструмент, позволяющий реализовать игровые исследовательские и экспериментальные действия в связи с профессиями настоящего и будущего детям с 3 лет.</a:t>
            </a:r>
          </a:p>
          <a:p>
            <a:pPr indent="180000" algn="just"/>
            <a:r>
              <a:rPr lang="ru-RU" sz="2200" dirty="0">
                <a:latin typeface="Book Antiqua" panose="02040602050305030304" pitchFamily="18" charset="0"/>
              </a:rPr>
              <a:t>Направлен не только на знакомство с профессиями, но и на развитие вариативности мышления, креативности, пространственного мышления, развитие речи и презентационных способностей, социальной компетенции.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A31C9CB-6014-471F-888D-B12E44E55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38190" y="2109371"/>
            <a:ext cx="2807970" cy="4439920"/>
          </a:xfrm>
          <a:prstGeom prst="rect">
            <a:avLst/>
          </a:prstGeom>
          <a:ln>
            <a:solidFill>
              <a:srgbClr val="990099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0FC5734-DEC1-462F-A263-7F4C30EB8F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834348" y="1107440"/>
            <a:ext cx="3022372" cy="4439920"/>
          </a:xfrm>
          <a:prstGeom prst="rect">
            <a:avLst/>
          </a:prstGeom>
          <a:ln>
            <a:solidFill>
              <a:srgbClr val="99009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19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фото 3\IMG_20221027_213355 р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380" y="4318339"/>
            <a:ext cx="4267200" cy="224735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1\Desktop\фото 3\IMG_20221029_17020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5367"/>
            <a:ext cx="5662534" cy="393686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C:\Users\1\Desktop\фото 3\IMG_20221028_165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8174" y="366010"/>
            <a:ext cx="3419006" cy="452078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19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фото 3\IMG-20221024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84" y="209862"/>
            <a:ext cx="4267200" cy="240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1\Desktop\фото 3\IMG-20221024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613" y="2758190"/>
            <a:ext cx="3200400" cy="38837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C:\Users\1\Desktop\фото 3\IMG-20221024-WA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4452" y="3612630"/>
            <a:ext cx="3394024" cy="2909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C:\Users\1\Desktop\фото 3\Кошеч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5259" y="209862"/>
            <a:ext cx="4601980" cy="32078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C:\Users\1\Desktop\фото 3\Сборка елоч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0966" y="3267854"/>
            <a:ext cx="3200400" cy="33503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176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BA2CAE-5826-4430-90DC-31AA8ABE7EEE}"/>
              </a:ext>
            </a:extLst>
          </p:cNvPr>
          <p:cNvSpPr txBox="1"/>
          <p:nvPr/>
        </p:nvSpPr>
        <p:spPr>
          <a:xfrm>
            <a:off x="-3092498" y="2066468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Опытно-</a:t>
            </a:r>
          </a:p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экспериментальная </a:t>
            </a:r>
          </a:p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деятельность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A890D04-58C4-4F69-BEF2-A43D646D6B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544560" y="553947"/>
            <a:ext cx="3230684" cy="603723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72C64B-7C69-4DD5-BEA9-9BC03FED4D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93470" y="106840"/>
            <a:ext cx="2517410" cy="66443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176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544602-F642-4D0F-8889-3B0758AC61FF}"/>
              </a:ext>
            </a:extLst>
          </p:cNvPr>
          <p:cNvSpPr txBox="1"/>
          <p:nvPr/>
        </p:nvSpPr>
        <p:spPr>
          <a:xfrm>
            <a:off x="5982183" y="368863"/>
            <a:ext cx="60940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atin typeface="Book Antiqua" panose="02040602050305030304" pitchFamily="18" charset="0"/>
              </a:rPr>
              <a:t>Адвенткалендарь</a:t>
            </a:r>
            <a:endParaRPr lang="ru-RU" sz="4400" b="1" dirty="0">
              <a:latin typeface="Book Antiqua" panose="02040602050305030304" pitchFamily="18" charset="0"/>
            </a:endParaRPr>
          </a:p>
          <a:p>
            <a:pPr algn="ctr"/>
            <a:endParaRPr lang="ru-RU" sz="44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131DEF-06FE-4EB2-9EEA-714E5D608943}"/>
              </a:ext>
            </a:extLst>
          </p:cNvPr>
          <p:cNvSpPr txBox="1"/>
          <p:nvPr/>
        </p:nvSpPr>
        <p:spPr>
          <a:xfrm>
            <a:off x="229566" y="368863"/>
            <a:ext cx="59802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Календарь </a:t>
            </a:r>
          </a:p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природы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78FBCC7-2F23-448F-AD2E-C70F692F12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79165" y="1815413"/>
            <a:ext cx="5403018" cy="4869329"/>
          </a:xfrm>
          <a:prstGeom prst="rect">
            <a:avLst/>
          </a:prstGeom>
          <a:ln w="19050">
            <a:solidFill>
              <a:srgbClr val="FF3300"/>
            </a:solidFill>
          </a:ln>
        </p:spPr>
      </p:pic>
      <p:pic>
        <p:nvPicPr>
          <p:cNvPr id="10242" name="Picture 2" descr="C:\Users\1\Desktop\фото 3\IMG-20221029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682" y="1708880"/>
            <a:ext cx="5111645" cy="473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9834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6D403C-0801-41D2-A01C-AE26C0B3F370}"/>
              </a:ext>
            </a:extLst>
          </p:cNvPr>
          <p:cNvSpPr txBox="1"/>
          <p:nvPr/>
        </p:nvSpPr>
        <p:spPr>
          <a:xfrm>
            <a:off x="198698" y="621118"/>
            <a:ext cx="117946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Составление сюжетных рассказов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F09CC7-426C-4932-94DB-55A92B6EDA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97874" y="2015095"/>
            <a:ext cx="10254012" cy="3837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33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8425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BA2CAE-5826-4430-90DC-31AA8ABE7EEE}"/>
              </a:ext>
            </a:extLst>
          </p:cNvPr>
          <p:cNvSpPr txBox="1"/>
          <p:nvPr/>
        </p:nvSpPr>
        <p:spPr>
          <a:xfrm>
            <a:off x="-132080" y="85268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Book Antiqua" panose="02040602050305030304" pitchFamily="18" charset="0"/>
              </a:rPr>
              <a:t>Игра для развития эмоционального интеллекта «ЭМОФОН»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E5E50D-5CD7-434E-9839-D37238EB09CF}"/>
              </a:ext>
            </a:extLst>
          </p:cNvPr>
          <p:cNvSpPr txBox="1"/>
          <p:nvPr/>
        </p:nvSpPr>
        <p:spPr>
          <a:xfrm>
            <a:off x="431800" y="1285597"/>
            <a:ext cx="1132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2200" dirty="0">
                <a:latin typeface="Book Antiqua" panose="02040602050305030304" pitchFamily="18" charset="0"/>
              </a:rPr>
              <a:t>«</a:t>
            </a:r>
            <a:r>
              <a:rPr lang="ru-RU" sz="2200" dirty="0" err="1">
                <a:latin typeface="Book Antiqua" panose="02040602050305030304" pitchFamily="18" charset="0"/>
              </a:rPr>
              <a:t>Эмофон</a:t>
            </a:r>
            <a:r>
              <a:rPr lang="ru-RU" sz="2200" dirty="0">
                <a:latin typeface="Book Antiqua" panose="02040602050305030304" pitchFamily="18" charset="0"/>
              </a:rPr>
              <a:t>» - инструмент, направленный на диагностику и актуализацию эмоционально-когнитивной компетенции (т.н. эмоционального интеллекта) с возраста 2-2,5 лет.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8D14D24-FB0D-4823-BDDB-4C9B9FCDD0E1}"/>
              </a:ext>
            </a:extLst>
          </p:cNvPr>
          <p:cNvSpPr txBox="1"/>
          <p:nvPr/>
        </p:nvSpPr>
        <p:spPr>
          <a:xfrm>
            <a:off x="2731008" y="244977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Book Antiqua" panose="02040602050305030304" pitchFamily="18" charset="0"/>
              </a:rPr>
              <a:t> </a:t>
            </a:r>
            <a:endParaRPr lang="ru-RU" sz="4800" b="1" dirty="0">
              <a:latin typeface="Book Antiqua" panose="0204060205030503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A22090D-914B-4083-AEA2-6A4AAC1C55BA}"/>
              </a:ext>
            </a:extLst>
          </p:cNvPr>
          <p:cNvSpPr txBox="1"/>
          <p:nvPr/>
        </p:nvSpPr>
        <p:spPr>
          <a:xfrm>
            <a:off x="7236178" y="4255911"/>
            <a:ext cx="62797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1\Desktop\фото 3\IMG_20221025_10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3028" y="2311400"/>
            <a:ext cx="32004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1\Desktop\фото 3\IMG_20221025_095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8111" y="2435578"/>
            <a:ext cx="32004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718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3ADA61-97D3-4213-A88D-E308D0F6EBBA}"/>
              </a:ext>
            </a:extLst>
          </p:cNvPr>
          <p:cNvSpPr txBox="1"/>
          <p:nvPr/>
        </p:nvSpPr>
        <p:spPr>
          <a:xfrm>
            <a:off x="-1423687" y="348403"/>
            <a:ext cx="98587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Социальные игры </a:t>
            </a:r>
          </a:p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с йохокуб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3899DCB-49B1-4214-BC0B-B2F94E0FE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851" y="362313"/>
            <a:ext cx="5002385" cy="6161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E166CC0-DB10-4BEB-BBFA-9D633AC8A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90" y="1773387"/>
            <a:ext cx="4475988" cy="4728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817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>
            <a:extLst>
              <a:ext uri="{FF2B5EF4-FFF2-40B4-BE49-F238E27FC236}">
                <a16:creationId xmlns="" xmlns:a16="http://schemas.microsoft.com/office/drawing/2014/main" id="{5B6FDF18-F0AC-45B2-B021-DBFF8E765908}"/>
              </a:ext>
            </a:extLst>
          </p:cNvPr>
          <p:cNvGrpSpPr/>
          <p:nvPr/>
        </p:nvGrpSpPr>
        <p:grpSpPr>
          <a:xfrm>
            <a:off x="-15435" y="1097659"/>
            <a:ext cx="3899108" cy="4708981"/>
            <a:chOff x="-15435" y="1097659"/>
            <a:chExt cx="3899108" cy="470898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B771745-A092-4EF1-A0FB-7CD5317B9279}"/>
                </a:ext>
              </a:extLst>
            </p:cNvPr>
            <p:cNvSpPr txBox="1"/>
            <p:nvPr/>
          </p:nvSpPr>
          <p:spPr>
            <a:xfrm>
              <a:off x="-15435" y="1097659"/>
              <a:ext cx="2083443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0000"/>
                  </a:solidFill>
                  <a:latin typeface="Book Antiqua" panose="02040602050305030304" pitchFamily="18" charset="0"/>
                </a:rPr>
                <a:t>S</a:t>
              </a:r>
              <a:endParaRPr lang="ru-RU" sz="6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6000" b="1" dirty="0">
                  <a:ln w="28575">
                    <a:solidFill>
                      <a:srgbClr val="002060"/>
                    </a:solidFill>
                  </a:ln>
                  <a:solidFill>
                    <a:srgbClr val="0070C0"/>
                  </a:solidFill>
                  <a:latin typeface="Book Antiqua" panose="02040602050305030304" pitchFamily="18" charset="0"/>
                </a:rPr>
                <a:t>T</a:t>
              </a:r>
              <a:endParaRPr lang="ru-RU" sz="6000" b="1" dirty="0">
                <a:ln w="285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Book Antiqua" panose="02040602050305030304" pitchFamily="18" charset="0"/>
                </a:rPr>
                <a:t>E</a:t>
              </a:r>
              <a:endParaRPr lang="ru-RU" sz="6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7030A0"/>
                  </a:solidFill>
                  <a:latin typeface="Book Antiqua" panose="02040602050305030304" pitchFamily="18" charset="0"/>
                </a:rPr>
                <a:t>A</a:t>
              </a:r>
              <a:endParaRPr lang="ru-RU" sz="6000" b="1" dirty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Book Antiqua" panose="02040602050305030304" pitchFamily="18" charset="0"/>
              </a:endParaRPr>
            </a:p>
            <a:p>
              <a:pPr algn="ctr"/>
              <a:r>
                <a:rPr lang="en-US" sz="6000" b="1" dirty="0">
                  <a:ln w="28575">
                    <a:solidFill>
                      <a:srgbClr val="002060"/>
                    </a:solidFill>
                  </a:ln>
                  <a:solidFill>
                    <a:srgbClr val="FFFF00"/>
                  </a:solidFill>
                  <a:latin typeface="Book Antiqua" panose="02040602050305030304" pitchFamily="18" charset="0"/>
                </a:rPr>
                <a:t>M</a:t>
              </a:r>
              <a:endParaRPr lang="ru-RU" sz="66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4F95444-4355-4FE9-A463-48EA44F755AC}"/>
                </a:ext>
              </a:extLst>
            </p:cNvPr>
            <p:cNvSpPr txBox="1"/>
            <p:nvPr/>
          </p:nvSpPr>
          <p:spPr>
            <a:xfrm>
              <a:off x="1261154" y="2138267"/>
              <a:ext cx="184616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*t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Book Antiqua" panose="02040602050305030304" pitchFamily="18" charset="0"/>
                </a:rPr>
                <a:t>echnology</a:t>
              </a:r>
              <a:endParaRPr lang="ru-RU" sz="2000" b="1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  <a:p>
              <a:pPr lvl="0" algn="ctr"/>
              <a:r>
                <a:rPr lang="ru-RU" sz="2000" b="0" i="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(технология);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B0B1C45-DEC9-4193-9A0E-FAF31B46C02B}"/>
                </a:ext>
              </a:extLst>
            </p:cNvPr>
            <p:cNvSpPr txBox="1"/>
            <p:nvPr/>
          </p:nvSpPr>
          <p:spPr>
            <a:xfrm>
              <a:off x="1111169" y="3067622"/>
              <a:ext cx="216735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*e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Book Antiqua" panose="02040602050305030304" pitchFamily="18" charset="0"/>
                </a:rPr>
                <a:t>ngineering</a:t>
              </a:r>
              <a:endParaRPr lang="en-US" sz="2000" b="1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  <a:p>
              <a:pPr lvl="0" algn="ctr"/>
              <a:r>
                <a:rPr lang="ru-RU" sz="2000" b="0" i="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(инженерия);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5E29817-A5A3-4C41-A9EF-D6395E0C76DF}"/>
                </a:ext>
              </a:extLst>
            </p:cNvPr>
            <p:cNvSpPr txBox="1"/>
            <p:nvPr/>
          </p:nvSpPr>
          <p:spPr>
            <a:xfrm>
              <a:off x="1261154" y="3943692"/>
              <a:ext cx="17622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*art</a:t>
              </a:r>
              <a:r>
                <a:rPr lang="ru-RU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 </a:t>
              </a:r>
              <a:endParaRPr lang="en-US" sz="2000" b="1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  <a:p>
              <a:pPr lvl="0" algn="ctr"/>
              <a:r>
                <a:rPr lang="ru-RU" sz="2000" dirty="0">
                  <a:solidFill>
                    <a:srgbClr val="000000"/>
                  </a:solidFill>
                  <a:latin typeface="Book Antiqua" panose="02040602050305030304" pitchFamily="18" charset="0"/>
                </a:rPr>
                <a:t>(искусство);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C7C8823-9063-4DE1-80D8-02FB6748F561}"/>
                </a:ext>
              </a:extLst>
            </p:cNvPr>
            <p:cNvSpPr txBox="1"/>
            <p:nvPr/>
          </p:nvSpPr>
          <p:spPr>
            <a:xfrm>
              <a:off x="1417896" y="4900846"/>
              <a:ext cx="19648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*m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Book Antiqua" panose="02040602050305030304" pitchFamily="18" charset="0"/>
                </a:rPr>
                <a:t>athematics</a:t>
              </a:r>
              <a:r>
                <a:rPr lang="ru-RU" sz="2000" b="1" i="0" dirty="0">
                  <a:solidFill>
                    <a:srgbClr val="002060"/>
                  </a:solidFill>
                  <a:effectLst/>
                  <a:latin typeface="Book Antiqua" panose="02040602050305030304" pitchFamily="18" charset="0"/>
                </a:rPr>
                <a:t> </a:t>
              </a:r>
              <a:endParaRPr lang="en-US" sz="2000" b="1" i="0" dirty="0">
                <a:solidFill>
                  <a:srgbClr val="002060"/>
                </a:solidFill>
                <a:effectLst/>
                <a:latin typeface="Book Antiqua" panose="02040602050305030304" pitchFamily="18" charset="0"/>
              </a:endParaRPr>
            </a:p>
            <a:p>
              <a:pPr lvl="0"/>
              <a:r>
                <a:rPr lang="ru-RU" sz="2000" b="0" i="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(математика).</a:t>
              </a:r>
              <a:endParaRPr lang="ru-RU" sz="16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6F66FBC-FA27-4AC1-9A79-E18682407AE2}"/>
                </a:ext>
              </a:extLst>
            </p:cNvPr>
            <p:cNvSpPr txBox="1"/>
            <p:nvPr/>
          </p:nvSpPr>
          <p:spPr>
            <a:xfrm>
              <a:off x="1094768" y="1234398"/>
              <a:ext cx="163782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*s</a:t>
              </a:r>
              <a:r>
                <a:rPr lang="en-US" sz="2000" b="1" i="0" dirty="0">
                  <a:solidFill>
                    <a:srgbClr val="002060"/>
                  </a:solidFill>
                  <a:effectLst/>
                  <a:latin typeface="Book Antiqua" panose="02040602050305030304" pitchFamily="18" charset="0"/>
                </a:rPr>
                <a:t>cience </a:t>
              </a:r>
              <a:endParaRPr lang="ru-RU" sz="2000" b="1" i="0" dirty="0">
                <a:solidFill>
                  <a:srgbClr val="002060"/>
                </a:solidFill>
                <a:effectLst/>
                <a:latin typeface="Book Antiqua" panose="02040602050305030304" pitchFamily="18" charset="0"/>
              </a:endParaRPr>
            </a:p>
            <a:p>
              <a:pPr algn="ctr"/>
              <a:r>
                <a:rPr lang="en-US" sz="2000" b="0" i="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(</a:t>
              </a:r>
              <a:r>
                <a:rPr lang="ru-RU" sz="2000" b="0" i="0" dirty="0">
                  <a:solidFill>
                    <a:srgbClr val="000000"/>
                  </a:solidFill>
                  <a:effectLst/>
                  <a:latin typeface="Book Antiqua" panose="02040602050305030304" pitchFamily="18" charset="0"/>
                </a:rPr>
                <a:t>наука);</a:t>
              </a:r>
              <a:endParaRPr lang="en-US" sz="2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endParaRPr>
            </a:p>
          </p:txBody>
        </p:sp>
        <p:sp>
          <p:nvSpPr>
            <p:cNvPr id="22" name="Стрелка: штриховая вправо 21">
              <a:extLst>
                <a:ext uri="{FF2B5EF4-FFF2-40B4-BE49-F238E27FC236}">
                  <a16:creationId xmlns="" xmlns:a16="http://schemas.microsoft.com/office/drawing/2014/main" id="{5F2CAD97-9F3B-41BD-926F-235CBFDD84B4}"/>
                </a:ext>
              </a:extLst>
            </p:cNvPr>
            <p:cNvSpPr/>
            <p:nvPr/>
          </p:nvSpPr>
          <p:spPr>
            <a:xfrm>
              <a:off x="3180510" y="3098206"/>
              <a:ext cx="703163" cy="707886"/>
            </a:xfrm>
            <a:prstGeom prst="stripedRigh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noFill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31602AF-1A88-4E6C-BBB6-A79BD069DDE8}"/>
              </a:ext>
            </a:extLst>
          </p:cNvPr>
          <p:cNvSpPr txBox="1"/>
          <p:nvPr/>
        </p:nvSpPr>
        <p:spPr>
          <a:xfrm>
            <a:off x="3883673" y="2176418"/>
            <a:ext cx="36302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Новая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конструкция образовательного пространства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00B5622-D40B-4714-8194-E381B7B02E67}"/>
              </a:ext>
            </a:extLst>
          </p:cNvPr>
          <p:cNvSpPr txBox="1"/>
          <p:nvPr/>
        </p:nvSpPr>
        <p:spPr>
          <a:xfrm>
            <a:off x="7865487" y="2138267"/>
            <a:ext cx="40800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Новые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возможности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для достижения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качества </a:t>
            </a:r>
            <a:endParaRPr lang="en-US" sz="3200" dirty="0">
              <a:latin typeface="Book Antiqua" panose="02040602050305030304" pitchFamily="18" charset="0"/>
            </a:endParaRPr>
          </a:p>
          <a:p>
            <a:pPr lvl="0" algn="ctr"/>
            <a:r>
              <a:rPr lang="ru-RU" sz="3200" dirty="0">
                <a:latin typeface="Book Antiqua" panose="02040602050305030304" pitchFamily="18" charset="0"/>
              </a:rPr>
              <a:t>образования</a:t>
            </a:r>
            <a:endParaRPr lang="ru-RU" sz="2800" dirty="0"/>
          </a:p>
        </p:txBody>
      </p:sp>
      <p:sp>
        <p:nvSpPr>
          <p:cNvPr id="29" name="Стрелка: штриховая вправо 28">
            <a:extLst>
              <a:ext uri="{FF2B5EF4-FFF2-40B4-BE49-F238E27FC236}">
                <a16:creationId xmlns="" xmlns:a16="http://schemas.microsoft.com/office/drawing/2014/main" id="{C27A6CDA-AE52-4306-85B6-35E6FD52C686}"/>
              </a:ext>
            </a:extLst>
          </p:cNvPr>
          <p:cNvSpPr/>
          <p:nvPr/>
        </p:nvSpPr>
        <p:spPr>
          <a:xfrm>
            <a:off x="7513906" y="3067622"/>
            <a:ext cx="703163" cy="707886"/>
          </a:xfrm>
          <a:prstGeom prst="striped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6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54" y="239841"/>
            <a:ext cx="5124450" cy="6041037"/>
          </a:xfrm>
          <a:prstGeom prst="roundRect">
            <a:avLst>
              <a:gd name="adj" fmla="val 16667"/>
            </a:avLst>
          </a:prstGeom>
          <a:ln w="28575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1\Desktop\фото 3\Yohocube X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6161" y="3327816"/>
            <a:ext cx="5906125" cy="2983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1\Desktop\фото 3\a38c1bc9bf6ee5c424ce355153052ee2e51d5ea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1017" y="479685"/>
            <a:ext cx="5261547" cy="2503358"/>
          </a:xfrm>
          <a:prstGeom prst="roundRect">
            <a:avLst>
              <a:gd name="adj" fmla="val 16667"/>
            </a:avLst>
          </a:prstGeom>
          <a:ln w="1905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827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A3523CF-CB06-4DE9-8152-D7D3A63B05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11517" y="215269"/>
            <a:ext cx="4428379" cy="2822273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181824D-D907-4D06-B4E7-D1228F4A1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230" y="3169782"/>
            <a:ext cx="7046054" cy="3688218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5849" y="224852"/>
            <a:ext cx="5496531" cy="2878112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827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870DC53-76DE-4925-A551-746E2448A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39067" y="2390250"/>
            <a:ext cx="4613653" cy="327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66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9DF57B-2C79-4DA3-8A2C-858FEEDB6A02}"/>
              </a:ext>
            </a:extLst>
          </p:cNvPr>
          <p:cNvSpPr txBox="1"/>
          <p:nvPr/>
        </p:nvSpPr>
        <p:spPr>
          <a:xfrm>
            <a:off x="546647" y="1037281"/>
            <a:ext cx="60940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Book Antiqua" panose="02040602050305030304" pitchFamily="18" charset="0"/>
              </a:rPr>
              <a:t>Модель времени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E29ED0-6BAD-40D5-BB35-266C72CF9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>
            <a:off x="5786415" y="485634"/>
            <a:ext cx="5831146" cy="5886731"/>
          </a:xfrm>
          <a:prstGeom prst="roundRect">
            <a:avLst>
              <a:gd name="adj" fmla="val 16667"/>
            </a:avLst>
          </a:prstGeom>
          <a:ln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693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4ED8B0-113F-44A2-A8D5-216C30B94507}"/>
              </a:ext>
            </a:extLst>
          </p:cNvPr>
          <p:cNvSpPr txBox="1"/>
          <p:nvPr/>
        </p:nvSpPr>
        <p:spPr>
          <a:xfrm>
            <a:off x="-3641030" y="2428726"/>
            <a:ext cx="1219200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</a:t>
            </a:r>
          </a:p>
          <a:p>
            <a:pPr algn="ctr"/>
            <a:r>
              <a:rPr lang="ru-RU" sz="40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пирамидка </a:t>
            </a:r>
          </a:p>
          <a:p>
            <a:pPr algn="ctr"/>
            <a:r>
              <a:rPr lang="ru-RU" sz="4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числа»</a:t>
            </a:r>
            <a:endParaRPr lang="ru-RU" sz="44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864CAE-5F6B-45AB-8E41-37C76AC2D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8314858" y="1043108"/>
            <a:ext cx="1725721" cy="47717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9C6128E-B1F3-469B-B650-D9E33C5E04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625140" y="1043108"/>
            <a:ext cx="1569768" cy="47717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41E5702-58D0-467A-BA81-1A7AE459D4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54915" y="1043108"/>
            <a:ext cx="1650275" cy="47717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F5B2F12-9AF0-4709-AD58-7031BD63C9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266141" y="1043108"/>
            <a:ext cx="1487020" cy="477178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303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9E54AA-05B6-4A48-8484-1EE2815656DD}"/>
              </a:ext>
            </a:extLst>
          </p:cNvPr>
          <p:cNvSpPr txBox="1"/>
          <p:nvPr/>
        </p:nvSpPr>
        <p:spPr>
          <a:xfrm>
            <a:off x="3138311" y="2520130"/>
            <a:ext cx="2314222" cy="830997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265354" y="205750"/>
            <a:ext cx="3497178" cy="308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/>
          <p:cNvSpPr/>
          <p:nvPr/>
        </p:nvSpPr>
        <p:spPr>
          <a:xfrm>
            <a:off x="4045447" y="215332"/>
            <a:ext cx="4016644" cy="3245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C9043E-D3F7-4079-8BD2-F76C610C78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1" y="3456531"/>
            <a:ext cx="4220778" cy="3043542"/>
          </a:xfrm>
          <a:prstGeom prst="rect">
            <a:avLst/>
          </a:prstGeom>
          <a:ln>
            <a:solidFill>
              <a:srgbClr val="FF3300"/>
            </a:solidFill>
          </a:ln>
        </p:spPr>
      </p:pic>
      <p:pic>
        <p:nvPicPr>
          <p:cNvPr id="4098" name="Picture 2" descr="C:\Users\1\Desktop\фото 3\Screenshot_20221029_181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8464" y="3582649"/>
            <a:ext cx="5276850" cy="304300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  <p:pic>
        <p:nvPicPr>
          <p:cNvPr id="4099" name="Picture 3" descr="C:\Users\1\Desktop\фото 3\130416_5314_ozon-1024x6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1994" y="274404"/>
            <a:ext cx="3380282" cy="309838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328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AFEFE7-14F2-4026-8601-13E989723F2E}"/>
              </a:ext>
            </a:extLst>
          </p:cNvPr>
          <p:cNvSpPr txBox="1"/>
          <p:nvPr/>
        </p:nvSpPr>
        <p:spPr>
          <a:xfrm>
            <a:off x="437202" y="603898"/>
            <a:ext cx="11572240" cy="1031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STEAM </a:t>
            </a: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  <a:r>
              <a:rPr lang="ru-RU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«Yohocube»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99828B7-B088-44BB-A472-69EEF3F90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08" r="5181"/>
          <a:stretch/>
        </p:blipFill>
        <p:spPr>
          <a:xfrm>
            <a:off x="6810279" y="1974364"/>
            <a:ext cx="5071841" cy="4525701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E40080C-8F35-4D8A-89E0-CD9EB3337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" y="2257064"/>
            <a:ext cx="6252862" cy="4170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019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332596-1A6B-4C19-97A2-F188F4778192}"/>
              </a:ext>
            </a:extLst>
          </p:cNvPr>
          <p:cNvSpPr txBox="1"/>
          <p:nvPr/>
        </p:nvSpPr>
        <p:spPr>
          <a:xfrm>
            <a:off x="-957806" y="2209133"/>
            <a:ext cx="609407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STEAM </a:t>
            </a:r>
            <a:endParaRPr lang="ru-RU" sz="4400" b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</a:t>
            </a:r>
            <a:r>
              <a:rPr lang="ru-RU" sz="4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«Yohocube»</a:t>
            </a:r>
            <a:endParaRPr lang="ru-RU" sz="4400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ECF3F8-8453-4C99-820C-27F606DB1993}"/>
              </a:ext>
            </a:extLst>
          </p:cNvPr>
          <p:cNvSpPr/>
          <p:nvPr/>
        </p:nvSpPr>
        <p:spPr>
          <a:xfrm>
            <a:off x="4271055" y="425594"/>
            <a:ext cx="7384647" cy="1226916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Book Antiqua" panose="02040602050305030304" pitchFamily="18" charset="0"/>
              </a:rPr>
              <a:t>Развитие мелкой моторики в процессе </a:t>
            </a: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</a:rPr>
              <a:t>3D-</a:t>
            </a:r>
            <a:r>
              <a:rPr lang="ru-RU" sz="3200" dirty="0">
                <a:solidFill>
                  <a:schemeClr val="tx1"/>
                </a:solidFill>
                <a:latin typeface="Book Antiqua" panose="02040602050305030304" pitchFamily="18" charset="0"/>
              </a:rPr>
              <a:t>моделирования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737A742-678E-41F6-AD96-2A9E4A1E0A50}"/>
              </a:ext>
            </a:extLst>
          </p:cNvPr>
          <p:cNvSpPr/>
          <p:nvPr/>
        </p:nvSpPr>
        <p:spPr>
          <a:xfrm>
            <a:off x="4271055" y="5280950"/>
            <a:ext cx="7384648" cy="1217540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Book Antiqua" panose="02040602050305030304" pitchFamily="18" charset="0"/>
              </a:rPr>
              <a:t>Реализация творческих возможностей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97EAC58-1FE4-4343-A4DD-A730F7B7AB21}"/>
              </a:ext>
            </a:extLst>
          </p:cNvPr>
          <p:cNvSpPr/>
          <p:nvPr/>
        </p:nvSpPr>
        <p:spPr>
          <a:xfrm>
            <a:off x="4271055" y="3662498"/>
            <a:ext cx="7384648" cy="1226916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Book Antiqua" panose="02040602050305030304" pitchFamily="18" charset="0"/>
              </a:rPr>
              <a:t>Проектирование функциональных объектов и простых механизмов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A6618C5-DCBD-4294-9262-D8E7CB71BB7A}"/>
              </a:ext>
            </a:extLst>
          </p:cNvPr>
          <p:cNvSpPr/>
          <p:nvPr/>
        </p:nvSpPr>
        <p:spPr>
          <a:xfrm>
            <a:off x="4271055" y="2044046"/>
            <a:ext cx="7384647" cy="1226916"/>
          </a:xfrm>
          <a:prstGeom prst="rect">
            <a:avLst/>
          </a:prstGeom>
          <a:solidFill>
            <a:schemeClr val="accent1">
              <a:lumMod val="20000"/>
              <a:lumOff val="80000"/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ook Antiqua" panose="02040602050305030304" pitchFamily="18" charset="0"/>
              </a:rPr>
              <a:t>Развитие математического мышления 2-х и 3-хмерного измерения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2940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858" y="0"/>
            <a:ext cx="5811188" cy="67403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ЙОХОКУБ – это такой </a:t>
            </a:r>
          </a:p>
          <a:p>
            <a:pPr algn="ctr"/>
            <a:r>
              <a:rPr lang="ru-RU" sz="2400" dirty="0" smtClean="0"/>
              <a:t>конструктор, который наглядно </a:t>
            </a:r>
          </a:p>
          <a:p>
            <a:pPr algn="ctr"/>
            <a:r>
              <a:rPr lang="ru-RU" sz="2400" dirty="0" smtClean="0"/>
              <a:t>позволяет познакомиться с </a:t>
            </a:r>
          </a:p>
          <a:p>
            <a:pPr algn="ctr"/>
            <a:r>
              <a:rPr lang="ru-RU" sz="2400" dirty="0" smtClean="0"/>
              <a:t>предметным миром через </a:t>
            </a:r>
          </a:p>
          <a:p>
            <a:pPr algn="ctr"/>
            <a:r>
              <a:rPr lang="ru-RU" sz="2400" dirty="0" smtClean="0"/>
              <a:t>восприятие собственноручно </a:t>
            </a:r>
          </a:p>
          <a:p>
            <a:pPr algn="ctr"/>
            <a:r>
              <a:rPr lang="ru-RU" sz="2400" dirty="0" smtClean="0"/>
              <a:t>изготовленного предмета, как </a:t>
            </a:r>
          </a:p>
          <a:p>
            <a:pPr algn="ctr"/>
            <a:r>
              <a:rPr lang="ru-RU" sz="2400" dirty="0" smtClean="0"/>
              <a:t>творения человеческой мысли и </a:t>
            </a:r>
          </a:p>
          <a:p>
            <a:pPr algn="ctr"/>
            <a:r>
              <a:rPr lang="ru-RU" sz="2400" dirty="0" smtClean="0"/>
              <a:t>результата деятельности. </a:t>
            </a:r>
          </a:p>
          <a:p>
            <a:pPr algn="ctr"/>
            <a:r>
              <a:rPr lang="ru-RU" sz="2400" dirty="0" smtClean="0"/>
              <a:t>Дошкольники начинают </a:t>
            </a:r>
          </a:p>
          <a:p>
            <a:pPr algn="ctr"/>
            <a:r>
              <a:rPr lang="ru-RU" sz="2400" dirty="0" smtClean="0"/>
              <a:t>осознавать, что это человек </a:t>
            </a:r>
          </a:p>
          <a:p>
            <a:pPr algn="ctr"/>
            <a:r>
              <a:rPr lang="ru-RU" sz="2400" dirty="0" smtClean="0"/>
              <a:t>создает предметное окружение, </a:t>
            </a:r>
          </a:p>
          <a:p>
            <a:pPr algn="ctr"/>
            <a:r>
              <a:rPr lang="ru-RU" sz="2400" dirty="0" smtClean="0"/>
              <a:t>изменяет и совершенствует его </a:t>
            </a:r>
          </a:p>
          <a:p>
            <a:pPr algn="ctr"/>
            <a:r>
              <a:rPr lang="ru-RU" sz="2400" dirty="0" smtClean="0"/>
              <a:t>для себя и других людей, делая </a:t>
            </a:r>
          </a:p>
          <a:p>
            <a:pPr algn="ctr"/>
            <a:r>
              <a:rPr lang="ru-RU" sz="2400" dirty="0" smtClean="0"/>
              <a:t>жизнь более удобной и </a:t>
            </a:r>
          </a:p>
          <a:p>
            <a:pPr algn="ctr"/>
            <a:r>
              <a:rPr lang="ru-RU" sz="2400" dirty="0" smtClean="0"/>
              <a:t>комфортной. </a:t>
            </a:r>
          </a:p>
          <a:p>
            <a:pPr algn="ctr"/>
            <a:endParaRPr lang="ru-RU" sz="2400" dirty="0"/>
          </a:p>
        </p:txBody>
      </p:sp>
      <p:pic>
        <p:nvPicPr>
          <p:cNvPr id="9218" name="Picture 2" descr="C:\Users\1\Desktop\фото 3\2545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601" y="190500"/>
            <a:ext cx="5124450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40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EC2BD6-4986-4445-B36C-8BB3FB6021BE}"/>
              </a:ext>
            </a:extLst>
          </p:cNvPr>
          <p:cNvSpPr txBox="1"/>
          <p:nvPr/>
        </p:nvSpPr>
        <p:spPr>
          <a:xfrm>
            <a:off x="1354237" y="285406"/>
            <a:ext cx="99281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Как работает?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BC4D9EA-3558-4634-A55A-FCA0144ADC51}"/>
              </a:ext>
            </a:extLst>
          </p:cNvPr>
          <p:cNvSpPr txBox="1"/>
          <p:nvPr/>
        </p:nvSpPr>
        <p:spPr>
          <a:xfrm>
            <a:off x="452234" y="2900686"/>
            <a:ext cx="2908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ook Antiqua" panose="02040602050305030304" pitchFamily="18" charset="0"/>
              </a:rPr>
              <a:t>Набор кубиков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</a:rPr>
              <a:t>и призм</a:t>
            </a:r>
          </a:p>
        </p:txBody>
      </p:sp>
      <p:grpSp>
        <p:nvGrpSpPr>
          <p:cNvPr id="2" name="Группа 31">
            <a:extLst>
              <a:ext uri="{FF2B5EF4-FFF2-40B4-BE49-F238E27FC236}">
                <a16:creationId xmlns="" xmlns:a16="http://schemas.microsoft.com/office/drawing/2014/main" id="{DBFE3719-0065-495B-A65C-F893D4D9043E}"/>
              </a:ext>
            </a:extLst>
          </p:cNvPr>
          <p:cNvGrpSpPr/>
          <p:nvPr/>
        </p:nvGrpSpPr>
        <p:grpSpPr>
          <a:xfrm>
            <a:off x="387479" y="1052788"/>
            <a:ext cx="2972890" cy="1965739"/>
            <a:chOff x="120720" y="1065579"/>
            <a:chExt cx="2972890" cy="1965739"/>
          </a:xfrm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5AF22129-FDD2-4F80-B1B2-E6A235D15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2792" y="1148096"/>
              <a:ext cx="1540818" cy="188322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774B30FF-DD9A-4893-8B99-F8B9F225D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720" y="1065579"/>
              <a:ext cx="1973435" cy="1597144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521910C-0258-4A36-98D2-CFC2C43F4C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3884" y="1353592"/>
            <a:ext cx="2323535" cy="17023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3F0017-12DC-4631-81FF-862FC01FA0C8}"/>
              </a:ext>
            </a:extLst>
          </p:cNvPr>
          <p:cNvSpPr txBox="1"/>
          <p:nvPr/>
        </p:nvSpPr>
        <p:spPr>
          <a:xfrm>
            <a:off x="4968019" y="2900686"/>
            <a:ext cx="5370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ook Antiqua" panose="02040602050305030304" pitchFamily="18" charset="0"/>
              </a:rPr>
              <a:t>3 варианта </a:t>
            </a:r>
          </a:p>
          <a:p>
            <a:r>
              <a:rPr lang="ru-RU" sz="2800" dirty="0">
                <a:latin typeface="Book Antiqua" panose="02040602050305030304" pitchFamily="18" charset="0"/>
              </a:rPr>
              <a:t>соединения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995E690-53CE-42CA-B5B4-3CEC8BEDF649}"/>
              </a:ext>
            </a:extLst>
          </p:cNvPr>
          <p:cNvSpPr txBox="1"/>
          <p:nvPr/>
        </p:nvSpPr>
        <p:spPr>
          <a:xfrm>
            <a:off x="8011540" y="1353592"/>
            <a:ext cx="41804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 Antiqua" panose="02040602050305030304" pitchFamily="18" charset="0"/>
              </a:rPr>
              <a:t>Готовый сценарий 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</a:rPr>
              <a:t>или ваша 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</a:rPr>
              <a:t>неограниченная</a:t>
            </a:r>
          </a:p>
          <a:p>
            <a:pPr algn="ctr"/>
            <a:r>
              <a:rPr lang="ru-RU" sz="2800" dirty="0">
                <a:latin typeface="Book Antiqua" panose="02040602050305030304" pitchFamily="18" charset="0"/>
              </a:rPr>
              <a:t> фантазия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99EBFB5-C9C1-4758-AD2F-20F2873BC53E}"/>
              </a:ext>
            </a:extLst>
          </p:cNvPr>
          <p:cNvSpPr txBox="1"/>
          <p:nvPr/>
        </p:nvSpPr>
        <p:spPr>
          <a:xfrm>
            <a:off x="732196" y="4341882"/>
            <a:ext cx="26281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Позволяет собрать любую модель – от мяча до крепости и даже мебели!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E556E87-3908-436D-BAA8-0644DB825583}"/>
              </a:ext>
            </a:extLst>
          </p:cNvPr>
          <p:cNvSpPr txBox="1"/>
          <p:nvPr/>
        </p:nvSpPr>
        <p:spPr>
          <a:xfrm>
            <a:off x="8401156" y="4278322"/>
            <a:ext cx="40681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 Antiqua" panose="02040602050305030304" pitchFamily="18" charset="0"/>
              </a:rPr>
              <a:t>Картонные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конструкции 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можно раскрасить 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и декорировать </a:t>
            </a:r>
          </a:p>
          <a:p>
            <a:pPr algn="ctr"/>
            <a:r>
              <a:rPr lang="ru-RU" sz="2400" dirty="0">
                <a:latin typeface="Book Antiqua" panose="02040602050305030304" pitchFamily="18" charset="0"/>
              </a:rPr>
              <a:t>любым материалом</a:t>
            </a:r>
          </a:p>
        </p:txBody>
      </p:sp>
      <p:sp>
        <p:nvSpPr>
          <p:cNvPr id="30" name="Знак ''плюс'' 29">
            <a:extLst>
              <a:ext uri="{FF2B5EF4-FFF2-40B4-BE49-F238E27FC236}">
                <a16:creationId xmlns="" xmlns:a16="http://schemas.microsoft.com/office/drawing/2014/main" id="{750BC0A1-174C-4068-9250-9BB92F4307F6}"/>
              </a:ext>
            </a:extLst>
          </p:cNvPr>
          <p:cNvSpPr/>
          <p:nvPr/>
        </p:nvSpPr>
        <p:spPr>
          <a:xfrm>
            <a:off x="3592743" y="1521288"/>
            <a:ext cx="960698" cy="1020638"/>
          </a:xfrm>
          <a:prstGeom prst="mathPlu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нак ''плюс'' 30">
            <a:extLst>
              <a:ext uri="{FF2B5EF4-FFF2-40B4-BE49-F238E27FC236}">
                <a16:creationId xmlns="" xmlns:a16="http://schemas.microsoft.com/office/drawing/2014/main" id="{32105BE3-4848-4992-94B4-7670841583F0}"/>
              </a:ext>
            </a:extLst>
          </p:cNvPr>
          <p:cNvSpPr/>
          <p:nvPr/>
        </p:nvSpPr>
        <p:spPr>
          <a:xfrm>
            <a:off x="7343879" y="1456518"/>
            <a:ext cx="960698" cy="1020638"/>
          </a:xfrm>
          <a:prstGeom prst="mathPlu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 32">
            <a:extLst>
              <a:ext uri="{FF2B5EF4-FFF2-40B4-BE49-F238E27FC236}">
                <a16:creationId xmlns="" xmlns:a16="http://schemas.microsoft.com/office/drawing/2014/main" id="{1CE74494-EDA5-452D-9743-982649F03698}"/>
              </a:ext>
            </a:extLst>
          </p:cNvPr>
          <p:cNvSpPr/>
          <p:nvPr/>
        </p:nvSpPr>
        <p:spPr>
          <a:xfrm>
            <a:off x="5257509" y="3839667"/>
            <a:ext cx="1516284" cy="877311"/>
          </a:xfrm>
          <a:prstGeom prst="mathEqual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FB58EE2-96F0-4C0B-A766-AC0005273A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761"/>
          <a:stretch/>
        </p:blipFill>
        <p:spPr>
          <a:xfrm>
            <a:off x="3718074" y="4572354"/>
            <a:ext cx="4966798" cy="2285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44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0DACE0D-7EFC-43E0-B567-28AE4A795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82" y="3687580"/>
            <a:ext cx="5352321" cy="2908092"/>
          </a:xfrm>
          <a:prstGeom prst="roundRect">
            <a:avLst>
              <a:gd name="adj" fmla="val 16667"/>
            </a:avLst>
          </a:prstGeom>
          <a:ln>
            <a:solidFill>
              <a:srgbClr val="99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FBCCF5-771C-4FE5-92DC-F1141516B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9" y="3732551"/>
            <a:ext cx="5126636" cy="2893101"/>
          </a:xfrm>
          <a:prstGeom prst="roundRect">
            <a:avLst>
              <a:gd name="adj" fmla="val 16667"/>
            </a:avLst>
          </a:prstGeom>
          <a:ln>
            <a:solidFill>
              <a:srgbClr val="99009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6" name="Picture 2" descr="C:\Users\1\Desktop\фото 3\ddd1182fb99b833be6dfa0ab60166d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301" y="181755"/>
            <a:ext cx="4929265" cy="3310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1\Desktop\фото 3\K-42_Guard-bo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5731" y="329784"/>
            <a:ext cx="5111646" cy="2938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457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63C86F-0192-41BC-98FA-BA218BDDF090}"/>
              </a:ext>
            </a:extLst>
          </p:cNvPr>
          <p:cNvSpPr txBox="1"/>
          <p:nvPr/>
        </p:nvSpPr>
        <p:spPr>
          <a:xfrm>
            <a:off x="452487" y="290620"/>
            <a:ext cx="116470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ook Antiqua" panose="02040602050305030304" pitchFamily="18" charset="0"/>
              </a:rPr>
              <a:t>Тактильные, звуковые, игры-сюрпризы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B8A5CDB-00C2-4250-80B7-04777D118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44" y="1429829"/>
            <a:ext cx="4780598" cy="5021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1\Desktop\фото 3\IMG_20221029_16322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262" y="1409076"/>
            <a:ext cx="4676931" cy="4946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738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B3765BC-485F-4898-8D3E-B4E555A62897}"/>
              </a:ext>
            </a:extLst>
          </p:cNvPr>
          <p:cNvSpPr txBox="1"/>
          <p:nvPr/>
        </p:nvSpPr>
        <p:spPr>
          <a:xfrm>
            <a:off x="2223182" y="508215"/>
            <a:ext cx="80878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Дидактические кубики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885757C-F2B5-40FB-BF77-0F769AC37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69423" y="2064471"/>
            <a:ext cx="5941504" cy="35232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439EA3A-9220-4B89-9CCE-DE62E4230B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067550" y="1717339"/>
            <a:ext cx="4057650" cy="46324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21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22995</TotalTime>
  <Words>352</Words>
  <Application>Microsoft Office PowerPoint</Application>
  <PresentationFormat>Произвольный</PresentationFormat>
  <Paragraphs>87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Несмеева</dc:creator>
  <cp:lastModifiedBy>Тюльган</cp:lastModifiedBy>
  <cp:revision>31</cp:revision>
  <cp:lastPrinted>2021-11-08T06:52:02Z</cp:lastPrinted>
  <dcterms:created xsi:type="dcterms:W3CDTF">2021-10-11T17:11:42Z</dcterms:created>
  <dcterms:modified xsi:type="dcterms:W3CDTF">2023-04-20T15:30:48Z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853652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