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2" r:id="rId3"/>
    <p:sldId id="271" r:id="rId4"/>
    <p:sldId id="273" r:id="rId5"/>
    <p:sldId id="274" r:id="rId6"/>
    <p:sldId id="275" r:id="rId7"/>
    <p:sldId id="276" r:id="rId8"/>
    <p:sldId id="277" r:id="rId9"/>
    <p:sldId id="265" r:id="rId10"/>
    <p:sldId id="259" r:id="rId11"/>
    <p:sldId id="269" r:id="rId12"/>
    <p:sldId id="266" r:id="rId13"/>
    <p:sldId id="260" r:id="rId14"/>
    <p:sldId id="261" r:id="rId15"/>
    <p:sldId id="258" r:id="rId16"/>
    <p:sldId id="270" r:id="rId17"/>
    <p:sldId id="262" r:id="rId18"/>
    <p:sldId id="267" r:id="rId19"/>
    <p:sldId id="268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4003" autoAdjust="0"/>
    <p:restoredTop sz="86434" autoAdjust="0"/>
  </p:normalViewPr>
  <p:slideViewPr>
    <p:cSldViewPr>
      <p:cViewPr>
        <p:scale>
          <a:sx n="50" d="100"/>
          <a:sy n="50" d="100"/>
        </p:scale>
        <p:origin x="-1722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91061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33F16-838C-4DC8-883A-0BB1E4069CB7}" type="doc">
      <dgm:prSet loTypeId="urn:microsoft.com/office/officeart/2005/8/layout/equation1" loCatId="process" qsTypeId="urn:microsoft.com/office/officeart/2005/8/quickstyle/simple2" qsCatId="simple" csTypeId="urn:microsoft.com/office/officeart/2005/8/colors/accent1_2" csCatId="accent1" phldr="1"/>
      <dgm:spPr/>
    </dgm:pt>
    <dgm:pt modelId="{C4B17C0A-BD2D-4ED5-A14F-CA2682979747}">
      <dgm:prSet phldrT="[Текст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m</a:t>
          </a:r>
          <a:r>
            <a:rPr lang="en-US" baseline="-25000" dirty="0" smtClean="0"/>
            <a:t>p</a:t>
          </a:r>
          <a:endParaRPr lang="ru-RU" dirty="0"/>
        </a:p>
      </dgm:t>
    </dgm:pt>
    <dgm:pt modelId="{579B9EE7-31A0-455E-A0E2-C29171C5AE82}" type="parTrans" cxnId="{9BD956F1-EBA2-4082-B572-53534D33634D}">
      <dgm:prSet/>
      <dgm:spPr/>
      <dgm:t>
        <a:bodyPr/>
        <a:lstStyle/>
        <a:p>
          <a:endParaRPr lang="ru-RU"/>
        </a:p>
      </dgm:t>
    </dgm:pt>
    <dgm:pt modelId="{233B6B99-0680-4FD8-A500-535E035A2F00}" type="sibTrans" cxnId="{9BD956F1-EBA2-4082-B572-53534D33634D}">
      <dgm:prSet/>
      <dgm:spPr/>
      <dgm:t>
        <a:bodyPr/>
        <a:lstStyle/>
        <a:p>
          <a:endParaRPr lang="ru-RU"/>
        </a:p>
      </dgm:t>
    </dgm:pt>
    <dgm:pt modelId="{BA8390C2-0BE4-462E-AA1D-B290FEA2CDA5}">
      <dgm:prSet phldrT="[Текст]"/>
      <dgm:spPr/>
      <dgm:t>
        <a:bodyPr/>
        <a:lstStyle/>
        <a:p>
          <a:r>
            <a:rPr lang="en-US" dirty="0" smtClean="0"/>
            <a:t>m</a:t>
          </a:r>
          <a:r>
            <a:rPr lang="en-US" baseline="-25000" dirty="0" smtClean="0"/>
            <a:t>n</a:t>
          </a:r>
          <a:endParaRPr lang="ru-RU" dirty="0"/>
        </a:p>
      </dgm:t>
    </dgm:pt>
    <dgm:pt modelId="{BB666FB1-5D67-4788-AE8C-4748E4FE0805}" type="parTrans" cxnId="{9E250B31-86DF-48DA-BB18-5D2B70975014}">
      <dgm:prSet/>
      <dgm:spPr/>
      <dgm:t>
        <a:bodyPr/>
        <a:lstStyle/>
        <a:p>
          <a:endParaRPr lang="ru-RU"/>
        </a:p>
      </dgm:t>
    </dgm:pt>
    <dgm:pt modelId="{EC4F0F9E-48FB-4EA0-B86F-DD0FEB359074}" type="sibTrans" cxnId="{9E250B31-86DF-48DA-BB18-5D2B70975014}">
      <dgm:prSet/>
      <dgm:spPr/>
      <dgm:t>
        <a:bodyPr/>
        <a:lstStyle/>
        <a:p>
          <a:endParaRPr lang="ru-RU"/>
        </a:p>
      </dgm:t>
    </dgm:pt>
    <dgm:pt modelId="{CB09EAFA-D4E9-434B-834C-40EEC4C7D166}">
      <dgm:prSet phldrT="[Текст]"/>
      <dgm:spPr>
        <a:solidFill>
          <a:srgbClr val="00B050"/>
        </a:solidFill>
      </dgm:spPr>
      <dgm:t>
        <a:bodyPr/>
        <a:lstStyle/>
        <a:p>
          <a:pPr algn="ctr"/>
          <a:r>
            <a:rPr lang="en-US" dirty="0" smtClean="0"/>
            <a:t>M</a:t>
          </a:r>
          <a:r>
            <a:rPr lang="ru-RU" baseline="-25000" dirty="0" smtClean="0"/>
            <a:t>я</a:t>
          </a:r>
          <a:r>
            <a:rPr lang="ru-RU" dirty="0" smtClean="0"/>
            <a:t> ?</a:t>
          </a:r>
          <a:r>
            <a:rPr lang="en-US" baseline="-25000" dirty="0" smtClean="0"/>
            <a:t> </a:t>
          </a:r>
          <a:endParaRPr lang="ru-RU" dirty="0"/>
        </a:p>
      </dgm:t>
    </dgm:pt>
    <dgm:pt modelId="{465973F4-86BF-46C0-8B6D-D418BF8B46A2}" type="parTrans" cxnId="{AD7BEACD-79A4-4423-8EAF-D43EFCCFDC28}">
      <dgm:prSet/>
      <dgm:spPr/>
      <dgm:t>
        <a:bodyPr/>
        <a:lstStyle/>
        <a:p>
          <a:endParaRPr lang="ru-RU"/>
        </a:p>
      </dgm:t>
    </dgm:pt>
    <dgm:pt modelId="{CD6BA3E5-51A7-4B58-BD3F-C03752524113}" type="sibTrans" cxnId="{AD7BEACD-79A4-4423-8EAF-D43EFCCFDC28}">
      <dgm:prSet/>
      <dgm:spPr/>
      <dgm:t>
        <a:bodyPr/>
        <a:lstStyle/>
        <a:p>
          <a:endParaRPr lang="ru-RU"/>
        </a:p>
      </dgm:t>
    </dgm:pt>
    <dgm:pt modelId="{E0A459D4-C30A-4569-BED4-6302D6F366BD}" type="pres">
      <dgm:prSet presAssocID="{72333F16-838C-4DC8-883A-0BB1E4069CB7}" presName="linearFlow" presStyleCnt="0">
        <dgm:presLayoutVars>
          <dgm:dir/>
          <dgm:resizeHandles val="exact"/>
        </dgm:presLayoutVars>
      </dgm:prSet>
      <dgm:spPr/>
    </dgm:pt>
    <dgm:pt modelId="{6DDEA5AF-3EBF-41C1-BCEE-2821CB3B10A9}" type="pres">
      <dgm:prSet presAssocID="{C4B17C0A-BD2D-4ED5-A14F-CA268297974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4A5E9-CD79-425C-AC22-EFD60E8F0269}" type="pres">
      <dgm:prSet presAssocID="{233B6B99-0680-4FD8-A500-535E035A2F00}" presName="spacerL" presStyleCnt="0"/>
      <dgm:spPr/>
    </dgm:pt>
    <dgm:pt modelId="{CED6938D-29BC-417D-980B-21F873FFD905}" type="pres">
      <dgm:prSet presAssocID="{233B6B99-0680-4FD8-A500-535E035A2F0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A9735B2-7B76-4D0F-B4FD-911F2B3E5548}" type="pres">
      <dgm:prSet presAssocID="{233B6B99-0680-4FD8-A500-535E035A2F00}" presName="spacerR" presStyleCnt="0"/>
      <dgm:spPr/>
    </dgm:pt>
    <dgm:pt modelId="{D1FD1BF7-B40C-4C13-B41A-6DFABB98415C}" type="pres">
      <dgm:prSet presAssocID="{BA8390C2-0BE4-462E-AA1D-B290FEA2CDA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8E03A-F43A-403B-87A0-1341BA4C827D}" type="pres">
      <dgm:prSet presAssocID="{EC4F0F9E-48FB-4EA0-B86F-DD0FEB359074}" presName="spacerL" presStyleCnt="0"/>
      <dgm:spPr/>
    </dgm:pt>
    <dgm:pt modelId="{E0C0E294-8CD1-4DD1-895E-327B12A0646C}" type="pres">
      <dgm:prSet presAssocID="{EC4F0F9E-48FB-4EA0-B86F-DD0FEB359074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60E77D9-D40F-4CD0-B4F8-0A127CD2AFBB}" type="pres">
      <dgm:prSet presAssocID="{EC4F0F9E-48FB-4EA0-B86F-DD0FEB359074}" presName="spacerR" presStyleCnt="0"/>
      <dgm:spPr/>
    </dgm:pt>
    <dgm:pt modelId="{C3679F1A-0EF7-4645-9605-26F235E68006}" type="pres">
      <dgm:prSet presAssocID="{CB09EAFA-D4E9-434B-834C-40EEC4C7D166}" presName="node" presStyleLbl="node1" presStyleIdx="2" presStyleCnt="3" custScaleX="111665" custScaleY="107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2B6B16-D6D1-41D9-90E3-A657ECA8884F}" type="presOf" srcId="{233B6B99-0680-4FD8-A500-535E035A2F00}" destId="{CED6938D-29BC-417D-980B-21F873FFD905}" srcOrd="0" destOrd="0" presId="urn:microsoft.com/office/officeart/2005/8/layout/equation1"/>
    <dgm:cxn modelId="{8AC1197A-E662-4660-8F13-EA84EB609EDF}" type="presOf" srcId="{BA8390C2-0BE4-462E-AA1D-B290FEA2CDA5}" destId="{D1FD1BF7-B40C-4C13-B41A-6DFABB98415C}" srcOrd="0" destOrd="0" presId="urn:microsoft.com/office/officeart/2005/8/layout/equation1"/>
    <dgm:cxn modelId="{98EF9470-01E5-47C2-8163-8D58A1210EA6}" type="presOf" srcId="{CB09EAFA-D4E9-434B-834C-40EEC4C7D166}" destId="{C3679F1A-0EF7-4645-9605-26F235E68006}" srcOrd="0" destOrd="0" presId="urn:microsoft.com/office/officeart/2005/8/layout/equation1"/>
    <dgm:cxn modelId="{F54DC585-2B4A-49CB-AF0B-D5481BC2E56C}" type="presOf" srcId="{72333F16-838C-4DC8-883A-0BB1E4069CB7}" destId="{E0A459D4-C30A-4569-BED4-6302D6F366BD}" srcOrd="0" destOrd="0" presId="urn:microsoft.com/office/officeart/2005/8/layout/equation1"/>
    <dgm:cxn modelId="{9E250B31-86DF-48DA-BB18-5D2B70975014}" srcId="{72333F16-838C-4DC8-883A-0BB1E4069CB7}" destId="{BA8390C2-0BE4-462E-AA1D-B290FEA2CDA5}" srcOrd="1" destOrd="0" parTransId="{BB666FB1-5D67-4788-AE8C-4748E4FE0805}" sibTransId="{EC4F0F9E-48FB-4EA0-B86F-DD0FEB359074}"/>
    <dgm:cxn modelId="{417C03D6-AF7B-4B69-94AE-72CCB8253354}" type="presOf" srcId="{C4B17C0A-BD2D-4ED5-A14F-CA2682979747}" destId="{6DDEA5AF-3EBF-41C1-BCEE-2821CB3B10A9}" srcOrd="0" destOrd="0" presId="urn:microsoft.com/office/officeart/2005/8/layout/equation1"/>
    <dgm:cxn modelId="{9BD956F1-EBA2-4082-B572-53534D33634D}" srcId="{72333F16-838C-4DC8-883A-0BB1E4069CB7}" destId="{C4B17C0A-BD2D-4ED5-A14F-CA2682979747}" srcOrd="0" destOrd="0" parTransId="{579B9EE7-31A0-455E-A0E2-C29171C5AE82}" sibTransId="{233B6B99-0680-4FD8-A500-535E035A2F00}"/>
    <dgm:cxn modelId="{AD7BEACD-79A4-4423-8EAF-D43EFCCFDC28}" srcId="{72333F16-838C-4DC8-883A-0BB1E4069CB7}" destId="{CB09EAFA-D4E9-434B-834C-40EEC4C7D166}" srcOrd="2" destOrd="0" parTransId="{465973F4-86BF-46C0-8B6D-D418BF8B46A2}" sibTransId="{CD6BA3E5-51A7-4B58-BD3F-C03752524113}"/>
    <dgm:cxn modelId="{0CC5C821-AEDE-45F1-A439-D38640FC34F4}" type="presOf" srcId="{EC4F0F9E-48FB-4EA0-B86F-DD0FEB359074}" destId="{E0C0E294-8CD1-4DD1-895E-327B12A0646C}" srcOrd="0" destOrd="0" presId="urn:microsoft.com/office/officeart/2005/8/layout/equation1"/>
    <dgm:cxn modelId="{89A9358F-F0CD-4979-928B-687D9BD22E56}" type="presParOf" srcId="{E0A459D4-C30A-4569-BED4-6302D6F366BD}" destId="{6DDEA5AF-3EBF-41C1-BCEE-2821CB3B10A9}" srcOrd="0" destOrd="0" presId="urn:microsoft.com/office/officeart/2005/8/layout/equation1"/>
    <dgm:cxn modelId="{4271E247-545E-4A16-A12D-AB14053247DD}" type="presParOf" srcId="{E0A459D4-C30A-4569-BED4-6302D6F366BD}" destId="{39A4A5E9-CD79-425C-AC22-EFD60E8F0269}" srcOrd="1" destOrd="0" presId="urn:microsoft.com/office/officeart/2005/8/layout/equation1"/>
    <dgm:cxn modelId="{2AD9EE31-2CC6-41B2-9273-86B01DF32327}" type="presParOf" srcId="{E0A459D4-C30A-4569-BED4-6302D6F366BD}" destId="{CED6938D-29BC-417D-980B-21F873FFD905}" srcOrd="2" destOrd="0" presId="urn:microsoft.com/office/officeart/2005/8/layout/equation1"/>
    <dgm:cxn modelId="{B967F91C-7639-4AB6-AFEB-3793805A9A8E}" type="presParOf" srcId="{E0A459D4-C30A-4569-BED4-6302D6F366BD}" destId="{0A9735B2-7B76-4D0F-B4FD-911F2B3E5548}" srcOrd="3" destOrd="0" presId="urn:microsoft.com/office/officeart/2005/8/layout/equation1"/>
    <dgm:cxn modelId="{1C92521A-AC9A-4CFA-A3BB-D0379EBEBC29}" type="presParOf" srcId="{E0A459D4-C30A-4569-BED4-6302D6F366BD}" destId="{D1FD1BF7-B40C-4C13-B41A-6DFABB98415C}" srcOrd="4" destOrd="0" presId="urn:microsoft.com/office/officeart/2005/8/layout/equation1"/>
    <dgm:cxn modelId="{8F758913-EAD9-470A-BE81-E76CAE659159}" type="presParOf" srcId="{E0A459D4-C30A-4569-BED4-6302D6F366BD}" destId="{B768E03A-F43A-403B-87A0-1341BA4C827D}" srcOrd="5" destOrd="0" presId="urn:microsoft.com/office/officeart/2005/8/layout/equation1"/>
    <dgm:cxn modelId="{2565E5C4-2B2F-4B04-B0D4-CBDECF7B4E6F}" type="presParOf" srcId="{E0A459D4-C30A-4569-BED4-6302D6F366BD}" destId="{E0C0E294-8CD1-4DD1-895E-327B12A0646C}" srcOrd="6" destOrd="0" presId="urn:microsoft.com/office/officeart/2005/8/layout/equation1"/>
    <dgm:cxn modelId="{641A09BB-7A64-430A-96B9-22A6DC0F45C8}" type="presParOf" srcId="{E0A459D4-C30A-4569-BED4-6302D6F366BD}" destId="{360E77D9-D40F-4CD0-B4F8-0A127CD2AFBB}" srcOrd="7" destOrd="0" presId="urn:microsoft.com/office/officeart/2005/8/layout/equation1"/>
    <dgm:cxn modelId="{1D786A3D-99A8-44A5-B5B8-DCA3116D28FC}" type="presParOf" srcId="{E0A459D4-C30A-4569-BED4-6302D6F366BD}" destId="{C3679F1A-0EF7-4645-9605-26F235E68006}" srcOrd="8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DEA5AF-3EBF-41C1-BCEE-2821CB3B10A9}">
      <dsp:nvSpPr>
        <dsp:cNvPr id="0" name=""/>
        <dsp:cNvSpPr/>
      </dsp:nvSpPr>
      <dsp:spPr>
        <a:xfrm>
          <a:off x="642" y="850401"/>
          <a:ext cx="1611565" cy="161156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m</a:t>
          </a:r>
          <a:r>
            <a:rPr lang="en-US" sz="4800" kern="1200" baseline="-25000" dirty="0" smtClean="0"/>
            <a:t>p</a:t>
          </a:r>
          <a:endParaRPr lang="ru-RU" sz="4800" kern="1200" dirty="0"/>
        </a:p>
      </dsp:txBody>
      <dsp:txXfrm>
        <a:off x="642" y="850401"/>
        <a:ext cx="1611565" cy="1611565"/>
      </dsp:txXfrm>
    </dsp:sp>
    <dsp:sp modelId="{CED6938D-29BC-417D-980B-21F873FFD905}">
      <dsp:nvSpPr>
        <dsp:cNvPr id="0" name=""/>
        <dsp:cNvSpPr/>
      </dsp:nvSpPr>
      <dsp:spPr>
        <a:xfrm>
          <a:off x="1743067" y="1188829"/>
          <a:ext cx="934708" cy="93470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743067" y="1188829"/>
        <a:ext cx="934708" cy="934708"/>
      </dsp:txXfrm>
    </dsp:sp>
    <dsp:sp modelId="{D1FD1BF7-B40C-4C13-B41A-6DFABB98415C}">
      <dsp:nvSpPr>
        <dsp:cNvPr id="0" name=""/>
        <dsp:cNvSpPr/>
      </dsp:nvSpPr>
      <dsp:spPr>
        <a:xfrm>
          <a:off x="2808634" y="850401"/>
          <a:ext cx="1611565" cy="16115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m</a:t>
          </a:r>
          <a:r>
            <a:rPr lang="en-US" sz="4800" kern="1200" baseline="-25000" dirty="0" smtClean="0"/>
            <a:t>n</a:t>
          </a:r>
          <a:endParaRPr lang="ru-RU" sz="4800" kern="1200" dirty="0"/>
        </a:p>
      </dsp:txBody>
      <dsp:txXfrm>
        <a:off x="2808634" y="850401"/>
        <a:ext cx="1611565" cy="1611565"/>
      </dsp:txXfrm>
    </dsp:sp>
    <dsp:sp modelId="{E0C0E294-8CD1-4DD1-895E-327B12A0646C}">
      <dsp:nvSpPr>
        <dsp:cNvPr id="0" name=""/>
        <dsp:cNvSpPr/>
      </dsp:nvSpPr>
      <dsp:spPr>
        <a:xfrm>
          <a:off x="4551059" y="1188829"/>
          <a:ext cx="934708" cy="934708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>
        <a:off x="4551059" y="1188829"/>
        <a:ext cx="934708" cy="934708"/>
      </dsp:txXfrm>
    </dsp:sp>
    <dsp:sp modelId="{C3679F1A-0EF7-4645-9605-26F235E68006}">
      <dsp:nvSpPr>
        <dsp:cNvPr id="0" name=""/>
        <dsp:cNvSpPr/>
      </dsp:nvSpPr>
      <dsp:spPr>
        <a:xfrm>
          <a:off x="5616626" y="792086"/>
          <a:ext cx="1799554" cy="1728194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M</a:t>
          </a:r>
          <a:r>
            <a:rPr lang="ru-RU" sz="4800" kern="1200" baseline="-25000" dirty="0" smtClean="0"/>
            <a:t>я</a:t>
          </a:r>
          <a:r>
            <a:rPr lang="ru-RU" sz="4800" kern="1200" dirty="0" smtClean="0"/>
            <a:t> ?</a:t>
          </a:r>
          <a:r>
            <a:rPr lang="en-US" sz="4800" kern="1200" baseline="-25000" dirty="0" smtClean="0"/>
            <a:t> </a:t>
          </a:r>
          <a:endParaRPr lang="ru-RU" sz="4800" kern="1200" dirty="0"/>
        </a:p>
      </dsp:txBody>
      <dsp:txXfrm>
        <a:off x="5616626" y="792086"/>
        <a:ext cx="1799554" cy="1728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D919C-24A2-4E3B-810B-E79D640EFA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86BF8-21C3-44D3-ABE4-269A9C2DD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86BF8-21C3-44D3-ABE4-269A9C2DD3D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20EA-4687-40BF-A6EE-D62DF233F82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3017-C171-471A-BBD2-F3DD77016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20EA-4687-40BF-A6EE-D62DF233F82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3017-C171-471A-BBD2-F3DD77016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20EA-4687-40BF-A6EE-D62DF233F82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3017-C171-471A-BBD2-F3DD77016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20EA-4687-40BF-A6EE-D62DF233F82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3017-C171-471A-BBD2-F3DD77016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20EA-4687-40BF-A6EE-D62DF233F82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3017-C171-471A-BBD2-F3DD77016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20EA-4687-40BF-A6EE-D62DF233F82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3017-C171-471A-BBD2-F3DD77016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20EA-4687-40BF-A6EE-D62DF233F82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3017-C171-471A-BBD2-F3DD77016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20EA-4687-40BF-A6EE-D62DF233F82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3017-C171-471A-BBD2-F3DD77016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20EA-4687-40BF-A6EE-D62DF233F82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3017-C171-471A-BBD2-F3DD77016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20EA-4687-40BF-A6EE-D62DF233F82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3017-C171-471A-BBD2-F3DD77016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20EA-4687-40BF-A6EE-D62DF233F82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3017-C171-471A-BBD2-F3DD77016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920EA-4687-40BF-A6EE-D62DF233F82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13017-C171-471A-BBD2-F3DD77016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/>
          <a:lstStyle/>
          <a:p>
            <a:r>
              <a:rPr lang="ru-RU" b="1" i="1" dirty="0" smtClean="0"/>
              <a:t>Исследовательская работа на уроках физики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r>
              <a:rPr lang="ru-RU" dirty="0" smtClean="0"/>
              <a:t>повторения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1.В каких единицах измеряется масса ядра атома? </a:t>
            </a:r>
            <a:r>
              <a:rPr lang="ru-RU" b="1" dirty="0"/>
              <a:t> </a:t>
            </a:r>
            <a:r>
              <a:rPr lang="ru-RU" b="1" dirty="0" smtClean="0"/>
              <a:t>           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 В   </a:t>
            </a:r>
            <a:r>
              <a:rPr lang="ru-RU" b="1" dirty="0" err="1" smtClean="0">
                <a:solidFill>
                  <a:srgbClr val="FF0000"/>
                </a:solidFill>
              </a:rPr>
              <a:t>а.е.м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2.Чему равна атомная единица массы в СИ?</a:t>
            </a:r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ru-RU" b="1" dirty="0" smtClean="0">
                <a:solidFill>
                  <a:srgbClr val="FF0000"/>
                </a:solidFill>
              </a:rPr>
              <a:t>1а.е.м. = 1,66</a:t>
            </a:r>
            <a:r>
              <a:rPr lang="ru-RU" b="1" dirty="0">
                <a:solidFill>
                  <a:srgbClr val="FF0000"/>
                </a:solidFill>
              </a:rPr>
              <a:t> ∙10</a:t>
            </a:r>
            <a:r>
              <a:rPr lang="ru-RU" b="1" baseline="30000" dirty="0">
                <a:solidFill>
                  <a:srgbClr val="FF0000"/>
                </a:solidFill>
              </a:rPr>
              <a:t>-27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кг</a:t>
            </a:r>
          </a:p>
          <a:p>
            <a:pPr algn="just">
              <a:buNone/>
            </a:pPr>
            <a:r>
              <a:rPr lang="ru-RU" dirty="0" smtClean="0"/>
              <a:t>3.Чему равна масса протона и нейтрона в </a:t>
            </a:r>
            <a:r>
              <a:rPr lang="ru-RU" dirty="0" err="1" smtClean="0"/>
              <a:t>а.е.м</a:t>
            </a:r>
            <a:r>
              <a:rPr lang="ru-RU" dirty="0" smtClean="0"/>
              <a:t>.?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b="1" baseline="-25000" dirty="0" smtClean="0">
                <a:solidFill>
                  <a:srgbClr val="FF0000"/>
                </a:solidFill>
              </a:rPr>
              <a:t>p</a:t>
            </a:r>
            <a:r>
              <a:rPr lang="ru-RU" b="1" dirty="0">
                <a:solidFill>
                  <a:srgbClr val="FF0000"/>
                </a:solidFill>
              </a:rPr>
              <a:t>=1,00728 </a:t>
            </a:r>
            <a:r>
              <a:rPr lang="ru-RU" b="1" dirty="0" err="1">
                <a:solidFill>
                  <a:srgbClr val="FF0000"/>
                </a:solidFill>
              </a:rPr>
              <a:t>а.е.м</a:t>
            </a:r>
            <a:r>
              <a:rPr lang="ru-RU" b="1" dirty="0">
                <a:solidFill>
                  <a:srgbClr val="FF0000"/>
                </a:solidFill>
              </a:rPr>
              <a:t>.    </a:t>
            </a:r>
            <a:r>
              <a:rPr lang="ru-RU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n</a:t>
            </a:r>
            <a:r>
              <a:rPr lang="ru-RU" b="1" dirty="0">
                <a:solidFill>
                  <a:srgbClr val="FF0000"/>
                </a:solidFill>
              </a:rPr>
              <a:t>=1,00866 </a:t>
            </a:r>
            <a:r>
              <a:rPr lang="ru-RU" b="1" dirty="0" err="1">
                <a:solidFill>
                  <a:srgbClr val="FF0000"/>
                </a:solidFill>
              </a:rPr>
              <a:t>а.е.м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17632" cy="142873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Тема урока … 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2</a:t>
            </a:r>
            <a:r>
              <a:rPr lang="ru-RU" sz="3600" b="1" i="1" dirty="0" smtClean="0"/>
              <a:t>. Проблемная ситуация.</a:t>
            </a:r>
            <a:endParaRPr lang="ru-RU" sz="36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764704"/>
          <a:ext cx="741682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789040"/>
            <a:ext cx="806489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3. Гипотезы: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</a:t>
            </a:r>
            <a:r>
              <a:rPr lang="en-US" sz="2800" baseline="-25000" dirty="0" smtClean="0"/>
              <a:t>p</a:t>
            </a:r>
            <a:r>
              <a:rPr lang="ru-RU" sz="2800" dirty="0" smtClean="0"/>
              <a:t> + 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n </a:t>
            </a:r>
            <a:r>
              <a:rPr lang="ru-RU" sz="2800" dirty="0" smtClean="0"/>
              <a:t>= </a:t>
            </a:r>
            <a:r>
              <a:rPr lang="en-US" sz="2800" dirty="0" smtClean="0"/>
              <a:t>M</a:t>
            </a:r>
            <a:r>
              <a:rPr lang="ru-RU" sz="2800" baseline="-25000" dirty="0" smtClean="0"/>
              <a:t>я</a:t>
            </a:r>
            <a:r>
              <a:rPr lang="ru-RU" sz="2800" dirty="0" smtClean="0"/>
              <a:t> 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m</a:t>
            </a:r>
            <a:r>
              <a:rPr lang="en-US" sz="2800" baseline="-25000" dirty="0" smtClean="0"/>
              <a:t>p</a:t>
            </a:r>
            <a:r>
              <a:rPr lang="ru-RU" sz="2800" dirty="0" smtClean="0"/>
              <a:t> + 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n </a:t>
            </a:r>
            <a:r>
              <a:rPr lang="en-US" sz="2800" dirty="0" smtClean="0"/>
              <a:t>&gt;</a:t>
            </a:r>
            <a:r>
              <a:rPr lang="ru-RU" sz="2800" dirty="0" smtClean="0"/>
              <a:t> </a:t>
            </a:r>
            <a:r>
              <a:rPr lang="en-US" sz="2800" dirty="0" smtClean="0"/>
              <a:t>M</a:t>
            </a:r>
            <a:r>
              <a:rPr lang="ru-RU" sz="2800" baseline="-25000" dirty="0" smtClean="0"/>
              <a:t>я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3.</a:t>
            </a:r>
            <a:r>
              <a:rPr lang="en-US" sz="2800" dirty="0" smtClean="0"/>
              <a:t>   m</a:t>
            </a:r>
            <a:r>
              <a:rPr lang="en-US" sz="2800" baseline="-25000" dirty="0" smtClean="0"/>
              <a:t>p</a:t>
            </a:r>
            <a:r>
              <a:rPr lang="ru-RU" sz="2800" dirty="0" smtClean="0"/>
              <a:t> + 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n </a:t>
            </a:r>
            <a:r>
              <a:rPr lang="en-US" sz="2800" dirty="0" smtClean="0"/>
              <a:t>&lt;</a:t>
            </a:r>
            <a:r>
              <a:rPr lang="ru-RU" sz="2800" dirty="0" smtClean="0"/>
              <a:t> </a:t>
            </a:r>
            <a:r>
              <a:rPr lang="en-US" sz="2800" dirty="0" smtClean="0"/>
              <a:t>M</a:t>
            </a:r>
            <a:r>
              <a:rPr lang="ru-RU" sz="2800" baseline="-25000" dirty="0" smtClean="0"/>
              <a:t>я</a:t>
            </a:r>
            <a:r>
              <a:rPr lang="ru-RU" sz="28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350043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Тема «Исследование образования ядра атома».</a:t>
            </a:r>
            <a:br>
              <a:rPr lang="ru-RU" sz="2800" dirty="0" smtClean="0"/>
            </a:br>
            <a:r>
              <a:rPr lang="ru-RU" sz="2800" dirty="0" smtClean="0"/>
              <a:t>Цель: исследовать ядро атома, полученное при слиянии нуклонов</a:t>
            </a:r>
            <a:br>
              <a:rPr lang="ru-RU" sz="2800" dirty="0" smtClean="0"/>
            </a:br>
            <a:r>
              <a:rPr lang="ru-RU" sz="2800" dirty="0" smtClean="0"/>
              <a:t>Задачи: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1. Найти массу всех протонов и нейтронов.</a:t>
            </a:r>
            <a:br>
              <a:rPr lang="ru-RU" sz="2200" dirty="0" smtClean="0"/>
            </a:br>
            <a:r>
              <a:rPr lang="ru-RU" sz="2200" dirty="0" smtClean="0"/>
              <a:t>2. Найти сумму масс всех протонов и нейтронов.</a:t>
            </a:r>
            <a:br>
              <a:rPr lang="ru-RU" sz="2200" dirty="0" smtClean="0"/>
            </a:br>
            <a:r>
              <a:rPr lang="ru-RU" sz="2200" dirty="0" smtClean="0"/>
              <a:t>3. Сравнить сумму с массой ядра атома.</a:t>
            </a:r>
            <a:br>
              <a:rPr lang="ru-RU" sz="2200" dirty="0" smtClean="0"/>
            </a:br>
            <a:r>
              <a:rPr lang="ru-RU" sz="2200" dirty="0" smtClean="0"/>
              <a:t>4. Сделать вывод.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2800" dirty="0" smtClean="0"/>
              <a:t>Гипотеза: …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876"/>
            <a:ext cx="9144000" cy="32861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Групповая работа (по 4 ученика</a:t>
            </a:r>
            <a:r>
              <a:rPr lang="ru-RU" sz="2400" dirty="0" smtClean="0"/>
              <a:t>)</a:t>
            </a:r>
            <a:r>
              <a:rPr lang="ru-RU" sz="2400" b="1" baseline="-25000" dirty="0" smtClean="0"/>
              <a:t> </a:t>
            </a:r>
            <a:r>
              <a:rPr lang="ru-RU" sz="2400" b="1" baseline="-25000" dirty="0" smtClean="0"/>
              <a:t>                  </a:t>
            </a:r>
            <a:r>
              <a:rPr lang="en-US" sz="3600" b="1" baseline="-25000" dirty="0" smtClean="0"/>
              <a:t>z</a:t>
            </a:r>
            <a:r>
              <a:rPr lang="ru-RU" sz="3600" b="1" dirty="0" smtClean="0"/>
              <a:t>Х</a:t>
            </a:r>
            <a:r>
              <a:rPr lang="ru-RU" sz="3600" b="1" baseline="30000" dirty="0" smtClean="0"/>
              <a:t>м</a:t>
            </a:r>
            <a:r>
              <a:rPr lang="ru-RU" sz="36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6000" b="1" baseline="-25000" dirty="0" smtClean="0"/>
              <a:t>                                 </a:t>
            </a:r>
          </a:p>
          <a:p>
            <a:pPr>
              <a:buNone/>
            </a:pPr>
            <a:endParaRPr lang="ru-RU" sz="6000" b="1" baseline="-25000" dirty="0" smtClean="0"/>
          </a:p>
          <a:p>
            <a:pPr algn="ctr">
              <a:buNone/>
            </a:pPr>
            <a:r>
              <a:rPr lang="ru-RU" sz="6000" b="1" baseline="-25000" dirty="0" smtClean="0"/>
              <a:t> </a:t>
            </a:r>
            <a:endParaRPr lang="ru-RU" sz="6000" dirty="0" smtClean="0"/>
          </a:p>
          <a:p>
            <a:pPr>
              <a:buNone/>
            </a:pPr>
            <a:endParaRPr lang="ru-RU" sz="9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4500570"/>
          <a:ext cx="8429718" cy="130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906"/>
                <a:gridCol w="2809906"/>
                <a:gridCol w="2809906"/>
              </a:tblGrid>
              <a:tr h="57164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1ряд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 ряд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3ряд</a:t>
                      </a:r>
                      <a:endParaRPr lang="ru-RU" sz="3200" dirty="0"/>
                    </a:p>
                  </a:txBody>
                  <a:tcPr/>
                </a:tc>
              </a:tr>
              <a:tr h="72435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Гелий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Литий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Бериллий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 Исследование образования ядра атома </a:t>
            </a:r>
            <a:br>
              <a:rPr lang="ru-RU" sz="2200" dirty="0" smtClean="0"/>
            </a:br>
            <a:r>
              <a:rPr lang="ru-RU" sz="3100" dirty="0" smtClean="0"/>
              <a:t>Задания.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8052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Найти массу всех протонов и всех нейтронов:     </a:t>
            </a:r>
            <a:r>
              <a:rPr lang="en-US" dirty="0" err="1" smtClean="0"/>
              <a:t>Zm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  </a:t>
            </a:r>
            <a:r>
              <a:rPr lang="ru-RU" baseline="-25000" dirty="0" smtClean="0"/>
              <a:t>,</a:t>
            </a:r>
            <a:r>
              <a:rPr lang="en-US" baseline="-25000" dirty="0" smtClean="0"/>
              <a:t>   </a:t>
            </a:r>
            <a:r>
              <a:rPr lang="en-US" dirty="0" err="1" smtClean="0"/>
              <a:t>Nm</a:t>
            </a:r>
            <a:r>
              <a:rPr lang="en-US" baseline="-25000" dirty="0" err="1" smtClean="0"/>
              <a:t>n</a:t>
            </a:r>
            <a:endParaRPr lang="ru-RU" dirty="0" smtClean="0"/>
          </a:p>
          <a:p>
            <a:r>
              <a:rPr lang="ru-RU" dirty="0" smtClean="0"/>
              <a:t>Найти сумму масс нуклонов, составляющих ядро атома. </a:t>
            </a:r>
            <a:r>
              <a:rPr lang="en-US" dirty="0"/>
              <a:t>Z</a:t>
            </a:r>
            <a:r>
              <a:rPr lang="ru-RU" i="1" dirty="0" err="1" smtClean="0"/>
              <a:t>m</a:t>
            </a:r>
            <a:r>
              <a:rPr lang="ru-RU" i="1" baseline="-25000" dirty="0" err="1" smtClean="0"/>
              <a:t>р</a:t>
            </a:r>
            <a:r>
              <a:rPr lang="ru-RU" dirty="0" smtClean="0"/>
              <a:t> + </a:t>
            </a:r>
            <a:r>
              <a:rPr lang="en-US" dirty="0"/>
              <a:t>N</a:t>
            </a:r>
            <a:r>
              <a:rPr lang="ru-RU" i="1" dirty="0" err="1" smtClean="0"/>
              <a:t>m</a:t>
            </a:r>
            <a:r>
              <a:rPr lang="ru-RU" i="1" baseline="-25000" dirty="0" err="1" smtClean="0"/>
              <a:t>n</a:t>
            </a:r>
            <a:r>
              <a:rPr lang="ru-RU" i="1" dirty="0" smtClean="0"/>
              <a:t> =</a:t>
            </a:r>
            <a:endParaRPr lang="ru-RU" dirty="0" smtClean="0"/>
          </a:p>
          <a:p>
            <a:r>
              <a:rPr lang="ru-RU" dirty="0" smtClean="0"/>
              <a:t> Сравнить с массой ядра атома</a:t>
            </a:r>
            <a:r>
              <a:rPr lang="en-US" dirty="0" smtClean="0"/>
              <a:t>, </a:t>
            </a:r>
            <a:r>
              <a:rPr lang="ru-RU" dirty="0" smtClean="0"/>
              <a:t>полученную сумму.</a:t>
            </a:r>
          </a:p>
          <a:p>
            <a:r>
              <a:rPr lang="ru-RU" dirty="0" smtClean="0"/>
              <a:t>Насколько масса ядра гелия меньше суммы масс нуклонов, составляющих ядро атома? </a:t>
            </a:r>
          </a:p>
          <a:p>
            <a:r>
              <a:rPr lang="ru-RU" dirty="0" smtClean="0"/>
              <a:t>Δ</a:t>
            </a:r>
            <a:r>
              <a:rPr lang="en-US" i="1" dirty="0" smtClean="0"/>
              <a:t>m</a:t>
            </a:r>
            <a:r>
              <a:rPr lang="ru-RU" dirty="0" smtClean="0"/>
              <a:t> =(</a:t>
            </a:r>
            <a:r>
              <a:rPr lang="en-US" dirty="0"/>
              <a:t>Z</a:t>
            </a:r>
            <a:r>
              <a:rPr lang="ru-RU" i="1" dirty="0" err="1" smtClean="0"/>
              <a:t>m</a:t>
            </a:r>
            <a:r>
              <a:rPr lang="ru-RU" i="1" baseline="-25000" dirty="0" err="1" smtClean="0"/>
              <a:t>р</a:t>
            </a:r>
            <a:r>
              <a:rPr lang="ru-RU" dirty="0" smtClean="0"/>
              <a:t> + </a:t>
            </a:r>
            <a:r>
              <a:rPr lang="en-US" dirty="0"/>
              <a:t>N</a:t>
            </a:r>
            <a:r>
              <a:rPr lang="ru-RU" i="1" dirty="0" err="1" smtClean="0"/>
              <a:t>m</a:t>
            </a:r>
            <a:r>
              <a:rPr lang="ru-RU" i="1" baseline="-25000" dirty="0" err="1" smtClean="0"/>
              <a:t>n</a:t>
            </a:r>
            <a:r>
              <a:rPr lang="ru-RU" i="1" dirty="0" smtClean="0"/>
              <a:t> ) – М</a:t>
            </a:r>
            <a:r>
              <a:rPr lang="ru-RU" baseline="-25000" dirty="0" smtClean="0"/>
              <a:t>я </a:t>
            </a:r>
            <a:r>
              <a:rPr lang="ru-RU" dirty="0" smtClean="0"/>
              <a:t>   -  дефект масс</a:t>
            </a:r>
          </a:p>
          <a:p>
            <a:r>
              <a:rPr lang="ru-RU" dirty="0" smtClean="0"/>
              <a:t>Сделать вывод.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892480" cy="72008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3600" b="1" i="1" dirty="0" smtClean="0"/>
              <a:t>Результат исследования:</a:t>
            </a:r>
            <a:br>
              <a:rPr lang="ru-RU" sz="3600" b="1" i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93610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i="1" dirty="0" smtClean="0"/>
              <a:t>М</a:t>
            </a:r>
            <a:r>
              <a:rPr lang="ru-RU" sz="3600" b="1" baseline="-25000" dirty="0" smtClean="0"/>
              <a:t>я</a:t>
            </a:r>
            <a:r>
              <a:rPr lang="ru-RU" sz="3600" b="1" dirty="0" smtClean="0"/>
              <a:t> &lt; </a:t>
            </a:r>
            <a:r>
              <a:rPr lang="ru-RU" sz="3600" b="1" i="1" dirty="0" err="1" smtClean="0"/>
              <a:t>Zm</a:t>
            </a:r>
            <a:r>
              <a:rPr lang="ru-RU" sz="3600" b="1" i="1" baseline="-25000" dirty="0" err="1" smtClean="0"/>
              <a:t>р</a:t>
            </a:r>
            <a:r>
              <a:rPr lang="ru-RU" sz="3600" b="1" dirty="0" smtClean="0"/>
              <a:t> + </a:t>
            </a:r>
            <a:r>
              <a:rPr lang="ru-RU" sz="3600" b="1" i="1" dirty="0" err="1" smtClean="0"/>
              <a:t>Nm</a:t>
            </a:r>
            <a:r>
              <a:rPr lang="ru-RU" sz="3600" b="1" i="1" baseline="-25000" dirty="0" err="1" smtClean="0"/>
              <a:t>n</a:t>
            </a:r>
            <a:r>
              <a:rPr lang="ru-RU" sz="3600" b="1" dirty="0" smtClean="0"/>
              <a:t>  </a:t>
            </a:r>
            <a:r>
              <a:rPr lang="ru-RU" sz="3600" dirty="0" smtClean="0"/>
              <a:t>на  </a:t>
            </a:r>
            <a:r>
              <a:rPr lang="ru-RU" sz="3600" b="1" dirty="0" smtClean="0"/>
              <a:t>Δ</a:t>
            </a:r>
            <a:r>
              <a:rPr lang="en-US" sz="3600" b="1" i="1" dirty="0" smtClean="0"/>
              <a:t>m</a:t>
            </a:r>
            <a:r>
              <a:rPr lang="ru-RU" sz="3600" b="1" dirty="0" smtClean="0"/>
              <a:t> = </a:t>
            </a:r>
            <a:r>
              <a:rPr lang="ru-RU" sz="3600" b="1" i="1" dirty="0" err="1" smtClean="0"/>
              <a:t>Zm</a:t>
            </a:r>
            <a:r>
              <a:rPr lang="ru-RU" sz="3600" b="1" i="1" baseline="-25000" dirty="0" err="1" smtClean="0"/>
              <a:t>р</a:t>
            </a:r>
            <a:r>
              <a:rPr lang="ru-RU" sz="3600" b="1" dirty="0" smtClean="0"/>
              <a:t> + </a:t>
            </a:r>
            <a:r>
              <a:rPr lang="ru-RU" sz="3600" b="1" i="1" dirty="0" err="1" smtClean="0"/>
              <a:t>Nm</a:t>
            </a:r>
            <a:r>
              <a:rPr lang="ru-RU" sz="3600" b="1" i="1" baseline="-25000" dirty="0" err="1" smtClean="0"/>
              <a:t>n</a:t>
            </a:r>
            <a:r>
              <a:rPr lang="ru-RU" sz="3600" b="1" i="1" dirty="0" smtClean="0"/>
              <a:t> – М</a:t>
            </a:r>
            <a:r>
              <a:rPr lang="ru-RU" sz="3600" b="1" baseline="-25000" dirty="0" smtClean="0"/>
              <a:t>я</a:t>
            </a:r>
            <a:endParaRPr lang="ru-RU" sz="3600" b="1" dirty="0" smtClean="0"/>
          </a:p>
          <a:p>
            <a:pPr algn="just">
              <a:buNone/>
            </a:pP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556792"/>
            <a:ext cx="45365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dirty="0" smtClean="0"/>
          </a:p>
          <a:p>
            <a:endParaRPr lang="ru-RU" sz="4400" b="1" dirty="0" smtClean="0"/>
          </a:p>
          <a:p>
            <a:endParaRPr lang="ru-RU" sz="44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0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Тема урока …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708920"/>
            <a:ext cx="87484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800" b="1" dirty="0" smtClean="0">
                <a:solidFill>
                  <a:prstClr val="black"/>
                </a:solidFill>
              </a:rPr>
              <a:t>     дефект массы — </a:t>
            </a:r>
            <a:r>
              <a:rPr lang="ru-RU" sz="2800" dirty="0" smtClean="0">
                <a:solidFill>
                  <a:prstClr val="black"/>
                </a:solidFill>
              </a:rPr>
              <a:t>это разность между суммарной массой всех нуклонов ядра в свободном состоянии и массой ядра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4509120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Дефект массы  - это</a:t>
            </a:r>
          </a:p>
          <a:p>
            <a:endParaRPr lang="ru-RU" sz="2800" dirty="0" smtClean="0"/>
          </a:p>
          <a:p>
            <a:r>
              <a:rPr lang="ru-RU" sz="2800" dirty="0" smtClean="0"/>
              <a:t>объект исследования (что рассматривается?)  или</a:t>
            </a:r>
          </a:p>
          <a:p>
            <a:r>
              <a:rPr lang="ru-RU" sz="2800" dirty="0" smtClean="0"/>
              <a:t>предмет исследования (что изучается?)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365104"/>
            <a:ext cx="4335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?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/>
              <a:t>Тема урока …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Почему масса ядра меньше суммы масс отдельных частиц?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/>
              <a:t>         p</a:t>
            </a:r>
            <a:r>
              <a:rPr lang="ru-RU" sz="4800" b="1" dirty="0" smtClean="0"/>
              <a:t>  </a:t>
            </a:r>
            <a:r>
              <a:rPr lang="en-US" sz="4800" b="1" dirty="0" smtClean="0"/>
              <a:t>                          n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1115616" y="2636912"/>
            <a:ext cx="1512168" cy="144016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36096" y="2636912"/>
            <a:ext cx="144016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Скругленная соединительная линия 14"/>
          <p:cNvCxnSpPr/>
          <p:nvPr/>
        </p:nvCxnSpPr>
        <p:spPr>
          <a:xfrm rot="16200000" flipH="1">
            <a:off x="4031940" y="3320988"/>
            <a:ext cx="720080" cy="504056"/>
          </a:xfrm>
          <a:prstGeom prst="curvedConnector3">
            <a:avLst>
              <a:gd name="adj1" fmla="val 5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827584" y="5229200"/>
            <a:ext cx="24881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 </a:t>
            </a:r>
            <a:r>
              <a:rPr lang="ru-RU" sz="6000" b="1" i="1" dirty="0" smtClean="0"/>
              <a:t>E</a:t>
            </a:r>
            <a:r>
              <a:rPr lang="ru-RU" sz="6000" b="1" dirty="0" smtClean="0"/>
              <a:t>=</a:t>
            </a:r>
            <a:r>
              <a:rPr lang="en-US" sz="6000" b="1" i="1" dirty="0" smtClean="0"/>
              <a:t>m</a:t>
            </a:r>
            <a:r>
              <a:rPr lang="ru-RU" sz="6000" b="1" i="1" dirty="0" smtClean="0"/>
              <a:t>с</a:t>
            </a:r>
            <a:r>
              <a:rPr lang="ru-RU" sz="6000" b="1" baseline="30000" dirty="0" smtClean="0"/>
              <a:t>2</a:t>
            </a:r>
            <a:r>
              <a:rPr lang="ru-RU" sz="6000" b="1" dirty="0" smtClean="0"/>
              <a:t> 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5661248"/>
            <a:ext cx="34259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r>
              <a:rPr lang="ru-RU" sz="5400" b="1" dirty="0" smtClean="0"/>
              <a:t>Δ</a:t>
            </a:r>
            <a:r>
              <a:rPr lang="ru-RU" sz="5400" b="1" i="1" dirty="0" smtClean="0"/>
              <a:t>E </a:t>
            </a:r>
            <a:r>
              <a:rPr lang="ru-RU" sz="5400" b="1" dirty="0" smtClean="0"/>
              <a:t> = Δ</a:t>
            </a:r>
            <a:r>
              <a:rPr lang="en-US" sz="5400" b="1" i="1" dirty="0" smtClean="0"/>
              <a:t>m</a:t>
            </a:r>
            <a:r>
              <a:rPr lang="ru-RU" sz="5400" b="1" i="1" dirty="0" smtClean="0"/>
              <a:t>с</a:t>
            </a:r>
            <a:r>
              <a:rPr lang="ru-RU" sz="5400" b="1" baseline="30000" dirty="0" smtClean="0"/>
              <a:t>2</a:t>
            </a:r>
            <a:r>
              <a:rPr lang="ru-RU" sz="5400" b="1" dirty="0" smtClean="0"/>
              <a:t> 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0.01065 L 0.16927 0.005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-0.14965 0.005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1481E-6 L 0.22448 0.294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/>
              <a:t>Тема урока …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Какую энергию нужно затратить для расщепления ядра атома?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/>
              <a:t>         </a:t>
            </a:r>
            <a:r>
              <a:rPr lang="ru-RU" sz="4800" b="1" dirty="0" smtClean="0"/>
              <a:t>       </a:t>
            </a:r>
            <a:r>
              <a:rPr lang="en-US" sz="4800" b="1" dirty="0" smtClean="0"/>
              <a:t>p</a:t>
            </a:r>
            <a:r>
              <a:rPr lang="ru-RU" sz="4800" b="1" dirty="0" smtClean="0"/>
              <a:t>  </a:t>
            </a:r>
            <a:r>
              <a:rPr lang="en-US" sz="4800" b="1" dirty="0" smtClean="0"/>
              <a:t>                       n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3347864" y="2420888"/>
            <a:ext cx="1512168" cy="144016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88024" y="2492896"/>
            <a:ext cx="144016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Скругленная соединительная линия 14"/>
          <p:cNvCxnSpPr/>
          <p:nvPr/>
        </p:nvCxnSpPr>
        <p:spPr>
          <a:xfrm rot="5400000" flipH="1" flipV="1">
            <a:off x="1295636" y="6894004"/>
            <a:ext cx="648072" cy="576064"/>
          </a:xfrm>
          <a:prstGeom prst="curvedConnector3">
            <a:avLst>
              <a:gd name="adj1" fmla="val 5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827584" y="5229200"/>
            <a:ext cx="3593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 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4797152"/>
            <a:ext cx="34259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r>
              <a:rPr lang="ru-RU" sz="5400" b="1" dirty="0" smtClean="0"/>
              <a:t>Δ</a:t>
            </a:r>
            <a:r>
              <a:rPr lang="ru-RU" sz="5400" b="1" i="1" dirty="0" smtClean="0"/>
              <a:t>E </a:t>
            </a:r>
            <a:r>
              <a:rPr lang="ru-RU" sz="5400" b="1" dirty="0" smtClean="0"/>
              <a:t> = Δ</a:t>
            </a:r>
            <a:r>
              <a:rPr lang="en-US" sz="5400" b="1" i="1" dirty="0" smtClean="0"/>
              <a:t>m</a:t>
            </a:r>
            <a:r>
              <a:rPr lang="ru-RU" sz="5400" b="1" i="1" dirty="0" smtClean="0"/>
              <a:t>с</a:t>
            </a:r>
            <a:r>
              <a:rPr lang="ru-RU" sz="5400" b="1" baseline="30000" dirty="0" smtClean="0"/>
              <a:t>2</a:t>
            </a:r>
            <a:r>
              <a:rPr lang="ru-RU" sz="5400" b="1" dirty="0" smtClean="0"/>
              <a:t> 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6296E-6 L 0.31893 -0.54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-2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Энергия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соответствии с соотношением Эйнштейна между массой и энергией, </a:t>
            </a:r>
            <a:r>
              <a:rPr lang="ru-RU" b="1" dirty="0" smtClean="0"/>
              <a:t>дефект массы характеризует энергию связи атомного ядра: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Δ</a:t>
            </a:r>
            <a:r>
              <a:rPr lang="ru-RU" b="1" i="1" dirty="0" smtClean="0"/>
              <a:t>E =</a:t>
            </a:r>
            <a:r>
              <a:rPr lang="ru-RU" b="1" dirty="0" smtClean="0"/>
              <a:t> </a:t>
            </a:r>
            <a:r>
              <a:rPr lang="ru-RU" b="1" i="1" dirty="0" err="1" smtClean="0"/>
              <a:t>E</a:t>
            </a:r>
            <a:r>
              <a:rPr lang="ru-RU" b="1" baseline="-25000" dirty="0" err="1" smtClean="0"/>
              <a:t>св</a:t>
            </a:r>
            <a:r>
              <a:rPr lang="ru-RU" b="1" dirty="0" smtClean="0"/>
              <a:t> = Δ</a:t>
            </a:r>
            <a:r>
              <a:rPr lang="en-US" b="1" i="1" dirty="0" smtClean="0"/>
              <a:t>m</a:t>
            </a:r>
            <a:r>
              <a:rPr lang="ru-RU" b="1" i="1" dirty="0" smtClean="0"/>
              <a:t>с</a:t>
            </a:r>
            <a:r>
              <a:rPr lang="ru-RU" b="1" baseline="30000" dirty="0" smtClean="0"/>
              <a:t>2</a:t>
            </a:r>
            <a:r>
              <a:rPr lang="ru-RU" b="1" dirty="0" smtClean="0"/>
              <a:t> = (</a:t>
            </a:r>
            <a:r>
              <a:rPr lang="ru-RU" b="1" i="1" dirty="0" err="1" smtClean="0"/>
              <a:t>Zm</a:t>
            </a:r>
            <a:r>
              <a:rPr lang="ru-RU" b="1" i="1" baseline="-25000" dirty="0" err="1" smtClean="0"/>
              <a:t>р</a:t>
            </a:r>
            <a:r>
              <a:rPr lang="ru-RU" b="1" dirty="0" smtClean="0"/>
              <a:t> + </a:t>
            </a:r>
            <a:r>
              <a:rPr lang="ru-RU" b="1" i="1" dirty="0" err="1" smtClean="0"/>
              <a:t>Nm</a:t>
            </a:r>
            <a:r>
              <a:rPr lang="ru-RU" b="1" i="1" baseline="-25000" dirty="0" err="1" smtClean="0"/>
              <a:t>n</a:t>
            </a:r>
            <a:r>
              <a:rPr lang="ru-RU" b="1" i="1" dirty="0" smtClean="0"/>
              <a:t> – М</a:t>
            </a:r>
            <a:r>
              <a:rPr lang="ru-RU" b="1" baseline="-25000" dirty="0" smtClean="0"/>
              <a:t>я</a:t>
            </a:r>
            <a:r>
              <a:rPr lang="ru-RU" b="1" dirty="0" smtClean="0"/>
              <a:t>)</a:t>
            </a:r>
            <a:r>
              <a:rPr lang="ru-RU" b="1" i="1" dirty="0" smtClean="0"/>
              <a:t>с</a:t>
            </a:r>
            <a:r>
              <a:rPr lang="ru-RU" b="1" baseline="30000" dirty="0" smtClean="0"/>
              <a:t>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0"/>
            <a:ext cx="2967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Тема урока …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Сделайте вывод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1.</a:t>
            </a:r>
          </a:p>
          <a:p>
            <a:r>
              <a:rPr lang="ru-RU" dirty="0" smtClean="0"/>
              <a:t>2.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Вопрос: Какие новые понятия мы рассмотрели?</a:t>
            </a:r>
          </a:p>
          <a:p>
            <a:pPr>
              <a:buNone/>
            </a:pPr>
            <a:r>
              <a:rPr lang="ru-RU" dirty="0" smtClean="0"/>
              <a:t>- Сформулируйте тему урока.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- Тема урока «</a:t>
            </a:r>
            <a:r>
              <a:rPr lang="ru-RU" dirty="0" smtClean="0"/>
              <a:t>Дефект массы. Энергия связи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0"/>
            <a:ext cx="2376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Тема урока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0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…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0"/>
            <a:ext cx="590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«Дефект массы. Энергия связи»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Название темы исследования</a:t>
            </a:r>
          </a:p>
          <a:p>
            <a:r>
              <a:rPr lang="ru-RU" dirty="0" smtClean="0"/>
              <a:t>2. Цель исследования</a:t>
            </a:r>
          </a:p>
          <a:p>
            <a:r>
              <a:rPr lang="ru-RU" dirty="0" smtClean="0"/>
              <a:t>3. Задачи исследования</a:t>
            </a:r>
          </a:p>
          <a:p>
            <a:r>
              <a:rPr lang="ru-RU" dirty="0" smtClean="0"/>
              <a:t>4. Гипотеза</a:t>
            </a:r>
          </a:p>
          <a:p>
            <a:r>
              <a:rPr lang="ru-RU" dirty="0" smtClean="0"/>
              <a:t>5. Объект исследования</a:t>
            </a:r>
          </a:p>
          <a:p>
            <a:r>
              <a:rPr lang="ru-RU" dirty="0" smtClean="0"/>
              <a:t>6. Предмет исследования</a:t>
            </a:r>
          </a:p>
          <a:p>
            <a:r>
              <a:rPr lang="ru-RU" dirty="0" smtClean="0"/>
              <a:t>7. Актуальность</a:t>
            </a:r>
          </a:p>
          <a:p>
            <a:r>
              <a:rPr lang="ru-RU" dirty="0" smtClean="0"/>
              <a:t>8. Ход исследования</a:t>
            </a:r>
          </a:p>
          <a:p>
            <a:r>
              <a:rPr lang="ru-RU" dirty="0" smtClean="0"/>
              <a:t>9. Вывод исследования</a:t>
            </a:r>
          </a:p>
          <a:p>
            <a:r>
              <a:rPr lang="ru-RU" dirty="0" smtClean="0"/>
              <a:t>10. Практическое применение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Исследовательская работа способствует:</a:t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самостоятельному познавательному поиску знаний и информации.</a:t>
            </a:r>
          </a:p>
          <a:p>
            <a:pPr lvl="0"/>
            <a:r>
              <a:rPr lang="ru-RU" dirty="0" smtClean="0"/>
              <a:t>развитию творческих способностей  обучающихся,</a:t>
            </a:r>
          </a:p>
          <a:p>
            <a:pPr lvl="0"/>
            <a:r>
              <a:rPr lang="ru-RU" dirty="0" smtClean="0"/>
              <a:t>формированию исследовательской компетенции,</a:t>
            </a:r>
          </a:p>
          <a:p>
            <a:pPr lvl="0"/>
            <a:r>
              <a:rPr lang="ru-RU" dirty="0" smtClean="0"/>
              <a:t>воспитанию культуры и индивидуальности личности,</a:t>
            </a:r>
          </a:p>
          <a:p>
            <a:r>
              <a:rPr lang="ru-RU" dirty="0" smtClean="0"/>
              <a:t>развитию </a:t>
            </a:r>
            <a:r>
              <a:rPr lang="ru-RU" dirty="0" err="1" smtClean="0"/>
              <a:t>предпрофессиональных</a:t>
            </a:r>
            <a:r>
              <a:rPr lang="ru-RU" dirty="0" smtClean="0"/>
              <a:t> навыков, </a:t>
            </a:r>
          </a:p>
          <a:p>
            <a:pPr lvl="0"/>
            <a:r>
              <a:rPr lang="ru-RU" dirty="0" smtClean="0"/>
              <a:t>повышению и углублению уровня знаний и </a:t>
            </a:r>
            <a:r>
              <a:rPr lang="ru-RU" smtClean="0"/>
              <a:t>повышению интереса </a:t>
            </a:r>
            <a:r>
              <a:rPr lang="ru-RU" dirty="0" smtClean="0"/>
              <a:t>к изучаемому предмету,</a:t>
            </a:r>
          </a:p>
          <a:p>
            <a:pPr lvl="0"/>
            <a:r>
              <a:rPr lang="ru-RU" dirty="0" smtClean="0"/>
              <a:t>позволяет раскрыть индивидуальные особенности детей, даёт им возможность приложить свои знания и показать публично достигнутый результат, помогает формировать активную жизненную позицию.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Результаты исследовательской деятельности :</a:t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97666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эффективности и результативности урока.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развивающие функции: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познавательный интерес к предмету;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творческих способностей;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воспитательные функции: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умение работать в группе;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раскрытие новых личностных качеств, более ответственны, организованны, самостоятельны, общительны;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достижение поставленной цели;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собственных действий;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образовательные функции: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успеваемости;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находить нужную информацию, анализировать, сопоставлять и обобщать;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подробное изучение учебного материала,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уровня усвоения изучаемого материала;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НПК </a:t>
            </a:r>
          </a:p>
          <a:p>
            <a:pPr lvl="0"/>
            <a:endParaRPr lang="ru-RU" dirty="0" smtClean="0"/>
          </a:p>
          <a:p>
            <a:pPr lvl="0"/>
            <a:endParaRPr lang="ru-RU" dirty="0" smtClean="0">
              <a:solidFill>
                <a:srgbClr val="002060"/>
              </a:solidFill>
            </a:endParaRPr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Основные учебно-исследовательские умения формируемые в ходе исследовательской деятельности учащихся: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Умение видеть и находить проблему;</a:t>
            </a:r>
          </a:p>
          <a:p>
            <a:pPr fontAlgn="base"/>
            <a:r>
              <a:rPr lang="ru-RU" dirty="0" smtClean="0"/>
              <a:t>Умение выдвигать гипотезы;</a:t>
            </a:r>
          </a:p>
          <a:p>
            <a:pPr fontAlgn="base"/>
            <a:r>
              <a:rPr lang="ru-RU" dirty="0" smtClean="0"/>
              <a:t>Умение наблюдать;</a:t>
            </a:r>
          </a:p>
          <a:p>
            <a:pPr fontAlgn="base"/>
            <a:r>
              <a:rPr lang="ru-RU" dirty="0" smtClean="0"/>
              <a:t>Умение проводить эксперименты;</a:t>
            </a:r>
          </a:p>
          <a:p>
            <a:pPr fontAlgn="base"/>
            <a:r>
              <a:rPr lang="ru-RU" dirty="0" smtClean="0"/>
              <a:t>Умение делать выводы и заключения</a:t>
            </a:r>
          </a:p>
          <a:p>
            <a:pPr fontAlgn="base"/>
            <a:r>
              <a:rPr lang="ru-RU" dirty="0" smtClean="0"/>
              <a:t>Умение сравнивать и анализировать;</a:t>
            </a:r>
          </a:p>
          <a:p>
            <a:pPr fontAlgn="base"/>
            <a:r>
              <a:rPr lang="ru-RU" dirty="0" smtClean="0"/>
              <a:t>Умение доказывать и защищать свои идеи.</a:t>
            </a:r>
          </a:p>
          <a:p>
            <a:pPr fontAlgn="base"/>
            <a:r>
              <a:rPr lang="ru-RU" dirty="0" smtClean="0"/>
              <a:t>Умение работать в группе.</a:t>
            </a:r>
          </a:p>
          <a:p>
            <a:pPr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525963"/>
          </a:xfrm>
        </p:spPr>
        <p:txBody>
          <a:bodyPr/>
          <a:lstStyle/>
          <a:p>
            <a:r>
              <a:rPr lang="ru-RU" dirty="0" smtClean="0"/>
              <a:t>Мотивировать ученика на исследовательскую деятельность, через создание проблемной ситуации;</a:t>
            </a:r>
          </a:p>
          <a:p>
            <a:pPr lvl="0"/>
            <a:r>
              <a:rPr lang="ru-RU" dirty="0" smtClean="0"/>
              <a:t>развитие исследовательского типа мышления;</a:t>
            </a:r>
          </a:p>
          <a:p>
            <a:pPr lvl="0"/>
            <a:r>
              <a:rPr lang="ru-RU" dirty="0" smtClean="0"/>
              <a:t>развитие  творческой и познавательной личности.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Организация исследовательской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ru-RU" i="1" dirty="0" smtClean="0"/>
              <a:t>Экспериментальные  исследования: </a:t>
            </a:r>
            <a:r>
              <a:rPr lang="ru-RU" dirty="0" smtClean="0"/>
              <a:t>лабораторные работы, фронтальные мини - исследования, домашние практические задания </a:t>
            </a:r>
          </a:p>
          <a:p>
            <a:pPr lvl="0"/>
            <a:r>
              <a:rPr lang="ru-RU" i="1" dirty="0" smtClean="0"/>
              <a:t>Теоретические</a:t>
            </a:r>
            <a:r>
              <a:rPr lang="ru-RU" dirty="0" smtClean="0"/>
              <a:t>  исследования: уроки изучения нового материала, уроки решения задач, повторения.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4976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Традиционные  лабораторные работы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51304" cy="507342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Лабораторная работа выполняется по заранее составленному алгоритму: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название работы,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цель работы,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лабораторное оборудование,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выполнение работы: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вычисления,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таблица результатов,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график зависимости,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вывод.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Pictures\2017-04-16\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1365" y="1772816"/>
            <a:ext cx="3552635" cy="2664296"/>
          </a:xfrm>
          <a:prstGeom prst="rect">
            <a:avLst/>
          </a:prstGeom>
          <a:noFill/>
        </p:spPr>
      </p:pic>
      <p:pic>
        <p:nvPicPr>
          <p:cNvPr id="1027" name="Picture 3" descr="C:\Users\user\Pictures\2017-04-16\3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293096"/>
            <a:ext cx="3132053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Фронтальные мини - исследования</a:t>
            </a:r>
            <a:endParaRPr lang="ru-RU" b="1" dirty="0"/>
          </a:p>
        </p:txBody>
      </p:sp>
      <p:pic>
        <p:nvPicPr>
          <p:cNvPr id="4" name="Содержимое 3" descr="DSCN18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4293096"/>
            <a:ext cx="3168352" cy="2376264"/>
          </a:xfrm>
        </p:spPr>
      </p:pic>
      <p:pic>
        <p:nvPicPr>
          <p:cNvPr id="5" name="Рисунок 4" descr="DSCN1844.JPG"/>
          <p:cNvPicPr>
            <a:picLocks noChangeAspect="1"/>
          </p:cNvPicPr>
          <p:nvPr/>
        </p:nvPicPr>
        <p:blipFill>
          <a:blip r:embed="rId3" cstate="print"/>
          <a:srcRect t="13793"/>
          <a:stretch>
            <a:fillRect/>
          </a:stretch>
        </p:blipFill>
        <p:spPr>
          <a:xfrm>
            <a:off x="395536" y="3140968"/>
            <a:ext cx="3563916" cy="23042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9512" y="1556792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учат наблюдать, </a:t>
            </a:r>
          </a:p>
          <a:p>
            <a:r>
              <a:rPr lang="ru-RU" sz="3200" dirty="0" smtClean="0"/>
              <a:t>учат анализировать, </a:t>
            </a:r>
          </a:p>
          <a:p>
            <a:r>
              <a:rPr lang="ru-RU" sz="3200" dirty="0" smtClean="0"/>
              <a:t>учат размышлять, </a:t>
            </a:r>
            <a:r>
              <a:rPr lang="ru-RU" sz="2800" dirty="0" smtClean="0"/>
              <a:t>способствуя развитию мышления.</a:t>
            </a:r>
            <a:endParaRPr lang="ru-RU" sz="3200" dirty="0"/>
          </a:p>
        </p:txBody>
      </p:sp>
      <p:pic>
        <p:nvPicPr>
          <p:cNvPr id="7" name="Рисунок 6" descr="2022-04-28_06455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3573016"/>
            <a:ext cx="2664296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6264696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Домашние практические задания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18722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1. Домашние исследования проводятся самостоятельно .</a:t>
            </a:r>
          </a:p>
          <a:p>
            <a:pPr>
              <a:buNone/>
            </a:pPr>
            <a:r>
              <a:rPr lang="ru-RU" dirty="0" smtClean="0"/>
              <a:t>   2. Используются предметы домашнего обихода и подручные материалы (мерный стакан, рулетка, бытовые весы, термометр и т.п.).</a:t>
            </a:r>
          </a:p>
          <a:p>
            <a:pPr>
              <a:buNone/>
            </a:pPr>
            <a:r>
              <a:rPr lang="ru-RU" dirty="0" smtClean="0"/>
              <a:t>   3. Индивидуальная работа.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3356992"/>
          <a:ext cx="8784976" cy="3096340"/>
        </p:xfrm>
        <a:graphic>
          <a:graphicData uri="http://schemas.openxmlformats.org/drawingml/2006/table">
            <a:tbl>
              <a:tblPr/>
              <a:tblGrid>
                <a:gridCol w="2961981"/>
                <a:gridCol w="5822995"/>
              </a:tblGrid>
              <a:tr h="30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Исследование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Тема 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явления диффузии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Диффузия в газах, жидкостях и твердых телах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явления смачивания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Взаимодействие притяжения и отталкивания молекул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свойства жидкостей и газов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Три состояния вещества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пройденного пути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Механическое движение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давления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Давление, способы уменьшения и увеличения давления.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закона Паскаля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Закон Паскаля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струи вытекающей жидкости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Давления жидкости на дно и стенки сосуда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атмосферного давления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Измерения атмосферного давления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скорости испарения жидкости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912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Испарение. Конденсация пара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2022-04-28_064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546" y="0"/>
            <a:ext cx="1954933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9287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Использование исследовательского метода при изучении нового </a:t>
            </a:r>
            <a:r>
              <a:rPr lang="ru-RU" sz="3100" b="1" dirty="0" smtClean="0">
                <a:solidFill>
                  <a:srgbClr val="002060"/>
                </a:solidFill>
              </a:rPr>
              <a:t>материала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</a:rPr>
              <a:t>в 9 классе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</a:rPr>
              <a:t>по теме </a:t>
            </a:r>
            <a:r>
              <a:rPr lang="ru-RU" sz="3100" b="1" dirty="0" smtClean="0">
                <a:solidFill>
                  <a:srgbClr val="002060"/>
                </a:solidFill>
              </a:rPr>
              <a:t>«Дефект </a:t>
            </a:r>
            <a:r>
              <a:rPr lang="ru-RU" sz="3100" b="1" dirty="0" smtClean="0">
                <a:solidFill>
                  <a:srgbClr val="002060"/>
                </a:solidFill>
              </a:rPr>
              <a:t>массы»</a:t>
            </a:r>
            <a:r>
              <a:rPr lang="ru-RU" sz="4900" dirty="0" smtClean="0">
                <a:solidFill>
                  <a:srgbClr val="002060"/>
                </a:solidFill>
              </a:rPr>
              <a:t/>
            </a:r>
            <a:br>
              <a:rPr lang="ru-RU" sz="4900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6855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i="1" dirty="0" smtClean="0"/>
              <a:t>Актуализация.</a:t>
            </a:r>
          </a:p>
          <a:p>
            <a:pPr marL="514350" indent="-514350" algn="ctr">
              <a:buNone/>
            </a:pPr>
            <a:r>
              <a:rPr lang="ru-RU" dirty="0" smtClean="0"/>
              <a:t>Мы знаем</a:t>
            </a:r>
          </a:p>
          <a:p>
            <a:r>
              <a:rPr lang="ru-RU" dirty="0" smtClean="0"/>
              <a:t>1. Как устроен атом</a:t>
            </a:r>
          </a:p>
          <a:p>
            <a:r>
              <a:rPr lang="ru-RU" dirty="0" smtClean="0"/>
              <a:t>2. Где расположены положительные и отрицательные частицы</a:t>
            </a:r>
          </a:p>
          <a:p>
            <a:r>
              <a:rPr lang="ru-RU" dirty="0" smtClean="0"/>
              <a:t>3. Из каких частиц состоит ядро атома</a:t>
            </a:r>
          </a:p>
          <a:p>
            <a:r>
              <a:rPr lang="ru-RU" dirty="0" smtClean="0"/>
              <a:t>4. Какие силы удерживают частицы в ядре атома</a:t>
            </a:r>
          </a:p>
          <a:p>
            <a:r>
              <a:rPr lang="ru-RU" dirty="0" smtClean="0"/>
              <a:t>4. Как определить состав ядра атома</a:t>
            </a:r>
          </a:p>
          <a:p>
            <a:r>
              <a:rPr lang="ru-RU" dirty="0" smtClean="0"/>
              <a:t>5. Выяснили, что все атомы имеют изотопы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687</Words>
  <Application>Microsoft Office PowerPoint</Application>
  <PresentationFormat>Экран (4:3)</PresentationFormat>
  <Paragraphs>172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Исследовательская работа на уроках физики</vt:lpstr>
      <vt:lpstr> Исследовательская работа способствует: </vt:lpstr>
      <vt:lpstr>Основные учебно-исследовательские умения формируемые в ходе исследовательской деятельности учащихся:</vt:lpstr>
      <vt:lpstr>ЦЕЛИ </vt:lpstr>
      <vt:lpstr>Организация исследовательской деятельности:</vt:lpstr>
      <vt:lpstr>Традиционные  лабораторные работы </vt:lpstr>
      <vt:lpstr>Фронтальные мини - исследования</vt:lpstr>
      <vt:lpstr>Домашние практические задания</vt:lpstr>
      <vt:lpstr> Использование исследовательского метода при изучении нового материала в 9 классе  по теме «Дефект массы» </vt:lpstr>
      <vt:lpstr>Вопросы повторения: </vt:lpstr>
      <vt:lpstr>Тема урока …   2. Проблемная ситуация.</vt:lpstr>
      <vt:lpstr>Тема «Исследование образования ядра атома». Цель: исследовать ядро атома, полученное при слиянии нуклонов Задачи: 1. Найти массу всех протонов и нейтронов. 2. Найти сумму масс всех протонов и нейтронов. 3. Сравнить сумму с массой ядра атома. 4. Сделать вывод. Гипотеза: …</vt:lpstr>
      <vt:lpstr>  Исследование образования ядра атома  Задания.  </vt:lpstr>
      <vt:lpstr>  Результат исследования:  </vt:lpstr>
      <vt:lpstr>Тема урока …  Почему масса ядра меньше суммы масс отдельных частиц?</vt:lpstr>
      <vt:lpstr>Тема урока …  Какую энергию нужно затратить для расщепления ядра атома?</vt:lpstr>
      <vt:lpstr>Энергия связи</vt:lpstr>
      <vt:lpstr>Сделайте вывод</vt:lpstr>
      <vt:lpstr>Этапы исследования</vt:lpstr>
      <vt:lpstr>Результаты исследовательской деятельности : 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admin106</cp:lastModifiedBy>
  <cp:revision>104</cp:revision>
  <dcterms:created xsi:type="dcterms:W3CDTF">2022-04-20T19:52:00Z</dcterms:created>
  <dcterms:modified xsi:type="dcterms:W3CDTF">2023-02-13T11:38:46Z</dcterms:modified>
</cp:coreProperties>
</file>