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64" r:id="rId4"/>
    <p:sldId id="265" r:id="rId5"/>
    <p:sldId id="257" r:id="rId6"/>
    <p:sldId id="258" r:id="rId7"/>
    <p:sldId id="266" r:id="rId8"/>
    <p:sldId id="267" r:id="rId9"/>
    <p:sldId id="268" r:id="rId10"/>
    <p:sldId id="259" r:id="rId11"/>
    <p:sldId id="269" r:id="rId12"/>
    <p:sldId id="270" r:id="rId13"/>
    <p:sldId id="271" r:id="rId14"/>
    <p:sldId id="272" r:id="rId15"/>
    <p:sldId id="261" r:id="rId16"/>
    <p:sldId id="273" r:id="rId17"/>
    <p:sldId id="262" r:id="rId18"/>
    <p:sldId id="274"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12.11.2022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12.11.2022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12.11.2022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12.11.2022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12.11.2022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619672" y="4221089"/>
            <a:ext cx="6192688" cy="2160240"/>
          </a:xfrm>
        </p:spPr>
        <p:txBody>
          <a:bodyPr>
            <a:normAutofit/>
          </a:bodyPr>
          <a:lstStyle/>
          <a:p>
            <a:pPr algn="ctr"/>
            <a:r>
              <a:rPr lang="ru-RU" sz="2600" b="1" dirty="0" smtClean="0">
                <a:solidFill>
                  <a:srgbClr val="00B050"/>
                </a:solidFill>
              </a:rPr>
              <a:t>4-а класс</a:t>
            </a:r>
          </a:p>
          <a:p>
            <a:pPr algn="ctr"/>
            <a:r>
              <a:rPr lang="ru-RU" sz="2600" b="1" dirty="0" smtClean="0">
                <a:solidFill>
                  <a:srgbClr val="00B050"/>
                </a:solidFill>
              </a:rPr>
              <a:t>Учитель: Сойко Ю.А.</a:t>
            </a:r>
          </a:p>
          <a:p>
            <a:pPr algn="ctr"/>
            <a:r>
              <a:rPr lang="ru-RU" sz="2600" b="1" dirty="0" smtClean="0">
                <a:solidFill>
                  <a:srgbClr val="00B050"/>
                </a:solidFill>
              </a:rPr>
              <a:t>МБОУ «</a:t>
            </a:r>
            <a:r>
              <a:rPr lang="ru-RU" sz="2600" b="1" dirty="0" err="1" smtClean="0">
                <a:solidFill>
                  <a:srgbClr val="00B050"/>
                </a:solidFill>
              </a:rPr>
              <a:t>Кормиловская</a:t>
            </a:r>
            <a:r>
              <a:rPr lang="ru-RU" sz="2600" b="1" dirty="0" smtClean="0">
                <a:solidFill>
                  <a:srgbClr val="00B050"/>
                </a:solidFill>
              </a:rPr>
              <a:t> СОШ №1»</a:t>
            </a:r>
          </a:p>
          <a:p>
            <a:endParaRPr lang="ru-RU" dirty="0"/>
          </a:p>
        </p:txBody>
      </p:sp>
      <p:sp>
        <p:nvSpPr>
          <p:cNvPr id="2" name="Заголовок 1"/>
          <p:cNvSpPr>
            <a:spLocks noGrp="1"/>
          </p:cNvSpPr>
          <p:nvPr>
            <p:ph type="ctrTitle"/>
          </p:nvPr>
        </p:nvSpPr>
        <p:spPr>
          <a:xfrm>
            <a:off x="817581" y="1556793"/>
            <a:ext cx="7175351" cy="1080120"/>
          </a:xfrm>
        </p:spPr>
        <p:txBody>
          <a:bodyPr/>
          <a:lstStyle/>
          <a:p>
            <a:pPr marL="182880" indent="0" algn="ctr">
              <a:buNone/>
            </a:pPr>
            <a:r>
              <a:rPr lang="ru-RU" dirty="0" smtClean="0">
                <a:solidFill>
                  <a:srgbClr val="002060"/>
                </a:solidFill>
                <a:effectLst>
                  <a:outerShdw blurRad="38100" dist="38100" dir="2700000" algn="tl">
                    <a:srgbClr val="000000">
                      <a:alpha val="43137"/>
                    </a:srgbClr>
                  </a:outerShdw>
                  <a:reflection blurRad="6350" stA="55000" endA="300" endPos="45500" dir="5400000" sy="-100000" algn="bl" rotWithShape="0"/>
                </a:effectLst>
              </a:rPr>
              <a:t>Математика</a:t>
            </a:r>
            <a:endParaRPr lang="ru-RU" dirty="0">
              <a:solidFill>
                <a:srgbClr val="002060"/>
              </a:solidFill>
              <a:effectLst>
                <a:outerShdw blurRad="38100" dist="38100" dir="2700000" algn="tl">
                  <a:srgbClr val="000000">
                    <a:alpha val="43137"/>
                  </a:srgbClr>
                </a:outerShdw>
                <a:reflection blurRad="6350" stA="55000" endA="300" endPos="45500" dir="5400000" sy="-100000" algn="bl" rotWithShape="0"/>
              </a:effectLst>
            </a:endParaRPr>
          </a:p>
        </p:txBody>
      </p:sp>
    </p:spTree>
    <p:extLst>
      <p:ext uri="{BB962C8B-B14F-4D97-AF65-F5344CB8AC3E}">
        <p14:creationId xmlns:p14="http://schemas.microsoft.com/office/powerpoint/2010/main" val="382990786"/>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1143000" y="731520"/>
            <a:ext cx="6453336" cy="969288"/>
          </a:xfrm>
        </p:spPr>
        <p:txBody>
          <a:bodyPr>
            <a:normAutofit/>
          </a:bodyPr>
          <a:lstStyle/>
          <a:p>
            <a:pPr marL="45720" indent="0" algn="ctr">
              <a:buNone/>
            </a:pPr>
            <a:r>
              <a:rPr lang="ru-RU" sz="4400" b="1" dirty="0" err="1" smtClean="0">
                <a:solidFill>
                  <a:srgbClr val="7030A0"/>
                </a:solidFill>
              </a:rPr>
              <a:t>Физминутка</a:t>
            </a:r>
            <a:endParaRPr lang="ru-RU" sz="4400" b="1" dirty="0">
              <a:solidFill>
                <a:srgbClr val="7030A0"/>
              </a:solidFill>
            </a:endParaRPr>
          </a:p>
        </p:txBody>
      </p:sp>
    </p:spTree>
    <p:extLst>
      <p:ext uri="{BB962C8B-B14F-4D97-AF65-F5344CB8AC3E}">
        <p14:creationId xmlns:p14="http://schemas.microsoft.com/office/powerpoint/2010/main" val="37597191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3"/>
          </p:nvPr>
        </p:nvSpPr>
        <p:spPr>
          <a:xfrm>
            <a:off x="539552" y="620688"/>
            <a:ext cx="8064896" cy="3585552"/>
          </a:xfrm>
        </p:spPr>
        <p:txBody>
          <a:bodyPr>
            <a:normAutofit/>
          </a:bodyPr>
          <a:lstStyle/>
          <a:p>
            <a:pPr marL="45720" indent="0">
              <a:buNone/>
            </a:pPr>
            <a:r>
              <a:rPr lang="ru-RU" sz="5400" b="1" dirty="0" smtClean="0">
                <a:solidFill>
                  <a:srgbClr val="C00000"/>
                </a:solidFill>
              </a:rPr>
              <a:t>    911                 1571</a:t>
            </a:r>
            <a:endParaRPr lang="ru-RU" sz="5400" b="1" dirty="0">
              <a:solidFill>
                <a:srgbClr val="C00000"/>
              </a:solidFill>
            </a:endParaRPr>
          </a:p>
        </p:txBody>
      </p:sp>
      <p:pic>
        <p:nvPicPr>
          <p:cNvPr id="1026" name="Picture 2" descr="C:\Users\Учитель_2\Downloads\сАТУРН.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59356"/>
            <a:ext cx="4118193" cy="32978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Учитель_2\Downloads\Юпитер.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8636" y="1828043"/>
            <a:ext cx="4444585" cy="3329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85956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3"/>
          </p:nvPr>
        </p:nvSpPr>
        <p:spPr>
          <a:xfrm>
            <a:off x="755576" y="116632"/>
            <a:ext cx="7848872" cy="3312368"/>
          </a:xfrm>
        </p:spPr>
        <p:txBody>
          <a:bodyPr/>
          <a:lstStyle/>
          <a:p>
            <a:pPr marL="45720" indent="0" algn="ctr">
              <a:buNone/>
            </a:pPr>
            <a:r>
              <a:rPr lang="ru-RU" sz="2800" b="1" dirty="0" smtClean="0">
                <a:solidFill>
                  <a:srgbClr val="FF0000"/>
                </a:solidFill>
              </a:rPr>
              <a:t>Сатурн</a:t>
            </a:r>
          </a:p>
          <a:p>
            <a:pPr marL="45720" indent="0">
              <a:buNone/>
            </a:pPr>
            <a:r>
              <a:rPr lang="ru-RU" sz="2400" b="1" dirty="0" smtClean="0">
                <a:solidFill>
                  <a:srgbClr val="002060"/>
                </a:solidFill>
              </a:rPr>
              <a:t>У планеты Сатурн – 17 спутников. Кроме того, у него имеются хорошо заметные в телескоп кольца. Они кажутся сплошными, но на самом деле состоят из огромного числа камней и глыб, которые движутся вокруг Сатурна</a:t>
            </a:r>
            <a:r>
              <a:rPr lang="ru-RU" dirty="0" smtClean="0"/>
              <a:t>.</a:t>
            </a:r>
            <a:endParaRPr lang="ru-RU" dirty="0"/>
          </a:p>
        </p:txBody>
      </p:sp>
      <p:pic>
        <p:nvPicPr>
          <p:cNvPr id="2050" name="Picture 2" descr="C:\Users\Учитель_2\Downloads\сАТУРН.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735044"/>
            <a:ext cx="4712404" cy="3773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608692"/>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3"/>
          </p:nvPr>
        </p:nvSpPr>
        <p:spPr>
          <a:xfrm>
            <a:off x="395536" y="188640"/>
            <a:ext cx="8136904" cy="3168352"/>
          </a:xfrm>
        </p:spPr>
        <p:txBody>
          <a:bodyPr>
            <a:normAutofit/>
          </a:bodyPr>
          <a:lstStyle/>
          <a:p>
            <a:pPr marL="45720" indent="0" algn="ctr">
              <a:buNone/>
            </a:pPr>
            <a:r>
              <a:rPr lang="ru-RU" sz="2800" b="1" dirty="0" smtClean="0">
                <a:solidFill>
                  <a:srgbClr val="FF0000"/>
                </a:solidFill>
              </a:rPr>
              <a:t>Юпитер</a:t>
            </a:r>
          </a:p>
          <a:p>
            <a:pPr marL="45720" indent="0">
              <a:buNone/>
            </a:pPr>
            <a:r>
              <a:rPr lang="ru-RU" sz="2400" b="1" dirty="0" smtClean="0">
                <a:solidFill>
                  <a:srgbClr val="002060"/>
                </a:solidFill>
              </a:rPr>
              <a:t>Юпитер – самая большая планета. Её диаметр в 11 раз больше диаметра Земли, а масса – в 318 раз больше массы нашей планеты. И вот ещё интересно: Юпитер в два с половиной раза тяжелее, чем все остальные планеты вместе взятые.</a:t>
            </a:r>
            <a:endParaRPr lang="ru-RU" sz="2400" b="1" dirty="0">
              <a:solidFill>
                <a:srgbClr val="002060"/>
              </a:solidFill>
            </a:endParaRPr>
          </a:p>
        </p:txBody>
      </p:sp>
      <p:pic>
        <p:nvPicPr>
          <p:cNvPr id="2050" name="Picture 2" descr="C:\Users\Учитель_2\Downloads\Юпитер.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681172"/>
            <a:ext cx="5228302" cy="3916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68997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0"/>
            <a:ext cx="7406209" cy="1340768"/>
          </a:xfrm>
        </p:spPr>
        <p:txBody>
          <a:bodyPr/>
          <a:lstStyle/>
          <a:p>
            <a:pPr marL="0" indent="0" algn="ctr">
              <a:buNone/>
            </a:pPr>
            <a:r>
              <a:rPr lang="ru-RU" sz="3600" dirty="0" smtClean="0">
                <a:solidFill>
                  <a:srgbClr val="C00000"/>
                </a:solidFill>
              </a:rPr>
              <a:t>Облако космической пыли</a:t>
            </a:r>
            <a:endParaRPr lang="ru-RU" sz="3600" dirty="0">
              <a:solidFill>
                <a:srgbClr val="C00000"/>
              </a:solidFill>
            </a:endParaRPr>
          </a:p>
        </p:txBody>
      </p:sp>
      <p:pic>
        <p:nvPicPr>
          <p:cNvPr id="1026" name="Picture 2" descr="C:\Users\Учитель_2\Desktop\окружающий мир 3 кл\космос\пыль космос.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67545" y="966326"/>
            <a:ext cx="8353714" cy="5559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16089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3" y="4365104"/>
            <a:ext cx="7046168" cy="1150064"/>
          </a:xfrm>
        </p:spPr>
        <p:txBody>
          <a:bodyPr/>
          <a:lstStyle/>
          <a:p>
            <a:pPr marL="45720" lvl="0" indent="0" algn="l">
              <a:spcBef>
                <a:spcPct val="20000"/>
              </a:spcBef>
              <a:spcAft>
                <a:spcPts val="300"/>
              </a:spcAft>
              <a:buNone/>
            </a:pPr>
            <a:r>
              <a:rPr lang="ru-RU" sz="3600" dirty="0" smtClean="0">
                <a:solidFill>
                  <a:schemeClr val="tx1"/>
                </a:solidFill>
              </a:rPr>
              <a:t>С какой скоростью шёл второй поезд?</a:t>
            </a:r>
            <a:endParaRPr lang="ru-RU" sz="3600" dirty="0">
              <a:solidFill>
                <a:schemeClr val="tx1"/>
              </a:solidFill>
            </a:endParaRPr>
          </a:p>
        </p:txBody>
      </p:sp>
      <p:sp>
        <p:nvSpPr>
          <p:cNvPr id="3" name="Объект 2"/>
          <p:cNvSpPr>
            <a:spLocks noGrp="1"/>
          </p:cNvSpPr>
          <p:nvPr>
            <p:ph sz="quarter" idx="13"/>
          </p:nvPr>
        </p:nvSpPr>
        <p:spPr>
          <a:xfrm>
            <a:off x="1187624" y="692696"/>
            <a:ext cx="7128792" cy="3561576"/>
          </a:xfrm>
        </p:spPr>
        <p:txBody>
          <a:bodyPr>
            <a:normAutofit/>
          </a:bodyPr>
          <a:lstStyle/>
          <a:p>
            <a:pPr marL="45720" indent="0">
              <a:buNone/>
            </a:pPr>
            <a:r>
              <a:rPr lang="ru-RU" sz="3200" b="1" dirty="0" smtClean="0">
                <a:solidFill>
                  <a:schemeClr val="tx1"/>
                </a:solidFill>
              </a:rPr>
              <a:t>Из двух городов, расстояние между которыми 700 км, одновременно вышли навстречу друг другу два поезда и встретились через 5 ч. Один поезд шёл со средней скоростью 75 км/ч.</a:t>
            </a:r>
          </a:p>
        </p:txBody>
      </p:sp>
    </p:spTree>
    <p:extLst>
      <p:ext uri="{BB962C8B-B14F-4D97-AF65-F5344CB8AC3E}">
        <p14:creationId xmlns:p14="http://schemas.microsoft.com/office/powerpoint/2010/main" val="27691052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Учитель_2\Desktop\окружающий мир 3 кл\космос\Земля.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15426" y="332656"/>
            <a:ext cx="8267187" cy="61924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G:\Photoshop\скрапы\space\0_7dc61_5a1fa55d_orig.png"/>
          <p:cNvPicPr>
            <a:picLocks noChangeAspect="1" noChangeArrowheads="1"/>
          </p:cNvPicPr>
          <p:nvPr/>
        </p:nvPicPr>
        <p:blipFill>
          <a:blip r:embed="rId3" cstate="print"/>
          <a:srcRect/>
          <a:stretch>
            <a:fillRect/>
          </a:stretch>
        </p:blipFill>
        <p:spPr bwMode="auto">
          <a:xfrm>
            <a:off x="5578329" y="555545"/>
            <a:ext cx="2596923" cy="6059488"/>
          </a:xfrm>
          <a:prstGeom prst="rect">
            <a:avLst/>
          </a:prstGeom>
          <a:noFill/>
        </p:spPr>
      </p:pic>
    </p:spTree>
    <p:extLst>
      <p:ext uri="{BB962C8B-B14F-4D97-AF65-F5344CB8AC3E}">
        <p14:creationId xmlns:p14="http://schemas.microsoft.com/office/powerpoint/2010/main" val="1589290512"/>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251520" y="332656"/>
            <a:ext cx="8568952" cy="6192688"/>
          </a:xfrm>
        </p:spPr>
        <p:txBody>
          <a:bodyPr>
            <a:normAutofit/>
          </a:bodyPr>
          <a:lstStyle/>
          <a:p>
            <a:pPr marL="45720" indent="0">
              <a:buNone/>
            </a:pPr>
            <a:endParaRPr lang="ru-RU" sz="3600" b="1" dirty="0" smtClean="0"/>
          </a:p>
          <a:p>
            <a:pPr marL="45720" indent="0">
              <a:buNone/>
            </a:pPr>
            <a:r>
              <a:rPr lang="ru-RU" sz="3600" b="1" dirty="0" smtClean="0">
                <a:solidFill>
                  <a:srgbClr val="002060"/>
                </a:solidFill>
              </a:rPr>
              <a:t>Для меня было важно…..</a:t>
            </a:r>
          </a:p>
          <a:p>
            <a:pPr marL="45720" indent="0">
              <a:buNone/>
            </a:pPr>
            <a:r>
              <a:rPr lang="ru-RU" sz="3600" b="1" dirty="0" smtClean="0">
                <a:solidFill>
                  <a:srgbClr val="002060"/>
                </a:solidFill>
              </a:rPr>
              <a:t>Было интересно узнать…</a:t>
            </a:r>
          </a:p>
          <a:p>
            <a:pPr marL="45720" indent="0">
              <a:buNone/>
            </a:pPr>
            <a:r>
              <a:rPr lang="ru-RU" sz="3600" b="1" dirty="0" smtClean="0">
                <a:solidFill>
                  <a:srgbClr val="002060"/>
                </a:solidFill>
              </a:rPr>
              <a:t>Я могу похвалить себя за то, что…</a:t>
            </a:r>
            <a:endParaRPr lang="ru-RU" sz="3600" b="1" dirty="0">
              <a:solidFill>
                <a:srgbClr val="002060"/>
              </a:solidFill>
            </a:endParaRPr>
          </a:p>
        </p:txBody>
      </p:sp>
    </p:spTree>
    <p:extLst>
      <p:ext uri="{BB962C8B-B14F-4D97-AF65-F5344CB8AC3E}">
        <p14:creationId xmlns:p14="http://schemas.microsoft.com/office/powerpoint/2010/main" val="2699818872"/>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a:bodyPr>
          <a:lstStyle/>
          <a:p>
            <a:pPr marL="45720" indent="0">
              <a:buNone/>
            </a:pPr>
            <a:r>
              <a:rPr lang="ru-RU" sz="3600" b="1" dirty="0" smtClean="0">
                <a:solidFill>
                  <a:srgbClr val="002060"/>
                </a:solidFill>
              </a:rPr>
              <a:t>Домашнее задание:</a:t>
            </a:r>
          </a:p>
          <a:p>
            <a:pPr marL="45720" indent="0">
              <a:buNone/>
            </a:pPr>
            <a:r>
              <a:rPr lang="ru-RU" sz="3600" b="1" dirty="0">
                <a:solidFill>
                  <a:srgbClr val="002060"/>
                </a:solidFill>
              </a:rPr>
              <a:t>с</a:t>
            </a:r>
            <a:r>
              <a:rPr lang="ru-RU" sz="3600" b="1" dirty="0" smtClean="0">
                <a:solidFill>
                  <a:srgbClr val="002060"/>
                </a:solidFill>
              </a:rPr>
              <a:t>. 92, № 363</a:t>
            </a:r>
          </a:p>
          <a:p>
            <a:pPr marL="45720" indent="0">
              <a:buNone/>
            </a:pPr>
            <a:r>
              <a:rPr lang="ru-RU" sz="3600" b="1" dirty="0" smtClean="0">
                <a:solidFill>
                  <a:srgbClr val="C00000"/>
                </a:solidFill>
              </a:rPr>
              <a:t>* № 375.</a:t>
            </a:r>
            <a:endParaRPr lang="ru-RU" sz="3600" b="1" dirty="0">
              <a:solidFill>
                <a:srgbClr val="C00000"/>
              </a:solidFill>
            </a:endParaRPr>
          </a:p>
        </p:txBody>
      </p:sp>
    </p:spTree>
    <p:extLst>
      <p:ext uri="{BB962C8B-B14F-4D97-AF65-F5344CB8AC3E}">
        <p14:creationId xmlns:p14="http://schemas.microsoft.com/office/powerpoint/2010/main" val="603794580"/>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3"/>
          </p:nvPr>
        </p:nvSpPr>
        <p:spPr/>
        <p:txBody>
          <a:bodyPr>
            <a:normAutofit/>
          </a:bodyPr>
          <a:lstStyle/>
          <a:p>
            <a:pPr marL="45720" indent="0" algn="ctr">
              <a:buNone/>
            </a:pPr>
            <a:r>
              <a:rPr lang="ru-RU" sz="4800" b="1" dirty="0" smtClean="0">
                <a:solidFill>
                  <a:srgbClr val="C00000"/>
                </a:solidFill>
              </a:rPr>
              <a:t>Успехов в изучении математики!</a:t>
            </a:r>
            <a:endParaRPr lang="ru-RU" sz="4800" b="1" dirty="0">
              <a:solidFill>
                <a:srgbClr val="C00000"/>
              </a:solidFill>
            </a:endParaRPr>
          </a:p>
        </p:txBody>
      </p:sp>
      <p:pic>
        <p:nvPicPr>
          <p:cNvPr id="1026" name="Picture 2" descr="C:\Users\Учитель_2\Downloads\ц.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2486" y="2852936"/>
            <a:ext cx="5004811" cy="25202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Учитель_2\Downloads\сова.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636912"/>
            <a:ext cx="3600400"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89675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Учитель_2\Desktop\окружающий мир 3 кл\космос\планеты.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300639" y="332656"/>
            <a:ext cx="8517664" cy="619268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Учитель_2\Desktop\окружающий мир 3 кл\космос\планеты.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8517664" cy="619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44360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pPr marL="45720" indent="0" algn="ctr">
              <a:buNone/>
            </a:pPr>
            <a:r>
              <a:rPr lang="ru-RU" sz="4000" b="1" dirty="0" smtClean="0">
                <a:solidFill>
                  <a:srgbClr val="C00000"/>
                </a:solidFill>
              </a:rPr>
              <a:t>Тема урока:</a:t>
            </a:r>
          </a:p>
          <a:p>
            <a:pPr marL="45720" indent="0" algn="ctr">
              <a:buNone/>
            </a:pPr>
            <a:r>
              <a:rPr lang="ru-RU" sz="4800" b="1" dirty="0" smtClean="0">
                <a:solidFill>
                  <a:srgbClr val="002060"/>
                </a:solidFill>
              </a:rPr>
              <a:t>Деление на однозначное число.</a:t>
            </a:r>
            <a:endParaRPr lang="ru-RU" sz="4800" b="1" dirty="0">
              <a:solidFill>
                <a:srgbClr val="002060"/>
              </a:solidFill>
            </a:endParaRPr>
          </a:p>
        </p:txBody>
      </p:sp>
    </p:spTree>
    <p:extLst>
      <p:ext uri="{BB962C8B-B14F-4D97-AF65-F5344CB8AC3E}">
        <p14:creationId xmlns:p14="http://schemas.microsoft.com/office/powerpoint/2010/main" val="397896346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Учитель_2\Downloads\космос.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370449" y="188640"/>
            <a:ext cx="8522031" cy="64087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G:\Photoshop\скрапы\space\0_7dc61_5a1fa55d_orig.png"/>
          <p:cNvPicPr>
            <a:picLocks noChangeAspect="1" noChangeArrowheads="1"/>
          </p:cNvPicPr>
          <p:nvPr/>
        </p:nvPicPr>
        <p:blipFill>
          <a:blip r:embed="rId3" cstate="print"/>
          <a:srcRect/>
          <a:stretch>
            <a:fillRect/>
          </a:stretch>
        </p:blipFill>
        <p:spPr bwMode="auto">
          <a:xfrm>
            <a:off x="5578329" y="555545"/>
            <a:ext cx="2596923" cy="6059488"/>
          </a:xfrm>
          <a:prstGeom prst="rect">
            <a:avLst/>
          </a:prstGeom>
          <a:noFill/>
        </p:spPr>
      </p:pic>
    </p:spTree>
    <p:extLst>
      <p:ext uri="{BB962C8B-B14F-4D97-AF65-F5344CB8AC3E}">
        <p14:creationId xmlns:p14="http://schemas.microsoft.com/office/powerpoint/2010/main" val="76227433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611560" y="731520"/>
            <a:ext cx="7992888" cy="5433784"/>
          </a:xfrm>
        </p:spPr>
        <p:txBody>
          <a:bodyPr>
            <a:normAutofit/>
          </a:bodyPr>
          <a:lstStyle/>
          <a:p>
            <a:pPr marL="45720" indent="0" algn="ctr">
              <a:buNone/>
            </a:pPr>
            <a:r>
              <a:rPr lang="ru-RU" sz="4000" b="1" dirty="0" smtClean="0">
                <a:solidFill>
                  <a:srgbClr val="0070C0"/>
                </a:solidFill>
              </a:rPr>
              <a:t>Работа в паре:</a:t>
            </a:r>
          </a:p>
          <a:p>
            <a:pPr marL="45720" indent="0" algn="ctr">
              <a:buNone/>
            </a:pPr>
            <a:endParaRPr lang="ru-RU" sz="4000" b="1" dirty="0" smtClean="0">
              <a:solidFill>
                <a:srgbClr val="0070C0"/>
              </a:solidFill>
            </a:endParaRPr>
          </a:p>
          <a:p>
            <a:pPr marL="45720" indent="0">
              <a:buNone/>
            </a:pPr>
            <a:r>
              <a:rPr lang="ru-RU" sz="3200" b="1" dirty="0" smtClean="0">
                <a:solidFill>
                  <a:schemeClr val="tx1"/>
                </a:solidFill>
              </a:rPr>
              <a:t>  </a:t>
            </a:r>
            <a:r>
              <a:rPr lang="ru-RU" sz="4000" b="1" dirty="0" smtClean="0">
                <a:solidFill>
                  <a:schemeClr val="tx1"/>
                </a:solidFill>
              </a:rPr>
              <a:t>27258 : 3                  47360 : 8</a:t>
            </a:r>
          </a:p>
        </p:txBody>
      </p:sp>
    </p:spTree>
    <p:extLst>
      <p:ext uri="{BB962C8B-B14F-4D97-AF65-F5344CB8AC3E}">
        <p14:creationId xmlns:p14="http://schemas.microsoft.com/office/powerpoint/2010/main" val="293503471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971600" y="731520"/>
            <a:ext cx="6572200" cy="5073744"/>
          </a:xfrm>
        </p:spPr>
        <p:txBody>
          <a:bodyPr>
            <a:normAutofit/>
          </a:bodyPr>
          <a:lstStyle/>
          <a:p>
            <a:pPr marL="640080" lvl="2" indent="0" algn="ctr">
              <a:buNone/>
            </a:pPr>
            <a:r>
              <a:rPr lang="ru-RU" sz="4400" b="1" dirty="0" smtClean="0">
                <a:solidFill>
                  <a:srgbClr val="0070C0"/>
                </a:solidFill>
              </a:rPr>
              <a:t>Проверка:</a:t>
            </a:r>
          </a:p>
          <a:p>
            <a:pPr marL="640080" lvl="2" indent="0" algn="ctr">
              <a:buNone/>
            </a:pPr>
            <a:endParaRPr lang="ru-RU" sz="4400" b="1" dirty="0" smtClean="0">
              <a:solidFill>
                <a:srgbClr val="0070C0"/>
              </a:solidFill>
            </a:endParaRPr>
          </a:p>
          <a:p>
            <a:pPr marL="640080" lvl="2" indent="0" algn="ctr">
              <a:buNone/>
            </a:pPr>
            <a:r>
              <a:rPr lang="ru-RU" sz="4400" b="1" dirty="0" smtClean="0">
                <a:solidFill>
                  <a:schemeClr val="tx1"/>
                </a:solidFill>
              </a:rPr>
              <a:t>27258 </a:t>
            </a:r>
            <a:r>
              <a:rPr lang="ru-RU" sz="4400" b="1" dirty="0">
                <a:solidFill>
                  <a:schemeClr val="tx1"/>
                </a:solidFill>
              </a:rPr>
              <a:t>: 3 </a:t>
            </a:r>
            <a:r>
              <a:rPr lang="ru-RU" sz="4400" b="1" dirty="0" smtClean="0">
                <a:solidFill>
                  <a:schemeClr val="tx1"/>
                </a:solidFill>
              </a:rPr>
              <a:t>= </a:t>
            </a:r>
            <a:r>
              <a:rPr lang="ru-RU" sz="4400" b="1" dirty="0" smtClean="0">
                <a:solidFill>
                  <a:srgbClr val="FF0000"/>
                </a:solidFill>
              </a:rPr>
              <a:t>9086</a:t>
            </a:r>
            <a:r>
              <a:rPr lang="ru-RU" sz="4400" b="1" dirty="0" smtClean="0">
                <a:solidFill>
                  <a:schemeClr val="tx1"/>
                </a:solidFill>
              </a:rPr>
              <a:t> </a:t>
            </a:r>
          </a:p>
          <a:p>
            <a:pPr marL="640080" lvl="2" indent="0" algn="ctr">
              <a:buNone/>
            </a:pPr>
            <a:r>
              <a:rPr lang="ru-RU" sz="4400" b="1" dirty="0" smtClean="0">
                <a:solidFill>
                  <a:schemeClr val="tx1"/>
                </a:solidFill>
              </a:rPr>
              <a:t>  </a:t>
            </a:r>
          </a:p>
          <a:p>
            <a:pPr marL="640080" lvl="2" indent="0" algn="ctr">
              <a:buNone/>
            </a:pPr>
            <a:r>
              <a:rPr lang="ru-RU" sz="4400" b="1" dirty="0" smtClean="0">
                <a:solidFill>
                  <a:schemeClr val="tx1"/>
                </a:solidFill>
              </a:rPr>
              <a:t>47360 </a:t>
            </a:r>
            <a:r>
              <a:rPr lang="ru-RU" sz="4400" b="1" dirty="0">
                <a:solidFill>
                  <a:schemeClr val="tx1"/>
                </a:solidFill>
              </a:rPr>
              <a:t>: </a:t>
            </a:r>
            <a:r>
              <a:rPr lang="ru-RU" sz="4400" b="1" dirty="0" smtClean="0">
                <a:solidFill>
                  <a:schemeClr val="tx1"/>
                </a:solidFill>
              </a:rPr>
              <a:t>8 = </a:t>
            </a:r>
            <a:r>
              <a:rPr lang="ru-RU" sz="4400" b="1" dirty="0" smtClean="0">
                <a:solidFill>
                  <a:srgbClr val="FF0000"/>
                </a:solidFill>
              </a:rPr>
              <a:t>5920</a:t>
            </a:r>
          </a:p>
          <a:p>
            <a:pPr marL="640080" lvl="2" indent="0">
              <a:buNone/>
            </a:pPr>
            <a:endParaRPr lang="ru-RU" sz="4400" b="1" dirty="0">
              <a:solidFill>
                <a:srgbClr val="FF0000"/>
              </a:solidFill>
            </a:endParaRPr>
          </a:p>
        </p:txBody>
      </p:sp>
    </p:spTree>
    <p:extLst>
      <p:ext uri="{BB962C8B-B14F-4D97-AF65-F5344CB8AC3E}">
        <p14:creationId xmlns:p14="http://schemas.microsoft.com/office/powerpoint/2010/main" val="360899535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717032"/>
            <a:ext cx="8424935" cy="2952328"/>
          </a:xfrm>
        </p:spPr>
        <p:txBody>
          <a:bodyPr/>
          <a:lstStyle/>
          <a:p>
            <a:pPr marL="0" indent="0" algn="l">
              <a:buNone/>
            </a:pPr>
            <a:endParaRPr lang="ru-RU" sz="4000" dirty="0">
              <a:solidFill>
                <a:srgbClr val="C00000"/>
              </a:solidFill>
              <a:effectLst>
                <a:outerShdw blurRad="38100" dist="38100" dir="2700000" algn="tl">
                  <a:srgbClr val="000000">
                    <a:alpha val="43137"/>
                  </a:srgbClr>
                </a:outerShdw>
                <a:reflection blurRad="6350" stA="55000" endA="300" endPos="45500" dir="5400000" sy="-100000" algn="bl" rotWithShape="0"/>
              </a:effectLst>
            </a:endParaRPr>
          </a:p>
        </p:txBody>
      </p:sp>
      <p:pic>
        <p:nvPicPr>
          <p:cNvPr id="1026" name="Picture 2" descr="C:\Users\Учитель_2\Desktop\окружающий мир 3 кл\космос\сириус.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7992887" cy="6095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24162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581128"/>
            <a:ext cx="7478217" cy="2088232"/>
          </a:xfrm>
        </p:spPr>
        <p:txBody>
          <a:bodyPr/>
          <a:lstStyle/>
          <a:p>
            <a:pPr marL="0" indent="0" algn="ctr">
              <a:buNone/>
            </a:pPr>
            <a:endParaRPr lang="ru-RU" dirty="0"/>
          </a:p>
        </p:txBody>
      </p:sp>
      <p:sp>
        <p:nvSpPr>
          <p:cNvPr id="3" name="Объект 2"/>
          <p:cNvSpPr>
            <a:spLocks noGrp="1"/>
          </p:cNvSpPr>
          <p:nvPr>
            <p:ph sz="quarter" idx="13"/>
          </p:nvPr>
        </p:nvSpPr>
        <p:spPr/>
        <p:txBody>
          <a:bodyPr>
            <a:normAutofit/>
          </a:bodyPr>
          <a:lstStyle/>
          <a:p>
            <a:pPr marL="45720" indent="0" algn="ctr">
              <a:buNone/>
            </a:pPr>
            <a:r>
              <a:rPr lang="ru-RU" sz="4800" b="1" dirty="0" smtClean="0">
                <a:solidFill>
                  <a:srgbClr val="002060"/>
                </a:solidFill>
              </a:rPr>
              <a:t>924 : х = 48 : 16</a:t>
            </a:r>
            <a:endParaRPr lang="ru-RU" sz="4800" b="1" dirty="0">
              <a:solidFill>
                <a:srgbClr val="002060"/>
              </a:solidFill>
            </a:endParaRPr>
          </a:p>
          <a:p>
            <a:pPr marL="45720" indent="0" algn="ctr">
              <a:buNone/>
            </a:pPr>
            <a:endParaRPr lang="ru-RU" sz="4800" b="1" dirty="0" smtClean="0">
              <a:solidFill>
                <a:srgbClr val="002060"/>
              </a:solidFill>
            </a:endParaRPr>
          </a:p>
        </p:txBody>
      </p:sp>
      <p:sp>
        <p:nvSpPr>
          <p:cNvPr id="4" name="Прямоугольник 3"/>
          <p:cNvSpPr/>
          <p:nvPr/>
        </p:nvSpPr>
        <p:spPr>
          <a:xfrm>
            <a:off x="2260309" y="2136338"/>
            <a:ext cx="4623382" cy="3416320"/>
          </a:xfrm>
          <a:prstGeom prst="rect">
            <a:avLst/>
          </a:prstGeom>
          <a:noFill/>
        </p:spPr>
        <p:txBody>
          <a:bodyPr wrap="none" lIns="91440" tIns="45720" rIns="91440" bIns="45720">
            <a:spAutoFit/>
          </a:bodyPr>
          <a:lstStyle/>
          <a:p>
            <a:pPr algn="ctr"/>
            <a:endPar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Вега </a:t>
            </a:r>
            <a:r>
              <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38</a:t>
            </a:r>
            <a:r>
              <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Сириус – </a:t>
            </a:r>
            <a:r>
              <a:rPr lang="ru-RU"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308</a:t>
            </a:r>
            <a:r>
              <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Альтаир </a:t>
            </a: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ru-RU"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380</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70106857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sz="quarter" idx="13"/>
          </p:nvPr>
        </p:nvSpPr>
        <p:spPr>
          <a:xfrm>
            <a:off x="323528" y="332656"/>
            <a:ext cx="4392488" cy="5904656"/>
          </a:xfrm>
        </p:spPr>
        <p:txBody>
          <a:bodyPr>
            <a:normAutofit/>
          </a:bodyPr>
          <a:lstStyle/>
          <a:p>
            <a:pPr marL="45720" indent="0">
              <a:buNone/>
            </a:pPr>
            <a:r>
              <a:rPr lang="ru-RU" dirty="0" smtClean="0">
                <a:solidFill>
                  <a:srgbClr val="002060"/>
                </a:solidFill>
              </a:rPr>
              <a:t>Эта звезда находится в созвездии Большого Пса. В ясный зимний вечер её нетрудно найти на небе. Она выделяется среди других звёзд ярким голубоватым мерцанием. Египетские жрецы называли Сириус священной звездой, по её движению они предсказывали наводнение. По наблюдениям за Сириусом и Солнцем жрецы рассчитали, что год продолжается 365 суток, и разработали календарь. Это был первый в истории календарь, очень простой и удобный.</a:t>
            </a:r>
            <a:endParaRPr lang="ru-RU" dirty="0">
              <a:solidFill>
                <a:srgbClr val="002060"/>
              </a:solidFill>
            </a:endParaRPr>
          </a:p>
        </p:txBody>
      </p:sp>
      <p:pic>
        <p:nvPicPr>
          <p:cNvPr id="1026" name="Picture 2" descr="C:\Users\Учитель_2\Desktop\окружающий мир 3 кл\космос\созвездие  б п1 - копи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0721" y="188640"/>
            <a:ext cx="4217979" cy="640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089894"/>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184</TotalTime>
  <Words>299</Words>
  <Application>Microsoft Office PowerPoint</Application>
  <PresentationFormat>Экран (4:3)</PresentationFormat>
  <Paragraphs>35</Paragraphs>
  <Slides>19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19</vt:i4>
      </vt:variant>
    </vt:vector>
  </HeadingPairs>
  <TitlesOfParts>
    <vt:vector size="22" baseType="lpstr">
      <vt:lpstr>Georgia</vt:lpstr>
      <vt:lpstr>Trebuchet MS</vt:lpstr>
      <vt:lpstr>Воздушный поток</vt:lpstr>
      <vt:lpstr>Математика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Облако космической пыли</vt:lpstr>
      <vt:lpstr>С какой скоростью шёл второй поезд?</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Математика</dc:title>
  <dc:creator>Учитель</dc:creator>
  <cp:lastModifiedBy>юля</cp:lastModifiedBy>
  <cp:revision>32</cp:revision>
  <dcterms:created xsi:type="dcterms:W3CDTF">2014-04-10T09:47:49Z</dcterms:created>
  <dcterms:modified xsi:type="dcterms:W3CDTF">2022-11-12T05:19:50Z</dcterms:modified>
</cp:coreProperties>
</file>