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72" r:id="rId4"/>
    <p:sldId id="280" r:id="rId5"/>
    <p:sldId id="281" r:id="rId6"/>
    <p:sldId id="282" r:id="rId7"/>
    <p:sldId id="283" r:id="rId8"/>
    <p:sldId id="285" r:id="rId9"/>
    <p:sldId id="286" r:id="rId10"/>
    <p:sldId id="284" r:id="rId11"/>
    <p:sldId id="279" r:id="rId12"/>
    <p:sldId id="287" r:id="rId13"/>
    <p:sldId id="288" r:id="rId14"/>
    <p:sldId id="289" r:id="rId15"/>
    <p:sldId id="294" r:id="rId16"/>
    <p:sldId id="296" r:id="rId17"/>
    <p:sldId id="297" r:id="rId18"/>
    <p:sldId id="278" r:id="rId19"/>
    <p:sldId id="277" r:id="rId20"/>
    <p:sldId id="276" r:id="rId21"/>
    <p:sldId id="291" r:id="rId22"/>
    <p:sldId id="273" r:id="rId23"/>
    <p:sldId id="290" r:id="rId24"/>
    <p:sldId id="275" r:id="rId25"/>
    <p:sldId id="274" r:id="rId26"/>
    <p:sldId id="266" r:id="rId27"/>
    <p:sldId id="292" r:id="rId28"/>
    <p:sldId id="267" r:id="rId29"/>
    <p:sldId id="268" r:id="rId30"/>
    <p:sldId id="298" r:id="rId31"/>
    <p:sldId id="269" r:id="rId32"/>
    <p:sldId id="271" r:id="rId33"/>
    <p:sldId id="293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0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97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65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405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56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23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19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22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42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056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9C67-BF56-4A06-9FED-2F4557CB7AE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0484-6DFC-46E7-A1EE-9FC0FAC4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55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2.xml"/><Relationship Id="rId7" Type="http://schemas.openxmlformats.org/officeDocument/2006/relationships/slide" Target="slide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9.xml"/><Relationship Id="rId5" Type="http://schemas.openxmlformats.org/officeDocument/2006/relationships/slide" Target="slide35.xml"/><Relationship Id="rId4" Type="http://schemas.openxmlformats.org/officeDocument/2006/relationships/slide" Target="slide18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31.xml"/><Relationship Id="rId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3.png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5051" y="1836776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Онтохонууд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635051" y="4186452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Шог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шүлэгүүд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8206856" y="1836776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бэйхэн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8206856" y="3026392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Таабаринууд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hlinkClick r:id="rId7" action="ppaction://hlinksldjump"/>
          </p:cNvPr>
          <p:cNvSpPr/>
          <p:nvPr/>
        </p:nvSpPr>
        <p:spPr>
          <a:xfrm>
            <a:off x="8206856" y="4186452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Хэшээлэй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т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b="1" dirty="0" err="1" smtClean="0">
                <a:solidFill>
                  <a:srgbClr val="002060"/>
                </a:solidFill>
              </a:rPr>
              <a:t>сэб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194967" y="1836776"/>
            <a:ext cx="3575713" cy="3073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635051" y="3068267"/>
            <a:ext cx="3220872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Оньһон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үгэнүүд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enovo\Downloads\Фольклор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4855" y="2067869"/>
            <a:ext cx="2875936" cy="27222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6916" y="1298428"/>
            <a:ext cx="45118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Буряад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фольклор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5800738" y="5235677"/>
            <a:ext cx="628678" cy="48669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27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верх 4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06128" y="571544"/>
            <a:ext cx="973393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Хитрый кот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баабгай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жаахан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Жил  на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свете грозный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он царем зверей в большом лесу. Но вот постарел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лапой пошевелить. И начали ему досаждать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 и покоя лишили, никакого сладу с ними нет. Собрался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силами и издал указ: «Уничтожить всех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Нашли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звери хорошего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приставили к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караульные. Очень хитрым оказался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службе сильно не усердствует, поймает для острастки одну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остальные уже и носа не кажут из своих нор. Но стоит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отлучиться, как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все млеют и досаждают старому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такого не случалось,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приблизил к себе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 с ним во всем советоваться, стал возле себя держать денно и нощно.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занемог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оставил возле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сына. Стал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жаахан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охранять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покой: как увидит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сразу же и поймает. За одну ночь переловил всех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Назавтра пришел старый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увидел передавленных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рассердился, но еще больше опечалился. – Глупая голова! – сказал он сыну. – За многие годы я не убил ни одной лишней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было от кого охранять царя зверей, а ты за одну ночь расправился с ними: За верную службу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приблизил меня к себе, а ты – родной сын – лишил меня этой службы.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Через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малое время дошел до царских ушей слух: «К великому счастью, в нашем лесу не осталось ни одной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 раз так, – сказал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баабгай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не должно остаться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миисгэй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85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70156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Аяга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эдеэнэй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дээжэ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”А”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γзэг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эрдэмэй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дээжэ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56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Ябаhан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яhа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зууха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Хэбтэhэн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хээли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алдаха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8394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Хэнтэг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хирээ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мэтэ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Хэрүүлшэ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нохой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мэтэ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 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156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Горхо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үзөөгүй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байгаад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Гуталаа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бү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тайла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0155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Могойн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эреэн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газаагаа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Хүнэй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эреэн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досоогоо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421330" y="1622323"/>
            <a:ext cx="2831690" cy="1268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Эртээр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бодоогүй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–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үдэрөө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гээхэш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Эдиртээ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hураагүй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золоо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гээхэш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0155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Хурада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норhон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Шүүд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эрhээ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айда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70156" y="426335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мориндо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эзэн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хγндэ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нγхэр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421330" y="3908323"/>
            <a:ext cx="2831690" cy="1126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Зандан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γнэр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Заабарита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γгэ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8394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Модонhоо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хөө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гараха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Мууhаа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муу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гараха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421330" y="2980251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hураhан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далай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hураагүй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балай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5" name="Стрелка вверх 24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омой 2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7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70156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Уула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мори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зобоохо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Уур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бэе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зобоохо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56" y="268420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Ганса сусали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гал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болохогγй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Ганса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болохогγй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 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21330" y="3082411"/>
            <a:ext cx="2831690" cy="109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үндэртэй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набтартай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зон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муутай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8394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hалхинай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γгы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модоной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хγдэлхэгγй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156" y="3727608"/>
            <a:ext cx="2831690" cy="1293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Зандан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γнэр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Заабарита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γгэ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21330" y="1622324"/>
            <a:ext cx="2831690" cy="140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Мориной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hайниие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унажа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мэдэдэг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Хүнэй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hайниие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зугаалжа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мэдэдэг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0155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Наhаараа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яба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наhаараа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hура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0155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Зоригтой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хун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зол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олохо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421330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мориндо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эзэн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хγндэ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нγхэр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8394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hураhaн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далай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һураагүй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балай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5" name="Стрелка вверх 24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омой 2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31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70156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Yнэгэн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унтаандаашье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тахяа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тоолодог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56" y="268420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Аалихан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ябажа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абгай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болодог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21330" y="3082411"/>
            <a:ext cx="2831690" cy="109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Арьбалhан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аминда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туhатай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аршалhан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бэедэ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туhатай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8394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Ажалгүйгөөр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алганашье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барихагүйш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156" y="3727608"/>
            <a:ext cx="2831690" cy="1293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Баабайндаа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байһадаа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басаган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haйxaн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Базаартаа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байхадаа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бараан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һайхан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21330" y="1622324"/>
            <a:ext cx="2831690" cy="140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Баян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садахагүй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баатар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сухахагүй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0155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тэнэг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бэеэ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магтаха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0155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Агта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морин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сэргэдэ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Аба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хүн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хойморто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421330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зураhаниинь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нохой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болошоо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8394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Багаханшье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гэмэ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4" name="Стрелка вверх 2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09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70156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хоёрой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аюул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ехэ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56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Гундэ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улам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үгы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гүжэртэ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үгэ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үгы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21330" y="3082411"/>
            <a:ext cx="2831690" cy="109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Зандан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модоной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γнэр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Заабарита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хγнэй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γгэ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hайхан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8394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баабгай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ехээр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бархирдаг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156" y="3360715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зохид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дэгэлдээ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зохид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21330" y="1622324"/>
            <a:ext cx="2831690" cy="140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hайтай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айлда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хγн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сугларха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замаг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hайта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уhанда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загаhан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сугларха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0155" y="2492477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Дурлаhан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мэлхы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далай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гаталха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0155" y="1622324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Гэмынь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гэмшэлынь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хойноо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421330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юумэн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багаhаа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захалдаг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88394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Ехэ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нохойн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хусахада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бага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нохой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хусаха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70156" y="4238776"/>
            <a:ext cx="2831690" cy="79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Намhаа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сагуур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наранhаа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наагуур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4" name="Стрелка вверх 2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омой 25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49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32577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70155" y="1622323"/>
            <a:ext cx="3038167" cy="870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hураhaн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һураагүй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Учившийся - море, а не учившийся — тьма.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156" y="2698955"/>
            <a:ext cx="3038166" cy="930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Моригүй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аад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эмээл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бэлдэ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имеешь коня не готовь седло»).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421330" y="2698955"/>
            <a:ext cx="2831690" cy="930104"/>
          </a:xfrm>
          <a:prstGeom prst="roundRect">
            <a:avLst>
              <a:gd name="adj" fmla="val 23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Балованные дети играют, ломая луки седла </a:t>
            </a:r>
            <a:r>
              <a:rPr lang="ru-RU" sz="1400" dirty="0"/>
              <a:t>-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Эрхэл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 х</a:t>
            </a:r>
            <a:r>
              <a:rPr lang="el-G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γγ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гэд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эмээлэй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el-GR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γγ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ргэ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эмдэжэ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наадаха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0156" y="3758921"/>
            <a:ext cx="3038166" cy="1240782"/>
          </a:xfrm>
          <a:prstGeom prst="roundRect">
            <a:avLst>
              <a:gd name="adj" fmla="val 27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Уур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сухал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бэедэ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зоболонтой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уймар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зондо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зоболонтой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(«Злость приносит мученья телу, а глупый приносит муки людям»).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21330" y="1622325"/>
            <a:ext cx="2831690" cy="87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болохо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бага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лэг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болохо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унаган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0155" y="2698955"/>
            <a:ext cx="3048000" cy="930104"/>
          </a:xfrm>
          <a:prstGeom prst="roundRect">
            <a:avLst>
              <a:gd name="adj" fmla="val 23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hайн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хүндэ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нүхэр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олон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муу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хүндэ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дайсан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олон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(«У хорошего человека много друзей, у плохого врагов много»).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80155" y="1622324"/>
            <a:ext cx="3048000" cy="870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Бусалhаанhааа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хүрэхэ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бууралhаа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дуулаха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(«Сваренное отведать, седого послушать»)</a:t>
            </a:r>
          </a:p>
        </p:txBody>
      </p:sp>
      <p:sp>
        <p:nvSpPr>
          <p:cNvPr id="24" name="Стрелка вверх 2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омой 24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680155" y="3758921"/>
            <a:ext cx="3048000" cy="124078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Алдаhан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арбан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нүгэлтэй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абаhан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нэгэ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нүгэлтэй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(«У потерявшего -10 грехов, у укравшего - один»).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8421330" y="3758922"/>
            <a:ext cx="2831690" cy="12407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Беречь, как свой зрачок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Нюдэнэйнгθθ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сэсэгы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мэтээр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гамнаха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6469039" y="1696065"/>
            <a:ext cx="4592251" cy="173293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Будешь жив и здоров, будет и имущество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Элγγр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мэндэ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ябахада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зθθри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олдохо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9151" y="1696065"/>
            <a:ext cx="4350772" cy="173293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Бестолкового учить всё равно, что в бездонную бочку воду лить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Олиггγй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хγндэ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заахада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оёоргγй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торходо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уhа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хэhэнтэй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адли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32577" y="3629061"/>
            <a:ext cx="4014313" cy="1406127"/>
          </a:xfrm>
          <a:prstGeom prst="roundRect">
            <a:avLst>
              <a:gd name="adj" fmla="val 48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Богач не насытится, а богатырь не отступится 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хγн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садахагγй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баатар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хγн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сухахагγй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28800" y="3629060"/>
            <a:ext cx="3731341" cy="1406128"/>
          </a:xfrm>
          <a:prstGeom prst="roundRect">
            <a:avLst>
              <a:gd name="adj" fmla="val 43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Бестолковая голова мучит руки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Ухаагγй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толгой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зобоохо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4" name="Стрелка вверх 2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омой 24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88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 rot="20878533">
            <a:off x="494592" y="1608635"/>
            <a:ext cx="3528090" cy="1340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ходить любит, а к себе звать не любит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Айлда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ошоходоо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гэртэнь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ошоходо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хомор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20842832">
            <a:off x="514099" y="3247425"/>
            <a:ext cx="3684417" cy="151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больным - мучение, а быть здоровым - блаженство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Yбдэхэ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зоболон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элγγр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ябаха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жаргалан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487361">
            <a:off x="8095155" y="3436060"/>
            <a:ext cx="3705752" cy="1439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лесу бывают деревья высокие и низкие, среди людей бывают хорошие и плохие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модон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γндэртэй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набтартай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олон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зон-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hайнтай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муутай</a:t>
            </a:r>
            <a:endParaRPr lang="ru-RU" sz="19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489241">
            <a:off x="8201317" y="1645509"/>
            <a:ext cx="3595330" cy="140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всегда одолевает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Олонхинь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хэзээш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булидаг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72001" y="1622321"/>
            <a:ext cx="3156154" cy="2684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55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гостеприимной семье люди собираются, а в реке, богатой водорослями, - рыба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hайта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айлда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хγн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сугларха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hайта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уhанда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загаhан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сугларха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4" name="Стрелка вверх 2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омой 21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427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5998" y="417424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32577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37061" y="1929996"/>
            <a:ext cx="3638251" cy="611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Потешки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считалки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437060" y="3054893"/>
            <a:ext cx="3638251" cy="611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Потешки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скороговорки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7963654" y="3123179"/>
            <a:ext cx="3638251" cy="611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Потешки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про животных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7963655" y="1929996"/>
            <a:ext cx="3638251" cy="611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Потешки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физкультминутки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thumbs.dreamstime.com/b/%D0%B4%D0%B5%D1%82%D0%B8-buryats-7973923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489636" y="1609082"/>
            <a:ext cx="3212727" cy="267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269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53723" y="1741268"/>
            <a:ext cx="2507226" cy="148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сэсэг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Урган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гараа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Урихан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хабарые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Урин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асараа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75581" y="1741268"/>
            <a:ext cx="2507226" cy="148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1,2-тугалнууд,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3,4-хулзэлдоо,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5,6-мургэлдоо,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7,8-эбэрнуудээ,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9,10-хухалжархео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44448" y="1741268"/>
            <a:ext cx="2507226" cy="148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Эрбээхэй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эрбэлзээ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Элhэн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дээрэ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хэбтээ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Эрхэтэрхэлээ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Эжыдээ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эльбуулээ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 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150767" y="1741268"/>
            <a:ext cx="2507226" cy="148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трелка вверх 14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256542" y="1786597"/>
            <a:ext cx="236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Парнаахан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Патан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Парнаахан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Шойлог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Одхон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Оодон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Сэрэмпэл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55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4308143" y="1696065"/>
            <a:ext cx="3438921" cy="3333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929148" y="1696066"/>
            <a:ext cx="3146164" cy="737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929147" y="2541640"/>
            <a:ext cx="3146165" cy="783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929147" y="3531166"/>
            <a:ext cx="3146166" cy="792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Юундэ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үүр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хираанаар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хашхардаг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бэ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929147" y="4439265"/>
            <a:ext cx="3146166" cy="589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Саһан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шандаган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8180125" y="1696067"/>
            <a:ext cx="3146636" cy="737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Хоер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хулгана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hlinkClick r:id="rId8" action="ppaction://hlinksldjump"/>
          </p:cNvPr>
          <p:cNvSpPr/>
          <p:nvPr/>
        </p:nvSpPr>
        <p:spPr>
          <a:xfrm>
            <a:off x="8180124" y="2541641"/>
            <a:ext cx="3146637" cy="7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Хэрмэн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хулгана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hlinkClick r:id="rId9" action="ppaction://hlinksldjump"/>
          </p:cNvPr>
          <p:cNvSpPr/>
          <p:nvPr/>
        </p:nvSpPr>
        <p:spPr>
          <a:xfrm>
            <a:off x="8180124" y="3531166"/>
            <a:ext cx="3146637" cy="792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Юундэ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Сибирьтэ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арсалангууд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байхаяа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болёоб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hlinkClick r:id="rId10" action="ppaction://hlinksldjump"/>
          </p:cNvPr>
          <p:cNvSpPr/>
          <p:nvPr/>
        </p:nvSpPr>
        <p:spPr>
          <a:xfrm>
            <a:off x="8180125" y="4439265"/>
            <a:ext cx="3146636" cy="589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Мэхэтэй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миисгэй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9751" y="1828801"/>
            <a:ext cx="32289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79717" y="4129731"/>
            <a:ext cx="3743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нтохонууд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77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08295" y="1561514"/>
            <a:ext cx="2686930" cy="3179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4203" y="998807"/>
            <a:ext cx="3137095" cy="3742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99937" y="1603717"/>
            <a:ext cx="2729133" cy="308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92703" y="1744394"/>
            <a:ext cx="2504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Олзо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олоод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тахяа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тахяагаа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ооголоо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Олоһон олзонь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ганса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орооһон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5557" y="984738"/>
            <a:ext cx="2757267" cy="416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Саашаа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наашаа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Хойшоо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урагшаа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Дээшээ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доошоо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Иишээ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тиишээ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Зүүлжээ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баруулжаа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Һуугаа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бодоо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Дүүжэн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даажан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454683" y="1955409"/>
            <a:ext cx="23915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тарбаганай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гурбанайнь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Арһые абаарай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493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98806" y="1561514"/>
            <a:ext cx="2897945" cy="312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80161" y="1631852"/>
            <a:ext cx="2025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хорхой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Гутал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дүтэл,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Табхай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зурааша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Долгор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наймааша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Югөөрхэй абаахай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29797" y="1589649"/>
            <a:ext cx="2827606" cy="3263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12677" y="1772529"/>
            <a:ext cx="2447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Дэргэдээн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доргодоон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дохолоон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барабаан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наагуул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госхоол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хырыстиил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пахатиир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шахатиир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87397" y="1645920"/>
            <a:ext cx="2729132" cy="3179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26548" y="1955409"/>
            <a:ext cx="2293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Ээрэ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мөөрэ, хоори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шүүгэ, лүүгэ, пяата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шоото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эб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дүб, ооно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хороол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пошел домой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69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22671" y="1828799"/>
            <a:ext cx="3453544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Тээ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тэндэ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тарган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табан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тарбаган.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43442" y="3859162"/>
            <a:ext cx="4820301" cy="1047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Эрбээхэй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эрьелдээд,эгсэ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дээшээ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ниидэшоо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Эржуухэй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эрьелдээд,эгсэ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доошоо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унашоо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2672" y="2777612"/>
            <a:ext cx="3453544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Хүүхэлдэй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өөрөө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хөөрөө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105" y="3810001"/>
            <a:ext cx="3569109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Һэб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һаб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һэбшээлнэ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Һүр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һар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гэлдэнэ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42343" y="1828800"/>
            <a:ext cx="3569109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Манай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Мархай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мартамхай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42343" y="2777613"/>
            <a:ext cx="3569109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Зана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аха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мана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барилдана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3592" y="1828800"/>
            <a:ext cx="330914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Дарма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самаартада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лта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малтагша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53592" y="2777613"/>
            <a:ext cx="3309144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Энэ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эрхэхэн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бэрхэхэн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эрдэхэн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лэ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" name="Стрелка вверх 13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42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25910" y="1828799"/>
            <a:ext cx="3350305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Эрхэтэ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эрхэлнэ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Хэшэгтэ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энхэрнэ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42343" y="3810001"/>
            <a:ext cx="3569109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Тэмээн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тэмээн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тэбэрюухэй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Тэмээнэй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хубуун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табарюухай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5910" y="2777612"/>
            <a:ext cx="3350305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зондо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хухэ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сэсэг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хэшэг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бэлэглэнэ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5910" y="3810001"/>
            <a:ext cx="3350304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тоборно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собхорно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42343" y="1828800"/>
            <a:ext cx="3569109" cy="1600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он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хонхохон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хоер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лонхохон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дон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донхохон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дурбэн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домбохон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3592" y="1828800"/>
            <a:ext cx="3309143" cy="1600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Тэрэ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хойно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Гэрээ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хойно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Хори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гаран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Хара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галуун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Холуур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ябаа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53592" y="3810001"/>
            <a:ext cx="330914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бэеэ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бэелнэб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Бидэнэр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бэеэ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бэлнэбди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5" name="Стрелка вверх 14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68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5998" y="351059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954907" y="1784555"/>
            <a:ext cx="4664228" cy="117987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Жаргал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жаргал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жараахай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жараахай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401097" y="3613355"/>
            <a:ext cx="3495368" cy="13863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Таня, Таня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тархаан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хүлтэй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партизан.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469040" y="1651819"/>
            <a:ext cx="4857722" cy="15338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Уһан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уһан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Урдан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Шэхэн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сооһоом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Сэсэрэн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197212" y="3613355"/>
            <a:ext cx="3539613" cy="13863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Түмэн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Түмэн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Түүхэй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бууза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7657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61884" y="1167884"/>
            <a:ext cx="3318387" cy="38318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Борьбогорхон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борбилоо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Борьбоёо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борьбиилгоо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Борьбоёо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борьбиилгоод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Борьбииһоор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борьбиигоо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265174" y="1167885"/>
            <a:ext cx="2168013" cy="15015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Тэрэ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хойно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Гэрэй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хойно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галуун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265174" y="3083793"/>
            <a:ext cx="2168013" cy="17831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Холуур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ябаа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Хонгор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халтар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галуунууд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7993627" y="1167885"/>
            <a:ext cx="2890684" cy="3831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Аягада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аягалһан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айраг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Айраг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аягалһан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аяга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Тагшада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тараг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тагша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Түйсэдэ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түйсэлһэн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тоһон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Тоһоор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түйсэлһэн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түйсэ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Улханда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уһан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Уһаар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дүүргэһэн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улхан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824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73394" y="1651819"/>
            <a:ext cx="3052916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Гурбан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баабгай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ой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соогуул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Аймшагтайгаар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ябана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Аба –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абань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иимэ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томо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Эжы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эжынь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иимэ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томо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Бамбаруушниин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жаахан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лэ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Нааданхайгаар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нададаг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лэ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90270" y="1651819"/>
            <a:ext cx="3033253" cy="320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Альгаа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ташан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дэбхэрхэб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шэнээн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ургахаб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Альгаа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ташан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собхорхоб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шэнээн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худэлхэб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Альгаа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ташан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хатархаб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шэнээн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нугархаб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Альгаа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ташан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дуулахаб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Эдышэнээн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дохихоб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52419" y="1932037"/>
            <a:ext cx="3303639" cy="292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Эреэн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маряан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эрбээхэй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иишээ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тиишээ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Эгсэ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дээшээ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эрбэлзээ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Эгсэ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доошоо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эрбэлзээ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эрбээхэмнэй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эрьелдээд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Гэнтэ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байгаад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зогсошоо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тогтошоо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</p:txBody>
      </p:sp>
      <p:sp>
        <p:nvSpPr>
          <p:cNvPr id="9" name="Стрелка вверх 8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235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73394" y="1710813"/>
            <a:ext cx="3052916" cy="3392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90271" y="1167885"/>
            <a:ext cx="3077498" cy="3935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хонин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бэлшээри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Халаахай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халаахай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хажуу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Хамаг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бэлшээри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Нуур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нуур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нютаг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Нугаһан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уһан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Уули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уули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ууладаа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дэлгүүртээ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52419" y="559558"/>
            <a:ext cx="3303639" cy="4572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хатарая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Хандир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яндир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хатарая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Хамаг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зонтой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хатарая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дэбхэрэе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Дэнтир-ентир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дэбхэрэе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Дэгдэн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дэбхэрэе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Хэнэй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хүбүүн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гээшэб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даа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Хэнтэй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хэзээ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ерээб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яанаһаа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ерээб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9" name="Стрелка вверх 8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50374" y="2025749"/>
            <a:ext cx="26901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Нэгэн,хоер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бодогты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Иишээ,тиишээ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бологты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Гурба,дүрбэ hуугты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Дээшээ,доошоо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харагты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772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5998" y="417424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0" y="417425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026310" y="559559"/>
            <a:ext cx="3952566" cy="45433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дорюун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Томонууд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шубууд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Гэрэй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дээгүүр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Грииг-грюуг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Грииг-грюуг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һайхан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Тоодог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муухай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сам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Самсаа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тайлаад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үгэхэбди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150374" y="1548580"/>
            <a:ext cx="2492477" cy="32151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Дээхэг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дээхэг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дээхэлзэ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Дэгэлээ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тайлаад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үгэхэбди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229600" y="1548580"/>
            <a:ext cx="2831690" cy="35543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Турлааг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турлааг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Турлан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хаанай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бэри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бэлэйлши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Тугалдаа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ябатараа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Туйбаа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гээгээ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бэлэйлши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763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268361" y="1356852"/>
            <a:ext cx="2448232" cy="37460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Шаазгай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шаазгай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Һайн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наашань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Һайн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үгэеэ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наашань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гутал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хэжэ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үгэхэбди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176215" y="744224"/>
            <a:ext cx="3773166" cy="41079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сайхан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Тоодог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муухай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тохорюун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Сангаа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сохижо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Дэгэнсэ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догонсо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Дэгэлээ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тайлаад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шубуун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лама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шубуун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Наадаяа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абаад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үгэе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Лабтанхай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сабтанхай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Намтай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хоюулаа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нааданхай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391832" y="1356852"/>
            <a:ext cx="2669458" cy="37460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Туулай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туулай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тонгос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Туулайн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онгос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Хоёр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шэхэниинь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дэлдэс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Хоёр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нюдэниинь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бүлтэс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–</a:t>
            </a:r>
          </a:p>
        </p:txBody>
      </p:sp>
    </p:spTree>
    <p:extLst>
      <p:ext uri="{BB962C8B-B14F-4D97-AF65-F5344CB8AC3E}">
        <p14:creationId xmlns:p14="http://schemas.microsoft.com/office/powerpoint/2010/main" xmlns="" val="167656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0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3613" y="464663"/>
            <a:ext cx="101173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единицы: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былые времена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жили очень дружно, никогда не ссорились.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днажды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хозяин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всех этих животных решил наградить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 -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золотой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грамотой за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усердие.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Увидела такое дело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даже почернела от зависти.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Не найти мне покоя, - говорит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пока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владеет золотой грамотой. Ведь она будет пуще прежнего стеречь хозяйское добро, нам от него и крошки не перепадет. Ступай укради золотую грамоту!</a:t>
            </a:r>
          </a:p>
          <a:p>
            <a:pPr>
              <a:spcAft>
                <a:spcPts val="0"/>
              </a:spcAft>
            </a:pP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стащила золотую грамоту, спрятали они её с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отправились к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Ты, говорят, теперь первый друг 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нүхэр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человеку? Это по какому же праву? – спросила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Мне на то дана золотая грамота, - ответила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А ну, покажи грамоту! – рассердилась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Принялась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ее искать. Искала, искала, да не нашла.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Это ты стащила! – набросилась она на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 растерялась: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Меня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заставила!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 сдержалась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бросилась на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Я вот тебе!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Забилась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 норку, едва ноги унесла.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Видит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 всем виновата, да как кинется за ней. 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прыг на дерево!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Только тем и спаслась!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тех пор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нохой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миисгэй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перестали дружбу водить.</a:t>
            </a:r>
          </a:p>
        </p:txBody>
      </p:sp>
      <p:sp>
        <p:nvSpPr>
          <p:cNvPr id="7" name="Стрелка вверх 6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93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7413" y="417425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150373" y="1474838"/>
            <a:ext cx="2787445" cy="36281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наашаа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Һүүдэр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һүүдэр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саашаа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наашаа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Хаяа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үүлэн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саашаа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439265" y="1474839"/>
            <a:ext cx="3126658" cy="342162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найзалая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шэхэр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хубаая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Хоюулаа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хоюулаа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найзалая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дүрбэн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шэхэр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хубаая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41110" y="1505243"/>
            <a:ext cx="3113045" cy="3597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623495" y="1603717"/>
            <a:ext cx="26306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ТИК –ТАК, ТИК – ТАК…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YГЛөөГYYР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БОЛООЛ.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ТИК – ТАК, ТИК – ТАК …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YХИБYYД, БОДЫТ ДАА.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YХИБYYД, БОДЫТ ДАА.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YТЭР ХУБСАЛЫТ,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YРДИЛДЭН ГАР НЮУРАА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hАЙСА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УГААГЫТ.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364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09421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81665" y="1666569"/>
            <a:ext cx="3394550" cy="2241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Ёдогорхон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эбэртэй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Ёһотойхон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һахалтай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Ямбатайхан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ямаахай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Мургэхэ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үхибуудые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дуратай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-ай!!!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65449" y="2256509"/>
            <a:ext cx="3259394" cy="265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Минии хажуугаар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Миисгэй гэшхэлнэ.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“Мяу! Мяу!”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Мяха эринэ.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үүлээ шарбажа,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үмбэй эринэ.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05136" y="1666569"/>
            <a:ext cx="3392130" cy="2241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Аглаг агаар тунгалаг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Агын талын баялиг-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Сагаан хонин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үрэг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Сагай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айханда үдэг!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60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655281" y="1865672"/>
            <a:ext cx="2881438" cy="193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Малаан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маадай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Маара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аар мал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Болохол, болохол!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56834" y="1865671"/>
            <a:ext cx="3655179" cy="2824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Яндагар я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 эбэртэй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Ямаадай гээшэмнай түбэгтэй: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Ямаршье айлай огород руу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mn-M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Ябууд орошохо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дуратай</a:t>
            </a:r>
            <a:r>
              <a:rPr lang="mn-M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929" y="1865672"/>
            <a:ext cx="3819833" cy="282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Малаадай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аймшагтай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эбэртэй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мүргэхэ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дуратай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!!!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69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верх 7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135626" y="1725561"/>
            <a:ext cx="2521974" cy="28464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Тэмээн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тэмээн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Тэбэрюухэй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Тэмээнэй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хүбүүн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Табарюухай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509820" y="1725560"/>
            <a:ext cx="2816941" cy="28464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Хүйхэр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һайн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Хүжүүн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бэрхэ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Хүмүүн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боложо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лонхые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Нэгэ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амяар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тоолоһууб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37428" y="858129"/>
            <a:ext cx="4079629" cy="33621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9" y="914400"/>
            <a:ext cx="33199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баахаргаа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Баабгай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баабгай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баахалдай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баахаргаа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Баабгай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баабгай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аймшагтай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Ааляар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ааляар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нэрлэе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Айдаа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баабгай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дуулуужан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Дуугай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дуугай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дуулуужан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Дуулаад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гэнтэ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ерүүжэн.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313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76104" y="403358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6430" y="1688124"/>
            <a:ext cx="3014343" cy="3573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3692" y="1659988"/>
            <a:ext cx="2715065" cy="282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29601" y="1659988"/>
            <a:ext cx="2684206" cy="355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36430" y="1913206"/>
            <a:ext cx="27994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Моо-моо,моодэйхэн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Маа-маа,маадайхан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Моодэй,маадай-маадайхан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Хандагай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хандагай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Хандагайда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хангай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92505" y="1941342"/>
            <a:ext cx="24618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1,2-тугалнууд,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3,4-хулзэлдоо,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5,6-мургэлдоо,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7,8-эбэрнуудээ,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9,10-хухалжархео.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98413" y="1927274"/>
            <a:ext cx="26869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эрьенэ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Эшэгэ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хурьга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үргэнэ,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Хирээ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хирээ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хаагална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Хэлэ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73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55406" y="1701521"/>
            <a:ext cx="3320809" cy="351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Буубэйхэн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ямар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юм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?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буубэйхэн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бэрхэ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юм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басаган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ямар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юм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басаган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эрхэ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юм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7671" y="1327355"/>
            <a:ext cx="3333135" cy="370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Харанхы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болоо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Харанхы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болоо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газаамнай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Хотондоо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ороо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малнай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Хони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хурьгад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нойрсоол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айхан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зуудээ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манаал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ехээр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уйлыш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Бэрхэ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болохош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унтыш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Буубэй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эжын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баяр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82117" y="1710813"/>
            <a:ext cx="3372463" cy="3392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Баарда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нохой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уяанда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Баабайн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орондоо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баюу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Хони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ямаан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хотондоо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Хоорхэн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хуухэн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орондоо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бааюухан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0" name="Стрелка вниз 9">
            <a:hlinkClick r:id="rId3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8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96413" y="1445342"/>
            <a:ext cx="3156154" cy="420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Баабай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эжын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хубуухэн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Баатар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мэргэн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болохол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Бааюундайхан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Аба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эжын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басагахан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Арюун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гоохон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болохол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Ааюундайхан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ааюундай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Баабайн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хуухэн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ажад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гээ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бааюундай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Баабайн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хуухэн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унтахам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гээ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70438" y="417426"/>
            <a:ext cx="3451123" cy="5886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Жороо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жороолоо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Халтар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хатаргаа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Хабатай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хазаардаа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Жороо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жороолоо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Жаахан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жолоодоо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-о-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-о-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Зээрдэ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сэргэдээ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Зээнсэр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хуугэн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улгыдоо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-э-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-э-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аарал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айбарлаа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айхан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басаган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айшаагаа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Эмниг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морин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эршэгэнээ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Эсэгын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хуухэн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эб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ээлээ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-э-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-э-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Эсээ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унтыш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Эртуур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углоо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бодохош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-а-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14852" y="1563329"/>
            <a:ext cx="3008672" cy="3933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Шубууд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амарна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Боро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хараан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болоходо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Бухы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шубууд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амарна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Абяагуйхэн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нойрсоно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Аляа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шууяа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гаргангуй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Аняад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нюдоо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хэбтыш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анаа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амараар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унтыш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37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437671" y="1356852"/>
            <a:ext cx="3333136" cy="3687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Хухы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Хубшын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модон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ногоороо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Хухы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шубуун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донгодоо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Хуухэн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дуухэй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унтыш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хухын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дуун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аа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дуурыш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Гуг-гууг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гуг-гууг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64128" y="1356852"/>
            <a:ext cx="3490451" cy="3878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Одо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мушэд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Одо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мушэд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ялалзаад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Ониб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–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аниб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ми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элзээд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Олон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тоото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хуугэдтэ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Хоорэн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хэлэн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дуулгана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Бухэли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удэр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амараабди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Бурэнхы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болоходо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эргээбди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Унтахын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ээлжээн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танайхил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Угтан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абыт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дамжуулан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0658" y="1356851"/>
            <a:ext cx="3205316" cy="401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Нойр</a:t>
            </a:r>
            <a:r>
              <a:rPr lang="en-US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оо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эреэд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наадаябди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Хубуухэн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эринхэй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Хунжэлоо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сэлинхэй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Хульбэроо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уняагаа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Хухюутэй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энеэгээ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Углоонэй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амар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мэндэ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-э!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Унтаанай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ха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дуурэнхэй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Ухибууд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булта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эринхэй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Уладууд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ажалдаа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гаранхай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Удангуй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эреэд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сэлмэе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!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Ульгамаар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бодоод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сэнгэе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!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9" name="Стрелка вверх 8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19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870155" y="1637070"/>
            <a:ext cx="2875935" cy="34658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Үлгытэй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бишыхан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үримни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Үлдөөд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эжыгээ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дуудаа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алаг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үримни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Мөөмөө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хүхөөд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нойрсобо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761863" y="1637070"/>
            <a:ext cx="2299427" cy="34658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Үлгытэй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бишыхан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үримни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Үлдөөд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эжыгээ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дуудаа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үримни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Мөөмөө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хүхөөд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нойрсобо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923071" y="744224"/>
            <a:ext cx="4630994" cy="40637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бүүбэйхэн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хүнжэлдөө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Барда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нохой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хаяадаа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бүүбэйхэн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эжын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хөөрхэйхэн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Мойһон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харахан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нюдэеэ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Анииш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түргөөр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унтыш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маамаа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хүхыш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бааюухан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Баабайнгаа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шэнээн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болоорой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Энхэхэн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жаргалдаа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ябахадаа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Эжыгээ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гэжэ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һанаарай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107161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84903" y="1805694"/>
            <a:ext cx="3185651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Урдаа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эрээтэй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Дундаа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хухууртэй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Хойноо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ташууртай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ухэр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89655" y="1805694"/>
            <a:ext cx="2999330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Годи-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бэди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гуйдэлтэй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Гое шара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дэгэлтэй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унэгэн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4902" y="3581401"/>
            <a:ext cx="3185651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Жаахан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бэетэй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зоолэн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этэй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Суглуул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анаа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убэлдоо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эдидэг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хэрмэн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89655" y="3581401"/>
            <a:ext cx="2999330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Убэлдоо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сагаан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Хабартаа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боро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шандаган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34632" y="3581401"/>
            <a:ext cx="3126658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Ямбатай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хун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ар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h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ыень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умдэхэгуй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Яратай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хун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мяхыень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эдихэгу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й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Ямаан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934632" y="1805694"/>
            <a:ext cx="3126658" cy="1318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Хон-хон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дуутай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Хондолой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дээрээ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дэгээтэй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нохой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56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96412" y="221615"/>
            <a:ext cx="10849897" cy="588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единицы: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аба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нюдэн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шара,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эдеэлэхэ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унтаха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яба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саашаа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Рассказывают, что в старые времена у хана птиц не было наследника. И тогда решил он усыновить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Подумалось хану: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неспроста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глаза у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огнем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полыхают в ночную пору.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Едва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стал ханским сыном, как тут же обленился: целыми днями бездельничал, только и думал, как бы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эдеэлэхэ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унтаха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Ударили зимой сильные холода, хан и говорит наследнику: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969895" algn="ctr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В жизни своей я так не мерз!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Что ты,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аба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 – важно произнес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мне доводилось видеть мороз и покрепче. Помню, бывало и такое: у человека слюна налету замерзала, а у быка рога обламывались! Сам я едва спасся от холода, я тогда в ветки зарылся на дереве.</a:t>
            </a:r>
          </a:p>
          <a:p>
            <a:pPr>
              <a:lnSpc>
                <a:spcPct val="107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Да ты, выходит, много старше меня! – рассердился хан. – А притворяешься маленьким.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яба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саашаа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и выгнал обманщика из дому.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 пор у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нет собственного дома, а днем прячется она в кроне дерева.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Прошло какое-то время, умер хан птиц, и стали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шубууд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держать совет, кому быть теперь ханом.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Пусть ханом будет сова! Её все знают, да и по ночам глаза у совы так и горят, так и полыхают! Настоящий хан будет! – предлагает журавль.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Этого еще не хватало! – возмутилась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– лапы у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кривые, оперенье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муухай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Нюдэниинь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шара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 А голос-то, голос! «Ух» да «Ух»! что может быть противнее? Такое страшилище на ханский престол возводить?!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Послушались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шубууд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этого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не сделали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своим ханом.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тех пор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ба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заклятые враги. Днем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 дает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покоя, а ночью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бэгсэргэ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хирэ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483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106129" y="1740310"/>
            <a:ext cx="3070085" cy="193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Мандагар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томо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бэетэй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Маяа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жалжагы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хултэй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Бамбагар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нэхы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дэгэлтэй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Бардам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зантай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арьяатан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баабгай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06413" y="3038168"/>
            <a:ext cx="2979174" cy="193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Дүрбэн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хурдан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хүлтэй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ехэ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шадалтай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ажалша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 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Ямар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амитан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бэ? </a:t>
            </a:r>
            <a:r>
              <a:rPr lang="ru-RU" i="1" dirty="0">
                <a:solidFill>
                  <a:srgbClr val="000000"/>
                </a:solidFill>
                <a:ea typeface="Calibri"/>
                <a:cs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ea typeface="Calibri"/>
                <a:cs typeface="Times New Roman"/>
              </a:rPr>
              <a:t>морин</a:t>
            </a:r>
            <a:r>
              <a:rPr lang="ru-RU" i="1" dirty="0">
                <a:solidFill>
                  <a:srgbClr val="000000"/>
                </a:solidFill>
                <a:ea typeface="Calibri"/>
                <a:cs typeface="Times New Roman"/>
              </a:rPr>
              <a:t>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52619" y="1740310"/>
            <a:ext cx="3008671" cy="193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Олон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хурса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шүдэтэй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гэрэй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хараад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байдаг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хүнэй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нүхэр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Ямар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амитан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бэ?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нохой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06128" y="4004187"/>
            <a:ext cx="3070085" cy="966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Шугы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шуумаар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хулгайшан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шоно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1710" y="1699751"/>
            <a:ext cx="2979174" cy="966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Домбо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долоон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нухэтэй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толгой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52620" y="4004186"/>
            <a:ext cx="3008670" cy="966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Хадын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хажууда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хаахархай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тэбшэ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Шэхэн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14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2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29148" y="1725561"/>
            <a:ext cx="3247067" cy="1635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Тохир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модондо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ан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халдахагуй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Ухэрэй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эбэр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9148" y="3598605"/>
            <a:ext cx="3345353" cy="150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Улаан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гое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залаатай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үглөөгүүр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шангаар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 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хуугайлдаг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Энэмнай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 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ямар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амитан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бэ?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тахяа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33662" y="3598604"/>
            <a:ext cx="2927630" cy="1504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Убэл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болоходо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саган,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Хабар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болоходо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боро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шандаган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6901" y="3360715"/>
            <a:ext cx="3554361" cy="1209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Гээгээгуй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аад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бэдэрдэг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Гэмтээгуй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аад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еолодог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Гахай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33663" y="1725562"/>
            <a:ext cx="2927628" cy="1635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Ута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хузуутэй,ундэгэн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сагаан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бэетэй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.(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Галуун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5308" y="1725562"/>
            <a:ext cx="3554361" cy="1209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Һү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бидэндэ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үгэдэг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  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тоhо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зөөхэй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мяхаар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бидэниие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эдеэлүүлдэг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гэрэй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амитан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.  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Энэ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ямар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 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амитан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бэ?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унеэн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4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43898" y="1828800"/>
            <a:ext cx="3111908" cy="1076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hарьдагта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hарьмай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дэгэл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улгоотэй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шэхэн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48" y="1828799"/>
            <a:ext cx="5943600" cy="1238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Дүршэл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ехэтэй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дүрбэн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баатар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хоёрынь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хоол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бэдэрнэ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хоёрынь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холо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ойрые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хэмжэнэ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гар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хул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3898" y="3360715"/>
            <a:ext cx="3111908" cy="1076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Дээдын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дурбуулээ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Дэдын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баабай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гансаараа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табан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хурган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86748" y="3360715"/>
            <a:ext cx="5943600" cy="650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Дээрээ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ногоон,дороо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улаан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морхооб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6748" y="4173793"/>
            <a:ext cx="5943600" cy="604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Газар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доро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гахай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турэбэ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Times New Roman"/>
                <a:ea typeface="Times New Roman"/>
              </a:rPr>
              <a:t>хартаабха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Стрелка вверх 10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6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32386" y="1769806"/>
            <a:ext cx="2846439" cy="1179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Далан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дабхар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хубсаhатай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Дундаа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шагтай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ea typeface="Calibri"/>
                <a:cs typeface="Times New Roman"/>
              </a:rPr>
              <a:t>(капуста)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90387" y="1769805"/>
            <a:ext cx="3303639" cy="1179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Гэр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соо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далан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hууна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Гэрынь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уудэшьегуй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сонхошьегуй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угэрсэ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76215" y="1769804"/>
            <a:ext cx="3392129" cy="1179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Мульhэн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дээрэ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Мунгэн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шагта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hара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32387" y="3353342"/>
            <a:ext cx="2846439" cy="1644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Сагаахан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хубуун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Ерэхэдээ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даруухан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Хэбтэхэдээ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дуугай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Бусахадаа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бархирдаг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саhан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54750" y="3353342"/>
            <a:ext cx="3313593" cy="1644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Нюдэгуй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уйладаг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Хулгуй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ябадаг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Нара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халхалдаг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hалхинhаа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айдаг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уулэн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90387" y="3360715"/>
            <a:ext cx="3303639" cy="1637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Бултанhаа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халуун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Бултанhаа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холо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Барагхан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наран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04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988142" y="1740311"/>
            <a:ext cx="3023419" cy="1258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Харанаб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харанаб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захагуй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Тоолоноб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тоолоноб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тоогуй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одо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мушэд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92936" y="3229897"/>
            <a:ext cx="3018625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Хулгуй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аад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ябадаг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Толгойгуй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аад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ea typeface="Calibri"/>
                <a:cs typeface="Times New Roman"/>
              </a:rPr>
              <a:t>тоолодог</a:t>
            </a: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42504" y="1762434"/>
            <a:ext cx="3200400" cy="1047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Эсэгын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бултадаа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Нэгэ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малгайтай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(стол)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42505" y="2998839"/>
            <a:ext cx="3200400" cy="123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Модон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бэетэй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Шулуун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голтой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Хара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хууртэй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(карандаш)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87033" y="1751372"/>
            <a:ext cx="2974257" cy="1247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Эсэгын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бултадаа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Нэгэ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малгайтай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(стол)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87033" y="3229897"/>
            <a:ext cx="2974257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Эсэгын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хубууд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бултадаа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Нэгэ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малгайтай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(стол)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Стрелка вверх 11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84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>
            <a:hlinkClick r:id="rId4" action="ppaction://hlinksldjump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264294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66916" y="818256"/>
            <a:ext cx="11223902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Перечень конспектов занятий: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«У бабушки в гостях»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«Котик -</a:t>
            </a:r>
            <a:r>
              <a:rPr lang="ru-RU" sz="2400" b="1" dirty="0" err="1" smtClean="0">
                <a:latin typeface="Times New Roman"/>
                <a:ea typeface="Times New Roman"/>
              </a:rPr>
              <a:t>коток</a:t>
            </a:r>
            <a:r>
              <a:rPr lang="ru-RU" sz="2400" b="1" dirty="0" smtClean="0">
                <a:latin typeface="Times New Roman"/>
                <a:ea typeface="Times New Roman"/>
              </a:rPr>
              <a:t>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«Волшебный сундучок»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«Пастух и стадо»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«Дружба пяти пальцев»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</a:t>
            </a:r>
            <a:r>
              <a:rPr lang="ru-RU" sz="2400" b="1" dirty="0" err="1" smtClean="0">
                <a:latin typeface="Times New Roman"/>
                <a:ea typeface="Times New Roman"/>
              </a:rPr>
              <a:t>Гэрхэн</a:t>
            </a:r>
            <a:r>
              <a:rPr lang="ru-RU" sz="2400" b="1" dirty="0" smtClean="0">
                <a:latin typeface="Times New Roman"/>
                <a:ea typeface="Times New Roman"/>
              </a:rPr>
              <a:t>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«Разноцветные бабочки»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«При солнышке тепло, при матери добро»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latin typeface="Times New Roman"/>
                <a:ea typeface="Times New Roman"/>
              </a:rPr>
              <a:t>«Пять друзей </a:t>
            </a:r>
            <a:r>
              <a:rPr lang="ru-RU" sz="2400" b="1" dirty="0" err="1" smtClean="0">
                <a:latin typeface="Times New Roman"/>
                <a:ea typeface="Times New Roman"/>
              </a:rPr>
              <a:t>Сэсэг</a:t>
            </a:r>
            <a:r>
              <a:rPr lang="ru-RU" sz="2400" b="1" dirty="0" smtClean="0">
                <a:latin typeface="Times New Roman"/>
                <a:ea typeface="Times New Roman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50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76215" y="559558"/>
            <a:ext cx="45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</a:t>
            </a:r>
            <a:endParaRPr lang="ru-RU" dirty="0"/>
          </a:p>
        </p:txBody>
      </p:sp>
      <p:pic>
        <p:nvPicPr>
          <p:cNvPr id="1026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17660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04239" y="417426"/>
            <a:ext cx="5886579" cy="588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>
            <a:hlinkClick r:id="" action="ppaction://noaction"/>
          </p:cNvPr>
          <p:cNvSpPr/>
          <p:nvPr/>
        </p:nvSpPr>
        <p:spPr>
          <a:xfrm>
            <a:off x="11061290" y="5496625"/>
            <a:ext cx="786581" cy="656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11061290" y="511670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5796116" y="5102943"/>
            <a:ext cx="672923" cy="530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2890" y="928890"/>
            <a:ext cx="102796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Литература: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Д.Н. </a:t>
            </a:r>
            <a:r>
              <a:rPr lang="ru-RU" sz="2400" b="1" dirty="0" err="1" smtClean="0">
                <a:solidFill>
                  <a:srgbClr val="002060"/>
                </a:solidFill>
              </a:rPr>
              <a:t>Раднаева</a:t>
            </a:r>
            <a:r>
              <a:rPr lang="ru-RU" sz="2400" b="1" dirty="0" smtClean="0">
                <a:solidFill>
                  <a:srgbClr val="002060"/>
                </a:solidFill>
              </a:rPr>
              <a:t> «Бурятский язык в </a:t>
            </a:r>
            <a:r>
              <a:rPr lang="ru-RU" sz="2400" b="1" dirty="0" err="1" smtClean="0">
                <a:solidFill>
                  <a:srgbClr val="002060"/>
                </a:solidFill>
              </a:rPr>
              <a:t>Доу</a:t>
            </a:r>
            <a:r>
              <a:rPr lang="ru-RU" sz="2400" b="1" dirty="0" smtClean="0">
                <a:solidFill>
                  <a:srgbClr val="002060"/>
                </a:solidFill>
              </a:rPr>
              <a:t>», 2016г.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Б.С. </a:t>
            </a:r>
            <a:r>
              <a:rPr lang="ru-RU" sz="2400" b="1" dirty="0" err="1" smtClean="0">
                <a:solidFill>
                  <a:srgbClr val="002060"/>
                </a:solidFill>
              </a:rPr>
              <a:t>Шагжин</a:t>
            </a:r>
            <a:r>
              <a:rPr lang="ru-RU" sz="2400" b="1" dirty="0" smtClean="0">
                <a:solidFill>
                  <a:srgbClr val="002060"/>
                </a:solidFill>
              </a:rPr>
              <a:t> Бурятские сказки  Улан –Удэ, 2014г.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Д.Могоева</a:t>
            </a:r>
            <a:r>
              <a:rPr lang="ru-RU" sz="2400" b="1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</a:rPr>
              <a:t>Альгаадай</a:t>
            </a:r>
            <a:r>
              <a:rPr lang="ru-RU" sz="2400" b="1" dirty="0" smtClean="0">
                <a:solidFill>
                  <a:srgbClr val="002060"/>
                </a:solidFill>
              </a:rPr>
              <a:t>», 2018г.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С.Дабаева</a:t>
            </a:r>
            <a:r>
              <a:rPr lang="ru-RU" sz="2400" b="1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</a:rPr>
              <a:t>Би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хун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боложо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эхилэб</a:t>
            </a:r>
            <a:r>
              <a:rPr lang="ru-RU" sz="2400" b="1" dirty="0" smtClean="0">
                <a:solidFill>
                  <a:srgbClr val="002060"/>
                </a:solidFill>
              </a:rPr>
              <a:t>», 2019г.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Н.П.Красникова «</a:t>
            </a:r>
            <a:r>
              <a:rPr lang="ru-RU" sz="2400" b="1" dirty="0" err="1" smtClean="0">
                <a:solidFill>
                  <a:srgbClr val="002060"/>
                </a:solidFill>
              </a:rPr>
              <a:t>Обнимашки</a:t>
            </a:r>
            <a:r>
              <a:rPr lang="ru-RU" sz="2400" b="1" dirty="0" smtClean="0">
                <a:solidFill>
                  <a:srgbClr val="002060"/>
                </a:solidFill>
              </a:rPr>
              <a:t>», 2019г.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Д.Д.Могоева</a:t>
            </a:r>
            <a:r>
              <a:rPr lang="ru-RU" sz="2400" b="1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</a:rPr>
              <a:t>Буубэйхэн</a:t>
            </a:r>
            <a:r>
              <a:rPr lang="ru-RU" sz="2400" b="1" dirty="0" smtClean="0">
                <a:solidFill>
                  <a:srgbClr val="002060"/>
                </a:solidFill>
              </a:rPr>
              <a:t>» 2018г.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С.Батажаргалай</a:t>
            </a:r>
            <a:r>
              <a:rPr lang="ru-RU" sz="2400" b="1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</a:rPr>
              <a:t>Таабаринууд</a:t>
            </a:r>
            <a:r>
              <a:rPr lang="ru-RU" sz="2400" b="1" dirty="0" smtClean="0">
                <a:solidFill>
                  <a:srgbClr val="002060"/>
                </a:solidFill>
              </a:rPr>
              <a:t>», 2005г.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Э.Ч.Дугаров</a:t>
            </a:r>
            <a:r>
              <a:rPr lang="ru-RU" sz="2400" b="1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</a:rPr>
              <a:t>Юун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табарааб</a:t>
            </a:r>
            <a:r>
              <a:rPr lang="ru-RU" sz="2400" b="1" dirty="0" smtClean="0">
                <a:solidFill>
                  <a:srgbClr val="002060"/>
                </a:solidFill>
              </a:rPr>
              <a:t>?» 2010г.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В.Д.Патаева</a:t>
            </a:r>
            <a:r>
              <a:rPr lang="ru-RU" sz="2400" b="1" dirty="0" smtClean="0">
                <a:solidFill>
                  <a:srgbClr val="002060"/>
                </a:solidFill>
              </a:rPr>
              <a:t> «Бурятские пословицы, поговорки, загадки»2014г.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98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209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2169" y="863746"/>
            <a:ext cx="10751574" cy="509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Почему петух поет на заре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единицы: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хүн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хүнүүд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Ямар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гоё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Үглөөгүүр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Үдэр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/>
                <a:ea typeface="Calibri"/>
                <a:cs typeface="Arial"/>
              </a:rPr>
              <a:t>һ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үни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старые времена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обладал роскошным хвостом,  что всякий раз проходя мимо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люди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останавливались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чтобы полюбоваться им. 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говорили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-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Ямар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гоё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Разобрала павлина зависть,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утром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вечером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думу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думает, как бы завладеть петушиным хвостом. И придумал. Просит павлин  петуха: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! Одолжи мне, дружище, твой хвост, на одну только ночь прошу. На свадьбу иду, принарядиться хочется. А рано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утром –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үглөөгүүр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тебе верну.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Согласился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отдал павлину свой хвост.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Утро пришло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үглөөгүүр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настало»,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павлин хвост не возвращает.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Үдэр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наступил – павлин и не думает с хвостом расставаться. </a:t>
            </a:r>
            <a:r>
              <a:rPr lang="ru-RU" sz="2000" b="1" dirty="0" err="1">
                <a:solidFill>
                  <a:srgbClr val="002060"/>
                </a:solidFill>
                <a:latin typeface="Arial"/>
                <a:ea typeface="Calibri"/>
                <a:cs typeface="Arial"/>
              </a:rPr>
              <a:t>һ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үни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наступил –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павлина все нет. Так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присвоил себе роскошный хвост петуха.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так и остался. Как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начанает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светать,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эрэ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тахяа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кричит: «Ку-ка-ре-ку!». Это он павлину напоминает: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«Отдавай негодник мой хвост».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05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" y="0"/>
            <a:ext cx="11356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верх 4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84903" y="197346"/>
            <a:ext cx="1036811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Саһан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шандаган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b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формировать лексические единицы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шандаган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Что-то мне нехорошо.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Наверное, ты таешь, оттого тебе и плохо, — ответил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 на пенек и горько заплакал.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Жалко, жалко мне тебя,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все по снегу бегал, круглые дырки делал. От лисицы, от волка, от охотника 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зарывался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прятался.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- Как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тебя жить буду? Любая ворона, любая сова меня увидит, заклюет. Пойду я к хозяину леса, попрошу его, пусть он тебя,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 для меня.</a:t>
            </a:r>
          </a:p>
          <a:p>
            <a:pPr fontAlgn="b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плакать, хозяина леса просить, чтобы оставил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солнце уже высоко ходит, жарко припекает,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тает, ручьями бежит с гор.</a:t>
            </a:r>
          </a:p>
          <a:p>
            <a:pPr fontAlgn="b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Затосковал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громче заплакал. Услышал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шандаган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хозяин леса. Просьбу его выслушал и сказал: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Солнцу указывать не берусь,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не смогу. Шубу твою белую сменю на серенькую, будешь ты летом легко прятаться среди сухих листьев и травы, никто тебя не заметит.</a:t>
            </a:r>
          </a:p>
          <a:p>
            <a:pPr fontAlgn="b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Обрадовался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шандаган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тех пор всегда меняет зимнюю шубу 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летнюю.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3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верх 4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40658" y="571544"/>
            <a:ext cx="1008789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мыши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Хоер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оказались запертыми в одной маленькой кладовке.  В этой кладовке стоял только котел с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этого больше ничего не было съестного. А им очень хотелось есть.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Думали, они думали, наконец придумали, как быть.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- Встань-ка ты к стенке котла, - сказала одна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другой.- Я встану тебе на плечи, дотянусь до края котла. Ты подержишь меня за хвост, пока я напьюсь.  А потом я и тебе помогу. Идет?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Идет! – согласилась вторая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сделали.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 пила первая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 долго, что  второй показалось. Будто хочет она все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унгэ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выпить. От жадности вторая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разволновалась, что выпустила хвост своей подруги. Первая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упала в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унгэ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утонула.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Поделом тебе! – обрадовалась вторая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Не будешь  мое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унгэ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пить!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радовалась она зря и недолго. Как ни старалась, залезть на высокую стенку котла она так и не смогла.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Бегала она, бегала вокруг да около котла с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 и померла от голода глупая и жадная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706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верх 4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5910" y="427703"/>
            <a:ext cx="10309122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БЕЛКА И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МЫШЬ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единицы: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хэрмэн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хулгана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Хэрмэн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водили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дружбу несмотря на то, что одна жила на самой верхушке дерева, а другая – внизу, под корнями.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встретились они осенью и разговорились.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Как поживаешь,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хэрмэн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спросила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Плохо, совсем худо, – ответила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хэрмэн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Недавно хитрый медведь разграбил мое дупло. Все, что я заготовила на зиму, украл. Не знаю, успею ли теперь до холодов насушить грибов, насобирать орехов.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Ох, подружка, не у тебя одной горе, – ответила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Теперь всем труженикам плохо приходится. У меня тоже не жизнь, а сплошные огорчения. Представь себе, целую неделю я спокойно таскала зерно из колхозного амбара. Прихожу позавчера, а люди посадили туда кошку. Еле спаслась! Забралась я в кладовку одного крестьянина, а он заметил меня. И сегодня, гляжу, все щелки замазаны глиной. Никуда теперь не проникнешь!..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Постой, постой! Зачем же ты наши беды равняешь? Ведь мне плохо, что меня ограбили. А тебе плохо, что тебе воровать не дают. Э-э, да ты,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оказывается, просто заурядный воришка…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Обиделась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Правильно говорят: живущий среди ветвей не поймет живущего среди корней. И чего это я с тобой, такой честной, связалась, не пойму! – повернулась и пошла гордо прочь.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хэрмэндэ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 стало обидно. Но не потому, что ее обокрали, а потому, что слишком долго считала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воришку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хулгана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лучшей подругой.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57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096001" y="0"/>
            <a:ext cx="6095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:\фольклор\Без названия (1)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013" y="221615"/>
            <a:ext cx="11665975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Стрелка вверх 4">
            <a:hlinkClick r:id="rId4" action="ppaction://hlinksldjump"/>
          </p:cNvPr>
          <p:cNvSpPr/>
          <p:nvPr/>
        </p:nvSpPr>
        <p:spPr>
          <a:xfrm>
            <a:off x="11253019" y="243437"/>
            <a:ext cx="786581" cy="656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50374" y="571544"/>
            <a:ext cx="98076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перевелись в Сибири львы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Задачи: формировать лексические единицы: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арсалангууд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шоно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ахай,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абгай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хубуун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давние-давние времена жили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арсалангуу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Сибири. Были они косматые, обросшие длинной шерстью и не боялись морозов. Однажды встретил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Куда бежишь как сумасшедший? — От смерти спасаюсь! — Кто ж тебя напугал? —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Громкочихающий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 раз чихнул — убил моего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ахай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—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абгай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третий — ногу мне перебил. Видишь, хромаю.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зарычал — горы задрожали, небо заплакало. — Где этот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громкочихающий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Я его в куски разорву! Голову брошу за дальнюю гору, ноги — на все четыре 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тороны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— Что ты! Он и тебя не пощадит, убегай! Схватил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горло: — Покажи мне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громкочихающего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иначе задушу! Пошли они. Встречают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хубуун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пастушонка. — Этот? — злобно спрашивает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Нет, этот ещё не дорос. Пришли они в степь. Стоит на холме дряхлый старик, пасёт стадо. — Этот? — оскалил зубы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Нет, этот перерос. Идут дальше. Навстречу им скачет на быстром коне охотник, за плечами у него ружьё.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спросить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успел — охотник вскинул ружьё и выстрелил. Загорелась на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длинная шерсть. Бросился он бежать, за ним —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Остановились в тёмном овраге.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земле катается, бешено рычит.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спрашивает: — Сильно он чихает? — Замолчи! Видишь, теперь я голый, только грива осталась да кисточки на кончике хвоста. Холодно, дрожь меня берёт. — Куда же нам бежать от этого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громкочихающего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— Беги в лес.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скрылся в дальнем перелеске, 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убежал в жаркую страну, в безлюдную пустыню. Так перевелись в Сибири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арсалангууд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47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3628</Words>
  <Application>Microsoft Office PowerPoint</Application>
  <PresentationFormat>Произвольный</PresentationFormat>
  <Paragraphs>683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Хандама Шангаева</dc:creator>
  <cp:lastModifiedBy>Долгорма</cp:lastModifiedBy>
  <cp:revision>113</cp:revision>
  <cp:lastPrinted>2020-07-28T08:02:11Z</cp:lastPrinted>
  <dcterms:created xsi:type="dcterms:W3CDTF">2019-11-19T14:49:55Z</dcterms:created>
  <dcterms:modified xsi:type="dcterms:W3CDTF">2022-03-01T03:40:18Z</dcterms:modified>
</cp:coreProperties>
</file>