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5" r:id="rId3"/>
    <p:sldId id="263" r:id="rId4"/>
    <p:sldId id="270" r:id="rId5"/>
    <p:sldId id="272" r:id="rId6"/>
    <p:sldId id="271" r:id="rId7"/>
    <p:sldId id="269" r:id="rId8"/>
    <p:sldId id="276" r:id="rId9"/>
    <p:sldId id="266" r:id="rId10"/>
    <p:sldId id="277" r:id="rId11"/>
    <p:sldId id="268" r:id="rId12"/>
    <p:sldId id="273" r:id="rId13"/>
    <p:sldId id="274" r:id="rId14"/>
    <p:sldId id="275" r:id="rId15"/>
    <p:sldId id="280" r:id="rId16"/>
    <p:sldId id="279" r:id="rId17"/>
    <p:sldId id="281" r:id="rId18"/>
    <p:sldId id="282" r:id="rId19"/>
    <p:sldId id="283" r:id="rId20"/>
    <p:sldId id="28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23-24&#1075;&#1075;\&#1050;&#1072;&#1088;&#1072;&#1087;&#1091;&#107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23-24&#1075;&#1075;\&#1050;&#1072;&#1088;&#1072;&#1087;&#1091;&#107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823529411764706E-2"/>
          <c:y val="0.19432888597258677"/>
          <c:w val="0.65215204570016982"/>
          <c:h val="0.75474518810148727"/>
        </c:manualLayout>
      </c:layout>
      <c:pie3DChart>
        <c:varyColors val="1"/>
        <c:ser>
          <c:idx val="0"/>
          <c:order val="0"/>
          <c:tx>
            <c:strRef>
              <c:f>Лист2!$A$5</c:f>
              <c:strCache>
                <c:ptCount val="1"/>
                <c:pt idx="0">
                  <c:v>Начало года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EADE-4ECF-AFDF-BC366D79E1E1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ADE-4ECF-AFDF-BC366D79E1E1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EADE-4ECF-AFDF-BC366D79E1E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Лист2!$B$4:$D$4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Лист2!$B$5:$D$5</c:f>
              <c:numCache>
                <c:formatCode>General</c:formatCode>
                <c:ptCount val="3"/>
                <c:pt idx="0">
                  <c:v>0</c:v>
                </c:pt>
                <c:pt idx="1">
                  <c:v>9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ADE-4ECF-AFDF-BC366D79E1E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470106530801287"/>
          <c:y val="0.45451297754447362"/>
          <c:w val="0.31647540528022233"/>
          <c:h val="0.3917840478273549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Лист2!$A$6</c:f>
              <c:strCache>
                <c:ptCount val="1"/>
                <c:pt idx="0">
                  <c:v>Конец года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625A-41A4-8CF7-85581D07BD7C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25A-41A4-8CF7-85581D07BD7C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25A-41A4-8CF7-85581D07BD7C}"/>
              </c:ext>
            </c:extLst>
          </c:dPt>
          <c:dLbls>
            <c:dLbl>
              <c:idx val="2"/>
              <c:layout>
                <c:manualLayout>
                  <c:x val="-1.4912908613696016E-6"/>
                  <c:y val="9.732706230513128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625A-41A4-8CF7-85581D07BD7C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Лист2!$B$6:$D$6</c:f>
              <c:numCache>
                <c:formatCode>General</c:formatCode>
                <c:ptCount val="3"/>
                <c:pt idx="0">
                  <c:v>10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5A-41A4-8CF7-85581D07BD7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03638104060521"/>
          <c:y val="0.45451297754447362"/>
          <c:w val="0.17081266018218308"/>
          <c:h val="0.2343766404199475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620688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Муниципальное бюджетное дошкольное образовательное учреждение «Детский сад №31 «Солнышко»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2039540"/>
            <a:ext cx="7200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«Психологическое просвещение, как одно из приоритетных направлений работы </a:t>
            </a:r>
          </a:p>
          <a:p>
            <a:pPr algn="ctr"/>
            <a:r>
              <a:rPr lang="ru-RU" sz="2800" dirty="0"/>
              <a:t>педагога-психолога ДОО</a:t>
            </a:r>
          </a:p>
          <a:p>
            <a:pPr algn="ctr"/>
            <a:r>
              <a:rPr lang="ru-RU" sz="2800" dirty="0" smtClean="0"/>
              <a:t>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3933055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Подготовил: </a:t>
            </a:r>
            <a:r>
              <a:rPr lang="ru-RU" dirty="0"/>
              <a:t>Педагог-психолог </a:t>
            </a:r>
            <a:endParaRPr lang="ru-RU" dirty="0" smtClean="0"/>
          </a:p>
          <a:p>
            <a:r>
              <a:rPr lang="en-US" dirty="0" smtClean="0"/>
              <a:t>I </a:t>
            </a:r>
            <a:r>
              <a:rPr lang="ru-RU" dirty="0" smtClean="0"/>
              <a:t>кв. категории</a:t>
            </a:r>
          </a:p>
          <a:p>
            <a:r>
              <a:rPr lang="ru-RU" dirty="0" smtClean="0"/>
              <a:t>Н.В</a:t>
            </a:r>
            <a:r>
              <a:rPr lang="ru-RU" dirty="0"/>
              <a:t>. </a:t>
            </a:r>
            <a:r>
              <a:rPr lang="ru-RU" dirty="0" err="1"/>
              <a:t>Токманцева</a:t>
            </a:r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89130" y="5373216"/>
            <a:ext cx="973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2024год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79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2" t="15761"/>
          <a:stretch/>
        </p:blipFill>
        <p:spPr bwMode="auto">
          <a:xfrm rot="21083956">
            <a:off x="542371" y="2337860"/>
            <a:ext cx="3947053" cy="3223519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89"/>
          <a:stretch/>
        </p:blipFill>
        <p:spPr bwMode="auto">
          <a:xfrm rot="180210">
            <a:off x="4563625" y="1736088"/>
            <a:ext cx="4161726" cy="253797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29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253">
            <a:off x="2693983" y="948955"/>
            <a:ext cx="5654737" cy="346875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4897">
            <a:off x="999806" y="3169408"/>
            <a:ext cx="4015859" cy="346277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427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8"/>
          <a:stretch/>
        </p:blipFill>
        <p:spPr bwMode="auto">
          <a:xfrm>
            <a:off x="1331640" y="3277411"/>
            <a:ext cx="6791325" cy="291169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344"/>
            <a:ext cx="3769056" cy="341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66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/>
          <a:stretch/>
        </p:blipFill>
        <p:spPr>
          <a:xfrm rot="181015">
            <a:off x="4857263" y="2077580"/>
            <a:ext cx="3462332" cy="3423621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74">
            <a:off x="494319" y="2162906"/>
            <a:ext cx="4392488" cy="261113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383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7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990">
            <a:off x="499151" y="2628291"/>
            <a:ext cx="5790152" cy="345201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" t="10574" r="15958"/>
          <a:stretch/>
        </p:blipFill>
        <p:spPr>
          <a:xfrm rot="537136">
            <a:off x="3848320" y="874601"/>
            <a:ext cx="4629302" cy="3092571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890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6" t="17392" r="3479" b="39378"/>
          <a:stretch/>
        </p:blipFill>
        <p:spPr bwMode="auto">
          <a:xfrm rot="21137739">
            <a:off x="753059" y="2377834"/>
            <a:ext cx="3672408" cy="2494846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6" b="17328"/>
          <a:stretch/>
        </p:blipFill>
        <p:spPr bwMode="auto">
          <a:xfrm rot="230434">
            <a:off x="4198443" y="1263149"/>
            <a:ext cx="4268156" cy="4039729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22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5" r="16143" b="32679"/>
          <a:stretch/>
        </p:blipFill>
        <p:spPr bwMode="auto">
          <a:xfrm rot="296168">
            <a:off x="4967392" y="920887"/>
            <a:ext cx="3338739" cy="431307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7" b="4196"/>
          <a:stretch/>
        </p:blipFill>
        <p:spPr bwMode="auto">
          <a:xfrm rot="21275478">
            <a:off x="1619672" y="1484784"/>
            <a:ext cx="2812435" cy="4735916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11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User\Pictures\Saved Pictures\Без имени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/>
          <a:stretch/>
        </p:blipFill>
        <p:spPr bwMode="auto">
          <a:xfrm rot="21320116">
            <a:off x="2764704" y="793650"/>
            <a:ext cx="3159222" cy="5256120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62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78866" y="113359"/>
            <a:ext cx="39996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u="sng" dirty="0">
                <a:solidFill>
                  <a:schemeClr val="accent2"/>
                </a:solidFill>
              </a:rPr>
              <a:t>Планируемые результаты: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8249" y="344191"/>
            <a:ext cx="828092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  <a:p>
            <a:pPr algn="just"/>
            <a:r>
              <a:rPr lang="ru-RU" dirty="0"/>
              <a:t>•	</a:t>
            </a:r>
            <a:r>
              <a:rPr lang="ru-RU" sz="2400" i="1" dirty="0" smtClean="0">
                <a:solidFill>
                  <a:schemeClr val="accent2"/>
                </a:solidFill>
              </a:rPr>
              <a:t>•  установление </a:t>
            </a:r>
            <a:r>
              <a:rPr lang="ru-RU" sz="2400" i="1" dirty="0">
                <a:solidFill>
                  <a:schemeClr val="accent2"/>
                </a:solidFill>
              </a:rPr>
              <a:t>доверительных отношений, повышение активности участия в педагогическом </a:t>
            </a:r>
            <a:r>
              <a:rPr lang="ru-RU" sz="2400" i="1" dirty="0" smtClean="0">
                <a:solidFill>
                  <a:schemeClr val="accent2"/>
                </a:solidFill>
              </a:rPr>
              <a:t>процессе </a:t>
            </a:r>
            <a:r>
              <a:rPr lang="ru-RU" sz="2400" i="1" dirty="0">
                <a:solidFill>
                  <a:schemeClr val="accent2"/>
                </a:solidFill>
              </a:rPr>
              <a:t>ДОУ;</a:t>
            </a:r>
          </a:p>
          <a:p>
            <a:pPr algn="just"/>
            <a:r>
              <a:rPr lang="ru-RU" sz="2400" i="1" dirty="0" smtClean="0">
                <a:solidFill>
                  <a:schemeClr val="accent2"/>
                </a:solidFill>
              </a:rPr>
              <a:t>•</a:t>
            </a:r>
            <a:r>
              <a:rPr lang="ru-RU" sz="2400" i="1" dirty="0">
                <a:solidFill>
                  <a:schemeClr val="accent2"/>
                </a:solidFill>
              </a:rPr>
              <a:t>	повышение педагогической компетентности в воспитании детей раннего возраста;</a:t>
            </a:r>
          </a:p>
          <a:p>
            <a:pPr algn="just"/>
            <a:r>
              <a:rPr lang="ru-RU" sz="2400" i="1" dirty="0" smtClean="0">
                <a:solidFill>
                  <a:schemeClr val="accent2"/>
                </a:solidFill>
              </a:rPr>
              <a:t>•</a:t>
            </a:r>
            <a:r>
              <a:rPr lang="ru-RU" sz="2400" i="1" dirty="0">
                <a:solidFill>
                  <a:schemeClr val="accent2"/>
                </a:solidFill>
              </a:rPr>
              <a:t>	сформированность определенных моделей поведения с малышом, что благоприятно скажется на эмоциональном состоянии ребенка в период адаптации к ДОУ;</a:t>
            </a:r>
          </a:p>
          <a:p>
            <a:pPr algn="just"/>
            <a:r>
              <a:rPr lang="ru-RU" sz="2400" i="1" dirty="0" smtClean="0">
                <a:solidFill>
                  <a:schemeClr val="accent2"/>
                </a:solidFill>
              </a:rPr>
              <a:t>•</a:t>
            </a:r>
            <a:r>
              <a:rPr lang="ru-RU" sz="2400" i="1" dirty="0">
                <a:solidFill>
                  <a:schemeClr val="accent2"/>
                </a:solidFill>
              </a:rPr>
              <a:t>	активизация позитивного мышления, помогающая преодолевать трудности в воспитании детей раннего возраста; </a:t>
            </a:r>
          </a:p>
          <a:p>
            <a:pPr algn="just"/>
            <a:r>
              <a:rPr lang="ru-RU" sz="2400" i="1" dirty="0" smtClean="0">
                <a:solidFill>
                  <a:schemeClr val="accent2"/>
                </a:solidFill>
              </a:rPr>
              <a:t>•</a:t>
            </a:r>
            <a:r>
              <a:rPr lang="ru-RU" sz="2400" i="1" dirty="0">
                <a:solidFill>
                  <a:schemeClr val="accent2"/>
                </a:solidFill>
              </a:rPr>
              <a:t>	повышение </a:t>
            </a:r>
            <a:r>
              <a:rPr lang="ru-RU" sz="2400" i="1" dirty="0" err="1">
                <a:solidFill>
                  <a:schemeClr val="accent2"/>
                </a:solidFill>
              </a:rPr>
              <a:t>уровеня</a:t>
            </a:r>
            <a:r>
              <a:rPr lang="ru-RU" sz="2400" i="1" dirty="0">
                <a:solidFill>
                  <a:schemeClr val="accent2"/>
                </a:solidFill>
              </a:rPr>
              <a:t> знаний о возрастных закономерностях развития детей раннего возраста;</a:t>
            </a:r>
          </a:p>
          <a:p>
            <a:pPr algn="just"/>
            <a:r>
              <a:rPr lang="ru-RU" sz="2400" i="1" dirty="0" smtClean="0">
                <a:solidFill>
                  <a:schemeClr val="accent2"/>
                </a:solidFill>
              </a:rPr>
              <a:t>•</a:t>
            </a:r>
            <a:r>
              <a:rPr lang="ru-RU" sz="2400" i="1" dirty="0">
                <a:solidFill>
                  <a:schemeClr val="accent2"/>
                </a:solidFill>
              </a:rPr>
              <a:t>	пополнение опыта положительного семейного 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187628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86939398"/>
              </p:ext>
            </p:extLst>
          </p:nvPr>
        </p:nvGraphicFramePr>
        <p:xfrm>
          <a:off x="543675" y="2132856"/>
          <a:ext cx="4032448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98000523"/>
              </p:ext>
            </p:extLst>
          </p:nvPr>
        </p:nvGraphicFramePr>
        <p:xfrm>
          <a:off x="4932040" y="2132856"/>
          <a:ext cx="3856856" cy="2910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79712" y="764704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solidFill>
                  <a:schemeClr val="accent2"/>
                </a:solidFill>
              </a:rPr>
              <a:t>Диаграмма уровня </a:t>
            </a:r>
            <a:r>
              <a:rPr lang="ru-RU" sz="2400" b="1" i="1" u="sng" dirty="0" err="1">
                <a:solidFill>
                  <a:schemeClr val="accent2"/>
                </a:solidFill>
              </a:rPr>
              <a:t>адаптированности</a:t>
            </a:r>
            <a:r>
              <a:rPr lang="ru-RU" sz="2400" b="1" i="1" u="sng" dirty="0">
                <a:solidFill>
                  <a:schemeClr val="accent2"/>
                </a:solidFill>
              </a:rPr>
              <a:t> детей </a:t>
            </a:r>
            <a:r>
              <a:rPr lang="ru-RU" sz="2400" b="1" i="1" u="sng" dirty="0" smtClean="0">
                <a:solidFill>
                  <a:schemeClr val="accent2"/>
                </a:solidFill>
              </a:rPr>
              <a:t>к </a:t>
            </a:r>
            <a:r>
              <a:rPr lang="ru-RU" sz="2400" b="1" i="1" u="sng" dirty="0">
                <a:solidFill>
                  <a:schemeClr val="accent2"/>
                </a:solidFill>
              </a:rPr>
              <a:t>ДОУ 2022-2023 </a:t>
            </a:r>
            <a:r>
              <a:rPr lang="ru-RU" sz="2400" b="1" i="1" u="sng" dirty="0" err="1">
                <a:solidFill>
                  <a:schemeClr val="accent2"/>
                </a:solidFill>
              </a:rPr>
              <a:t>уч.год</a:t>
            </a:r>
            <a:endParaRPr lang="ru-RU" sz="2400" b="1" i="1" u="sng" dirty="0">
              <a:solidFill>
                <a:schemeClr val="accent2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855648"/>
              </p:ext>
            </p:extLst>
          </p:nvPr>
        </p:nvGraphicFramePr>
        <p:xfrm>
          <a:off x="611560" y="5337964"/>
          <a:ext cx="3456385" cy="611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77"/>
                <a:gridCol w="691277"/>
                <a:gridCol w="691277"/>
                <a:gridCol w="691277"/>
                <a:gridCol w="691277"/>
              </a:tblGrid>
              <a:tr h="30565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Педагог-психолог: </a:t>
                      </a:r>
                      <a:r>
                        <a:rPr lang="ru-RU" sz="1400" u="none" strike="noStrike" dirty="0" err="1">
                          <a:effectLst/>
                        </a:rPr>
                        <a:t>Токманцева</a:t>
                      </a:r>
                      <a:r>
                        <a:rPr lang="ru-RU" sz="1400" u="none" strike="noStrike" dirty="0">
                          <a:effectLst/>
                        </a:rPr>
                        <a:t> Н.В.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565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</a:rPr>
                        <a:t>Воспитатели группы раннего возраста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907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556792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/>
              <a:t>«Только вместе с  родителями, общими усилиями, педагоги </a:t>
            </a:r>
          </a:p>
          <a:p>
            <a:pPr algn="ctr"/>
            <a:r>
              <a:rPr lang="ru-RU" sz="3600" i="1" dirty="0"/>
              <a:t>могут дать детям большое человеческое счастье»</a:t>
            </a:r>
          </a:p>
          <a:p>
            <a:pPr algn="just"/>
            <a:endParaRPr lang="ru-RU" sz="3600" i="1" dirty="0" smtClean="0"/>
          </a:p>
          <a:p>
            <a:pPr algn="r"/>
            <a:r>
              <a:rPr lang="ru-RU" sz="3600" i="1" dirty="0" smtClean="0"/>
              <a:t> </a:t>
            </a:r>
            <a:r>
              <a:rPr lang="ru-RU" sz="3600" i="1" dirty="0"/>
              <a:t>В.А. Сухомлинский</a:t>
            </a:r>
          </a:p>
        </p:txBody>
      </p:sp>
    </p:spTree>
    <p:extLst>
      <p:ext uri="{BB962C8B-B14F-4D97-AF65-F5344CB8AC3E}">
        <p14:creationId xmlns:p14="http://schemas.microsoft.com/office/powerpoint/2010/main" val="191173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zashutki.ru/wp-content/uploads/f/5/0/f5052043aa37101a7cb257398d38746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168569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zashutki.ru/wp-content/uploads/f/5/0/f5052043aa37101a7cb257398d38746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12776"/>
            <a:ext cx="1441716" cy="104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36122"/>
            <a:ext cx="5112568" cy="30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69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2" r="22341"/>
          <a:stretch/>
        </p:blipFill>
        <p:spPr bwMode="auto">
          <a:xfrm>
            <a:off x="591005" y="3520897"/>
            <a:ext cx="2669299" cy="271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1556792"/>
            <a:ext cx="5400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- Почему адаптация у детей проходит по </a:t>
            </a:r>
            <a:r>
              <a:rPr lang="ru-RU" sz="2000" dirty="0" smtClean="0"/>
              <a:t>разному?</a:t>
            </a:r>
            <a:endParaRPr lang="ru-RU" sz="2000" dirty="0"/>
          </a:p>
          <a:p>
            <a:r>
              <a:rPr lang="ru-RU" sz="2000" dirty="0"/>
              <a:t>- Почему часто стал болеть, плохо кушает (период адаптации</a:t>
            </a:r>
            <a:r>
              <a:rPr lang="ru-RU" sz="2000" dirty="0" smtClean="0"/>
              <a:t>)?</a:t>
            </a:r>
            <a:endParaRPr lang="ru-RU" sz="2000" dirty="0"/>
          </a:p>
          <a:p>
            <a:r>
              <a:rPr lang="ru-RU" sz="2000" dirty="0"/>
              <a:t>- Зачем приближать режим дома к садовскому?</a:t>
            </a:r>
          </a:p>
          <a:p>
            <a:r>
              <a:rPr lang="ru-RU" sz="2000" dirty="0"/>
              <a:t>- Зачем отучать от памперсов? дети постепенно сами поймут </a:t>
            </a:r>
          </a:p>
          <a:p>
            <a:r>
              <a:rPr lang="ru-RU" sz="2000" dirty="0"/>
              <a:t>- Он такой непоседа! Не знаем чем занять ребёнка дома?</a:t>
            </a:r>
          </a:p>
          <a:p>
            <a:r>
              <a:rPr lang="ru-RU" sz="2000" dirty="0"/>
              <a:t>- Мой ребёнок стал плохо спать?</a:t>
            </a:r>
          </a:p>
          <a:p>
            <a:r>
              <a:rPr lang="ru-RU" sz="2000" dirty="0"/>
              <a:t>- Мой ребёнок часто капризничает, почему? </a:t>
            </a:r>
          </a:p>
          <a:p>
            <a:r>
              <a:rPr lang="ru-RU" sz="2000" dirty="0"/>
              <a:t>- Мой ребёнок перестал меня слушать, но слушает папу …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7824" y="717613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accent2"/>
                </a:solidFill>
              </a:rPr>
              <a:t>Часто задаваемые вопросы от родителей</a:t>
            </a:r>
            <a:endParaRPr lang="ru-RU" sz="24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54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3768" y="2060848"/>
            <a:ext cx="74847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solidFill>
                  <a:schemeClr val="accent2"/>
                </a:solidFill>
              </a:rPr>
              <a:t>Цель:</a:t>
            </a:r>
            <a:r>
              <a:rPr lang="ru-RU" sz="2400" i="1" dirty="0">
                <a:solidFill>
                  <a:schemeClr val="accent2"/>
                </a:solidFill>
              </a:rPr>
              <a:t> построение эффективного взаимодействия с семьями воспитанников направленных на всестороннее развитие и раннюю социализацию через организацию родительского клуба «Лучики».</a:t>
            </a:r>
          </a:p>
        </p:txBody>
      </p:sp>
    </p:spTree>
    <p:extLst>
      <p:ext uri="{BB962C8B-B14F-4D97-AF65-F5344CB8AC3E}">
        <p14:creationId xmlns:p14="http://schemas.microsoft.com/office/powerpoint/2010/main" val="134467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206287"/>
            <a:ext cx="74168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solidFill>
                  <a:schemeClr val="accent2"/>
                </a:solidFill>
              </a:rPr>
              <a:t>Задачи:</a:t>
            </a:r>
          </a:p>
          <a:p>
            <a:r>
              <a:rPr lang="ru-RU" sz="2400" i="1" dirty="0">
                <a:solidFill>
                  <a:schemeClr val="accent2"/>
                </a:solidFill>
              </a:rPr>
              <a:t>•	установить доверительное отношение между семьей и дошкольным образовательным учреждением;</a:t>
            </a:r>
          </a:p>
          <a:p>
            <a:r>
              <a:rPr lang="ru-RU" sz="2400" i="1" dirty="0">
                <a:solidFill>
                  <a:schemeClr val="accent2"/>
                </a:solidFill>
              </a:rPr>
              <a:t>•	формировать активную позицию у родителей (законных представителей) к процессу адаптации детей к условиям дошкольного учреждения;</a:t>
            </a:r>
          </a:p>
          <a:p>
            <a:r>
              <a:rPr lang="ru-RU" sz="2400" i="1" dirty="0">
                <a:solidFill>
                  <a:schemeClr val="accent2"/>
                </a:solidFill>
              </a:rPr>
              <a:t>•	повысить педагогическую культуру родителей (законных представителей) в вопросах развития и воспитания детей раннего возраста;</a:t>
            </a:r>
          </a:p>
          <a:p>
            <a:r>
              <a:rPr lang="ru-RU" sz="2400" i="1" dirty="0">
                <a:solidFill>
                  <a:schemeClr val="accent2"/>
                </a:solidFill>
              </a:rPr>
              <a:t>•	содействие в вопросах сплочения коллектива родителей, в том числе и для предупреждения возникновения конфликтов; </a:t>
            </a:r>
          </a:p>
          <a:p>
            <a:r>
              <a:rPr lang="ru-RU" sz="2400" i="1" dirty="0">
                <a:solidFill>
                  <a:schemeClr val="accent2"/>
                </a:solidFill>
              </a:rPr>
              <a:t>•	обеспечить поддержку родительской инициативы, уверенности в собственных </a:t>
            </a:r>
            <a:r>
              <a:rPr lang="ru-RU" sz="2400" i="1" dirty="0" smtClean="0">
                <a:solidFill>
                  <a:schemeClr val="accent2"/>
                </a:solidFill>
              </a:rPr>
              <a:t>  </a:t>
            </a:r>
            <a:r>
              <a:rPr lang="ru-RU" sz="2400" i="1" dirty="0">
                <a:solidFill>
                  <a:schemeClr val="accent2"/>
                </a:solidFill>
              </a:rPr>
              <a:t>возможностях.</a:t>
            </a:r>
          </a:p>
        </p:txBody>
      </p:sp>
    </p:spTree>
    <p:extLst>
      <p:ext uri="{BB962C8B-B14F-4D97-AF65-F5344CB8AC3E}">
        <p14:creationId xmlns:p14="http://schemas.microsoft.com/office/powerpoint/2010/main" val="225505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1917"/>
            <a:ext cx="35823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2"/>
                </a:solidFill>
              </a:rPr>
              <a:t>Направления работы </a:t>
            </a:r>
            <a:endParaRPr lang="ru-RU" sz="2800" b="1" dirty="0" smtClean="0">
              <a:solidFill>
                <a:schemeClr val="accent2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2"/>
                </a:solidFill>
              </a:rPr>
              <a:t>клуба</a:t>
            </a:r>
            <a:r>
              <a:rPr lang="ru-RU" b="1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11825" y="1004535"/>
            <a:ext cx="4420615" cy="830997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/>
                </a:solidFill>
              </a:rPr>
              <a:t>развитие </a:t>
            </a:r>
            <a:r>
              <a:rPr lang="ru-RU" sz="2400" dirty="0">
                <a:solidFill>
                  <a:schemeClr val="accent2"/>
                </a:solidFill>
              </a:rPr>
              <a:t>новых форм взаимодействия ДОУ и </a:t>
            </a:r>
            <a:r>
              <a:rPr lang="ru-RU" sz="2400" dirty="0" smtClean="0">
                <a:solidFill>
                  <a:schemeClr val="accent2"/>
                </a:solidFill>
              </a:rPr>
              <a:t>семьи 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11825" y="2519210"/>
            <a:ext cx="4420615" cy="120032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/>
                </a:solidFill>
              </a:rPr>
              <a:t>педагогическое </a:t>
            </a:r>
            <a:r>
              <a:rPr lang="ru-RU" sz="2400" dirty="0">
                <a:solidFill>
                  <a:schemeClr val="accent2"/>
                </a:solidFill>
              </a:rPr>
              <a:t>просвещение родителей (законных представителей)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11825" y="4365104"/>
            <a:ext cx="4420615" cy="1569660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dirty="0">
                <a:solidFill>
                  <a:schemeClr val="accent2"/>
                </a:solidFill>
              </a:rPr>
              <a:t>обеспечение благоприятных условий для адаптации детей к условиям дошкольного образовательного </a:t>
            </a:r>
            <a:r>
              <a:rPr lang="ru-RU" sz="2400" dirty="0" smtClean="0">
                <a:solidFill>
                  <a:schemeClr val="accent2"/>
                </a:solidFill>
              </a:rPr>
              <a:t>учреждения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6239724" y="1957938"/>
            <a:ext cx="268737" cy="451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85" y="3848932"/>
            <a:ext cx="32861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3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2909" y="811291"/>
            <a:ext cx="3709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>
                <a:solidFill>
                  <a:schemeClr val="accent2"/>
                </a:solidFill>
              </a:rPr>
              <a:t>Формы работы: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1556792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accent2"/>
                </a:solidFill>
              </a:rPr>
              <a:t>•</a:t>
            </a:r>
            <a:r>
              <a:rPr lang="ru-RU" dirty="0"/>
              <a:t>	</a:t>
            </a:r>
            <a:r>
              <a:rPr lang="ru-RU" sz="2400" i="1" dirty="0">
                <a:solidFill>
                  <a:schemeClr val="accent2"/>
                </a:solidFill>
              </a:rPr>
              <a:t>решение педагогических ситуаций;</a:t>
            </a:r>
          </a:p>
          <a:p>
            <a:r>
              <a:rPr lang="ru-RU" sz="2400" i="1" dirty="0">
                <a:solidFill>
                  <a:schemeClr val="accent2"/>
                </a:solidFill>
              </a:rPr>
              <a:t>•	обмен опытом;</a:t>
            </a:r>
          </a:p>
          <a:p>
            <a:r>
              <a:rPr lang="ru-RU" sz="2400" i="1" dirty="0">
                <a:solidFill>
                  <a:schemeClr val="accent2"/>
                </a:solidFill>
              </a:rPr>
              <a:t>•	психологические тренинги;</a:t>
            </a:r>
          </a:p>
          <a:p>
            <a:r>
              <a:rPr lang="ru-RU" sz="2400" i="1" dirty="0">
                <a:solidFill>
                  <a:schemeClr val="accent2"/>
                </a:solidFill>
              </a:rPr>
              <a:t>•	</a:t>
            </a:r>
            <a:r>
              <a:rPr lang="ru-RU" sz="2400" i="1" dirty="0" smtClean="0">
                <a:solidFill>
                  <a:schemeClr val="accent2"/>
                </a:solidFill>
              </a:rPr>
              <a:t>всеобуч;</a:t>
            </a:r>
            <a:endParaRPr lang="ru-RU" sz="2400" i="1" dirty="0">
              <a:solidFill>
                <a:schemeClr val="accent2"/>
              </a:solidFill>
            </a:endParaRPr>
          </a:p>
          <a:p>
            <a:r>
              <a:rPr lang="ru-RU" sz="2400" i="1" dirty="0">
                <a:solidFill>
                  <a:schemeClr val="accent2"/>
                </a:solidFill>
              </a:rPr>
              <a:t>•	мастер-классы;</a:t>
            </a:r>
          </a:p>
          <a:p>
            <a:r>
              <a:rPr lang="ru-RU" sz="2400" i="1" dirty="0">
                <a:solidFill>
                  <a:schemeClr val="accent2"/>
                </a:solidFill>
              </a:rPr>
              <a:t>•	творческие мастерские;</a:t>
            </a:r>
          </a:p>
          <a:p>
            <a:r>
              <a:rPr lang="ru-RU" sz="2400" i="1" dirty="0">
                <a:solidFill>
                  <a:schemeClr val="accent2"/>
                </a:solidFill>
              </a:rPr>
              <a:t>•	психолого-педагогические консультации;</a:t>
            </a:r>
          </a:p>
          <a:p>
            <a:r>
              <a:rPr lang="ru-RU" sz="2400" i="1" dirty="0">
                <a:solidFill>
                  <a:schemeClr val="accent2"/>
                </a:solidFill>
              </a:rPr>
              <a:t>•	семинары-практикумы, игровые тренинги;</a:t>
            </a:r>
          </a:p>
          <a:p>
            <a:r>
              <a:rPr lang="ru-RU" sz="2400" i="1" dirty="0">
                <a:solidFill>
                  <a:schemeClr val="accent2"/>
                </a:solidFill>
              </a:rPr>
              <a:t>•	выпуск памяток, буклетов, шпаргалок для родителей;</a:t>
            </a:r>
          </a:p>
          <a:p>
            <a:r>
              <a:rPr lang="ru-RU" sz="2400" i="1" dirty="0">
                <a:solidFill>
                  <a:schemeClr val="accent2"/>
                </a:solidFill>
              </a:rPr>
              <a:t>•	рубрика «Чем сегодня занимались наши дети» в группе </a:t>
            </a:r>
            <a:r>
              <a:rPr lang="ru-RU" sz="2400" i="1" dirty="0" err="1">
                <a:solidFill>
                  <a:schemeClr val="accent2"/>
                </a:solidFill>
              </a:rPr>
              <a:t>Сферум</a:t>
            </a:r>
            <a:r>
              <a:rPr lang="ru-RU" sz="2400" i="1" dirty="0">
                <a:solidFill>
                  <a:schemeClr val="accent2"/>
                </a:solidFill>
              </a:rPr>
              <a:t> (родительский чат).</a:t>
            </a:r>
          </a:p>
        </p:txBody>
      </p:sp>
    </p:spTree>
    <p:extLst>
      <p:ext uri="{BB962C8B-B14F-4D97-AF65-F5344CB8AC3E}">
        <p14:creationId xmlns:p14="http://schemas.microsoft.com/office/powerpoint/2010/main" val="18972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170080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98" y="1484784"/>
            <a:ext cx="5577458" cy="418791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40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" y="0"/>
            <a:ext cx="9135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5" b="33289"/>
          <a:stretch/>
        </p:blipFill>
        <p:spPr bwMode="auto">
          <a:xfrm rot="426805">
            <a:off x="4754307" y="960294"/>
            <a:ext cx="3427449" cy="4320399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b="38297"/>
          <a:stretch/>
        </p:blipFill>
        <p:spPr bwMode="auto">
          <a:xfrm rot="21371722">
            <a:off x="327704" y="1873975"/>
            <a:ext cx="4123657" cy="389744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66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230</Words>
  <Application>Microsoft Office PowerPoint</Application>
  <PresentationFormat>Экран (4:3)</PresentationFormat>
  <Paragraphs>60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45</cp:revision>
  <dcterms:created xsi:type="dcterms:W3CDTF">2023-11-10T02:00:53Z</dcterms:created>
  <dcterms:modified xsi:type="dcterms:W3CDTF">2024-02-14T03:20:51Z</dcterms:modified>
</cp:coreProperties>
</file>