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58" r:id="rId5"/>
    <p:sldId id="274" r:id="rId6"/>
    <p:sldId id="278" r:id="rId7"/>
    <p:sldId id="280" r:id="rId8"/>
    <p:sldId id="279" r:id="rId9"/>
    <p:sldId id="259" r:id="rId10"/>
    <p:sldId id="281" r:id="rId11"/>
    <p:sldId id="268" r:id="rId12"/>
    <p:sldId id="261" r:id="rId13"/>
    <p:sldId id="263" r:id="rId14"/>
    <p:sldId id="260" r:id="rId15"/>
    <p:sldId id="282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4A2F21-43C9-48EE-ACF1-E57C0EE76A9C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D7D7637D-F813-4BC4-A93A-484A834237D8}">
      <dgm:prSet phldrT="[Текст]" custT="1"/>
      <dgm:spPr>
        <a:xfrm>
          <a:off x="4041" y="1561465"/>
          <a:ext cx="2352671" cy="941068"/>
        </a:xfrm>
        <a:gradFill rotWithShape="0">
          <a:gsLst>
            <a:gs pos="0">
              <a:srgbClr val="BBE0E3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BE0E3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BE0E3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ru-RU" altLang="ru-RU" sz="1750" b="1" dirty="0" smtClean="0">
              <a:solidFill>
                <a:srgbClr val="2D2D8A">
                  <a:lumMod val="75000"/>
                </a:srgbClr>
              </a:solidFill>
              <a:latin typeface="Times New Roman"/>
              <a:ea typeface="+mn-ea"/>
              <a:cs typeface="Times New Roman"/>
            </a:rPr>
            <a:t>наблюдение</a:t>
          </a:r>
          <a:endParaRPr lang="ru-RU" sz="1750" dirty="0">
            <a:solidFill>
              <a:srgbClr val="2D2D8A">
                <a:lumMod val="75000"/>
              </a:srgbClr>
            </a:solidFill>
            <a:latin typeface="Times New Roman"/>
            <a:ea typeface="+mn-ea"/>
            <a:cs typeface="Times New Roman"/>
          </a:endParaRPr>
        </a:p>
      </dgm:t>
    </dgm:pt>
    <dgm:pt modelId="{FB25D5C9-85A6-4759-9CD6-78920B546629}" type="parTrans" cxnId="{CD75104B-76B3-4C51-AA73-785EF685D12C}">
      <dgm:prSet/>
      <dgm:spPr/>
      <dgm:t>
        <a:bodyPr/>
        <a:lstStyle/>
        <a:p>
          <a:pPr algn="ctr"/>
          <a:endParaRPr lang="ru-RU" sz="1750"/>
        </a:p>
      </dgm:t>
    </dgm:pt>
    <dgm:pt modelId="{2A666339-D2DC-4796-BB50-ED79B65DDFBF}" type="sibTrans" cxnId="{CD75104B-76B3-4C51-AA73-785EF685D12C}">
      <dgm:prSet/>
      <dgm:spPr/>
      <dgm:t>
        <a:bodyPr/>
        <a:lstStyle/>
        <a:p>
          <a:pPr algn="ctr"/>
          <a:endParaRPr lang="ru-RU" sz="1750"/>
        </a:p>
      </dgm:t>
    </dgm:pt>
    <dgm:pt modelId="{3E6B7540-D754-441B-8CFB-908B0C69F7E4}">
      <dgm:prSet phldrT="[Текст]" custT="1"/>
      <dgm:spPr>
        <a:xfrm>
          <a:off x="2121446" y="1561465"/>
          <a:ext cx="2352671" cy="941068"/>
        </a:xfrm>
        <a:gradFill rotWithShape="0">
          <a:gsLst>
            <a:gs pos="0">
              <a:srgbClr val="BBE0E3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BE0E3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BE0E3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750" b="1" dirty="0" smtClean="0">
              <a:solidFill>
                <a:srgbClr val="2D2D8A">
                  <a:lumMod val="75000"/>
                </a:srgbClr>
              </a:solidFill>
              <a:latin typeface="Times New Roman"/>
              <a:ea typeface="+mn-ea"/>
              <a:cs typeface="Times New Roman"/>
            </a:rPr>
            <a:t>гипотеза</a:t>
          </a:r>
        </a:p>
      </dgm:t>
    </dgm:pt>
    <dgm:pt modelId="{EC849CCD-A8B1-456E-A5BC-A07AAC873DEF}" type="parTrans" cxnId="{A1817725-60BE-421B-966D-8707E6D4EC08}">
      <dgm:prSet/>
      <dgm:spPr/>
      <dgm:t>
        <a:bodyPr/>
        <a:lstStyle/>
        <a:p>
          <a:pPr algn="ctr"/>
          <a:endParaRPr lang="ru-RU" sz="1750"/>
        </a:p>
      </dgm:t>
    </dgm:pt>
    <dgm:pt modelId="{7BF49DF8-EE73-40CD-8BAE-B1C10CF7EFF9}" type="sibTrans" cxnId="{A1817725-60BE-421B-966D-8707E6D4EC08}">
      <dgm:prSet/>
      <dgm:spPr/>
      <dgm:t>
        <a:bodyPr/>
        <a:lstStyle/>
        <a:p>
          <a:pPr algn="ctr"/>
          <a:endParaRPr lang="ru-RU" sz="1750"/>
        </a:p>
      </dgm:t>
    </dgm:pt>
    <dgm:pt modelId="{EED01DF1-8D7E-4FA3-9D08-D6B1D579DA89}">
      <dgm:prSet phldrT="[Текст]" custT="1"/>
      <dgm:spPr>
        <a:xfrm>
          <a:off x="4238850" y="1561465"/>
          <a:ext cx="2352671" cy="941068"/>
        </a:xfrm>
        <a:gradFill rotWithShape="0">
          <a:gsLst>
            <a:gs pos="0">
              <a:srgbClr val="BBE0E3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BE0E3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BE0E3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750" b="1" dirty="0" smtClean="0">
              <a:solidFill>
                <a:srgbClr val="2D2D8A">
                  <a:lumMod val="75000"/>
                </a:srgbClr>
              </a:solidFill>
              <a:latin typeface="Times New Roman"/>
              <a:ea typeface="+mn-ea"/>
              <a:cs typeface="Times New Roman"/>
            </a:rPr>
            <a:t>теория</a:t>
          </a:r>
          <a:endParaRPr lang="ru-RU" sz="1750" dirty="0">
            <a:solidFill>
              <a:srgbClr val="2D2D8A">
                <a:lumMod val="75000"/>
              </a:srgbClr>
            </a:solidFill>
            <a:latin typeface="Times New Roman"/>
            <a:ea typeface="+mn-ea"/>
            <a:cs typeface="Times New Roman"/>
          </a:endParaRPr>
        </a:p>
      </dgm:t>
    </dgm:pt>
    <dgm:pt modelId="{D252563A-78C0-417B-8F15-732A85561509}" type="parTrans" cxnId="{65CCB78E-5D8E-40BC-B570-27BBEFDEDCB2}">
      <dgm:prSet/>
      <dgm:spPr/>
      <dgm:t>
        <a:bodyPr/>
        <a:lstStyle/>
        <a:p>
          <a:pPr algn="ctr"/>
          <a:endParaRPr lang="ru-RU" sz="1750"/>
        </a:p>
      </dgm:t>
    </dgm:pt>
    <dgm:pt modelId="{58F182C7-4643-48E6-9489-8C44B679CE6C}" type="sibTrans" cxnId="{65CCB78E-5D8E-40BC-B570-27BBEFDEDCB2}">
      <dgm:prSet/>
      <dgm:spPr/>
      <dgm:t>
        <a:bodyPr/>
        <a:lstStyle/>
        <a:p>
          <a:pPr algn="ctr"/>
          <a:endParaRPr lang="ru-RU" sz="1750"/>
        </a:p>
      </dgm:t>
    </dgm:pt>
    <dgm:pt modelId="{4A39DED0-90B0-45ED-97B9-0184E6AAC783}">
      <dgm:prSet phldrT="[Текст]" custT="1"/>
      <dgm:spPr>
        <a:xfrm>
          <a:off x="6356254" y="1561465"/>
          <a:ext cx="2352671" cy="941068"/>
        </a:xfrm>
        <a:gradFill rotWithShape="0">
          <a:gsLst>
            <a:gs pos="0">
              <a:srgbClr val="BBE0E3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BE0E3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BE0E3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indent="0" algn="ctr" defTabSz="1289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altLang="ru-RU" sz="1750" b="1" dirty="0" smtClean="0">
              <a:solidFill>
                <a:srgbClr val="2D2D8A">
                  <a:lumMod val="75000"/>
                </a:srgbClr>
              </a:solidFill>
              <a:latin typeface="Times New Roman"/>
              <a:ea typeface="+mn-ea"/>
              <a:cs typeface="Times New Roman"/>
            </a:rPr>
            <a:t>эксперимент</a:t>
          </a:r>
          <a:endParaRPr lang="ru-RU" sz="1750" dirty="0">
            <a:solidFill>
              <a:srgbClr val="2D2D8A">
                <a:lumMod val="75000"/>
              </a:srgbClr>
            </a:solidFill>
            <a:latin typeface="Times New Roman"/>
            <a:ea typeface="+mn-ea"/>
            <a:cs typeface="Times New Roman"/>
          </a:endParaRPr>
        </a:p>
      </dgm:t>
    </dgm:pt>
    <dgm:pt modelId="{708FE109-F4EC-4AEC-A5AE-503791D5B511}" type="parTrans" cxnId="{EA76FD25-0A92-44A2-B94E-FFF96E1B82DA}">
      <dgm:prSet/>
      <dgm:spPr/>
      <dgm:t>
        <a:bodyPr/>
        <a:lstStyle/>
        <a:p>
          <a:pPr algn="ctr"/>
          <a:endParaRPr lang="ru-RU" sz="1750"/>
        </a:p>
      </dgm:t>
    </dgm:pt>
    <dgm:pt modelId="{F82BE218-30FC-475A-B115-4B89279B1353}" type="sibTrans" cxnId="{EA76FD25-0A92-44A2-B94E-FFF96E1B82DA}">
      <dgm:prSet/>
      <dgm:spPr/>
      <dgm:t>
        <a:bodyPr/>
        <a:lstStyle/>
        <a:p>
          <a:pPr algn="ctr"/>
          <a:endParaRPr lang="ru-RU" sz="1750"/>
        </a:p>
      </dgm:t>
    </dgm:pt>
    <dgm:pt modelId="{7364F061-3FF5-43F5-96B0-390C316CB787}" type="pres">
      <dgm:prSet presAssocID="{6E4A2F21-43C9-48EE-ACF1-E57C0EE76A9C}" presName="Name0" presStyleCnt="0">
        <dgm:presLayoutVars>
          <dgm:dir/>
          <dgm:animLvl val="lvl"/>
          <dgm:resizeHandles val="exact"/>
        </dgm:presLayoutVars>
      </dgm:prSet>
      <dgm:spPr/>
    </dgm:pt>
    <dgm:pt modelId="{A67EB0C0-9B12-4FCB-B281-2AC76D70BAB7}" type="pres">
      <dgm:prSet presAssocID="{D7D7637D-F813-4BC4-A93A-484A834237D8}" presName="parTxOnly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67246E5B-FA6B-4389-A0EF-93F4F0E6D927}" type="pres">
      <dgm:prSet presAssocID="{2A666339-D2DC-4796-BB50-ED79B65DDFBF}" presName="parTxOnlySpace" presStyleCnt="0"/>
      <dgm:spPr/>
    </dgm:pt>
    <dgm:pt modelId="{31636FF1-2DA1-48B8-B1F2-EAEACFD490B1}" type="pres">
      <dgm:prSet presAssocID="{3E6B7540-D754-441B-8CFB-908B0C69F7E4}" presName="parTxOnly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9E1A3A5B-4CBC-42BC-8D27-10BACE7DAEB8}" type="pres">
      <dgm:prSet presAssocID="{7BF49DF8-EE73-40CD-8BAE-B1C10CF7EFF9}" presName="parTxOnlySpace" presStyleCnt="0"/>
      <dgm:spPr/>
    </dgm:pt>
    <dgm:pt modelId="{974A75C8-CC04-485A-A004-1F6288F0F5BB}" type="pres">
      <dgm:prSet presAssocID="{EED01DF1-8D7E-4FA3-9D08-D6B1D579DA89}" presName="parTxOnly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13BB104F-5E32-45E1-BE20-259FBBC02803}" type="pres">
      <dgm:prSet presAssocID="{58F182C7-4643-48E6-9489-8C44B679CE6C}" presName="parTxOnlySpace" presStyleCnt="0"/>
      <dgm:spPr/>
    </dgm:pt>
    <dgm:pt modelId="{D5664AB3-7962-4D51-95BF-859F0EB913B1}" type="pres">
      <dgm:prSet presAssocID="{4A39DED0-90B0-45ED-97B9-0184E6AAC783}" presName="parTxOnly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</dgm:ptLst>
  <dgm:cxnLst>
    <dgm:cxn modelId="{A1817725-60BE-421B-966D-8707E6D4EC08}" srcId="{6E4A2F21-43C9-48EE-ACF1-E57C0EE76A9C}" destId="{3E6B7540-D754-441B-8CFB-908B0C69F7E4}" srcOrd="1" destOrd="0" parTransId="{EC849CCD-A8B1-456E-A5BC-A07AAC873DEF}" sibTransId="{7BF49DF8-EE73-40CD-8BAE-B1C10CF7EFF9}"/>
    <dgm:cxn modelId="{AF647F58-DB4E-40FD-ABE6-5765DF5DC658}" type="presOf" srcId="{D7D7637D-F813-4BC4-A93A-484A834237D8}" destId="{A67EB0C0-9B12-4FCB-B281-2AC76D70BAB7}" srcOrd="0" destOrd="0" presId="urn:microsoft.com/office/officeart/2005/8/layout/chevron1"/>
    <dgm:cxn modelId="{ABF57CF0-0C53-48F9-8975-246990D085B1}" type="presOf" srcId="{6E4A2F21-43C9-48EE-ACF1-E57C0EE76A9C}" destId="{7364F061-3FF5-43F5-96B0-390C316CB787}" srcOrd="0" destOrd="0" presId="urn:microsoft.com/office/officeart/2005/8/layout/chevron1"/>
    <dgm:cxn modelId="{CD75104B-76B3-4C51-AA73-785EF685D12C}" srcId="{6E4A2F21-43C9-48EE-ACF1-E57C0EE76A9C}" destId="{D7D7637D-F813-4BC4-A93A-484A834237D8}" srcOrd="0" destOrd="0" parTransId="{FB25D5C9-85A6-4759-9CD6-78920B546629}" sibTransId="{2A666339-D2DC-4796-BB50-ED79B65DDFBF}"/>
    <dgm:cxn modelId="{4303024C-CA56-4D50-9C86-F90F4BF04716}" type="presOf" srcId="{EED01DF1-8D7E-4FA3-9D08-D6B1D579DA89}" destId="{974A75C8-CC04-485A-A004-1F6288F0F5BB}" srcOrd="0" destOrd="0" presId="urn:microsoft.com/office/officeart/2005/8/layout/chevron1"/>
    <dgm:cxn modelId="{08D63AA0-E63D-4261-8710-6FD41D1A8A72}" type="presOf" srcId="{4A39DED0-90B0-45ED-97B9-0184E6AAC783}" destId="{D5664AB3-7962-4D51-95BF-859F0EB913B1}" srcOrd="0" destOrd="0" presId="urn:microsoft.com/office/officeart/2005/8/layout/chevron1"/>
    <dgm:cxn modelId="{2A1EEE70-E771-401D-9C5F-966DDEE2C6A3}" type="presOf" srcId="{3E6B7540-D754-441B-8CFB-908B0C69F7E4}" destId="{31636FF1-2DA1-48B8-B1F2-EAEACFD490B1}" srcOrd="0" destOrd="0" presId="urn:microsoft.com/office/officeart/2005/8/layout/chevron1"/>
    <dgm:cxn modelId="{EA76FD25-0A92-44A2-B94E-FFF96E1B82DA}" srcId="{6E4A2F21-43C9-48EE-ACF1-E57C0EE76A9C}" destId="{4A39DED0-90B0-45ED-97B9-0184E6AAC783}" srcOrd="3" destOrd="0" parTransId="{708FE109-F4EC-4AEC-A5AE-503791D5B511}" sibTransId="{F82BE218-30FC-475A-B115-4B89279B1353}"/>
    <dgm:cxn modelId="{65CCB78E-5D8E-40BC-B570-27BBEFDEDCB2}" srcId="{6E4A2F21-43C9-48EE-ACF1-E57C0EE76A9C}" destId="{EED01DF1-8D7E-4FA3-9D08-D6B1D579DA89}" srcOrd="2" destOrd="0" parTransId="{D252563A-78C0-417B-8F15-732A85561509}" sibTransId="{58F182C7-4643-48E6-9489-8C44B679CE6C}"/>
    <dgm:cxn modelId="{9493E4BF-FC43-498E-B2D4-E62A60250A04}" type="presParOf" srcId="{7364F061-3FF5-43F5-96B0-390C316CB787}" destId="{A67EB0C0-9B12-4FCB-B281-2AC76D70BAB7}" srcOrd="0" destOrd="0" presId="urn:microsoft.com/office/officeart/2005/8/layout/chevron1"/>
    <dgm:cxn modelId="{50740306-3B53-46FD-B391-E0B1BB2FDC81}" type="presParOf" srcId="{7364F061-3FF5-43F5-96B0-390C316CB787}" destId="{67246E5B-FA6B-4389-A0EF-93F4F0E6D927}" srcOrd="1" destOrd="0" presId="urn:microsoft.com/office/officeart/2005/8/layout/chevron1"/>
    <dgm:cxn modelId="{5AA0ED13-CEF0-44DC-997E-3AEB2E711849}" type="presParOf" srcId="{7364F061-3FF5-43F5-96B0-390C316CB787}" destId="{31636FF1-2DA1-48B8-B1F2-EAEACFD490B1}" srcOrd="2" destOrd="0" presId="urn:microsoft.com/office/officeart/2005/8/layout/chevron1"/>
    <dgm:cxn modelId="{1C00D918-18F8-468E-9D0A-CCBF54ADC3F0}" type="presParOf" srcId="{7364F061-3FF5-43F5-96B0-390C316CB787}" destId="{9E1A3A5B-4CBC-42BC-8D27-10BACE7DAEB8}" srcOrd="3" destOrd="0" presId="urn:microsoft.com/office/officeart/2005/8/layout/chevron1"/>
    <dgm:cxn modelId="{B591DB6C-B455-4204-81BD-09DD5C4FDB8D}" type="presParOf" srcId="{7364F061-3FF5-43F5-96B0-390C316CB787}" destId="{974A75C8-CC04-485A-A004-1F6288F0F5BB}" srcOrd="4" destOrd="0" presId="urn:microsoft.com/office/officeart/2005/8/layout/chevron1"/>
    <dgm:cxn modelId="{8703A64D-1DCB-47CE-8522-4DF14F62CE78}" type="presParOf" srcId="{7364F061-3FF5-43F5-96B0-390C316CB787}" destId="{13BB104F-5E32-45E1-BE20-259FBBC02803}" srcOrd="5" destOrd="0" presId="urn:microsoft.com/office/officeart/2005/8/layout/chevron1"/>
    <dgm:cxn modelId="{93358298-4684-4ECD-B30A-963B811F7BDE}" type="presParOf" srcId="{7364F061-3FF5-43F5-96B0-390C316CB787}" destId="{D5664AB3-7962-4D51-95BF-859F0EB913B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EB0C0-9B12-4FCB-B281-2AC76D70BAB7}">
      <dsp:nvSpPr>
        <dsp:cNvPr id="0" name=""/>
        <dsp:cNvSpPr/>
      </dsp:nvSpPr>
      <dsp:spPr>
        <a:xfrm>
          <a:off x="4041" y="1561465"/>
          <a:ext cx="2352671" cy="941068"/>
        </a:xfrm>
        <a:prstGeom prst="chevron">
          <a:avLst/>
        </a:prstGeom>
        <a:gradFill rotWithShape="0">
          <a:gsLst>
            <a:gs pos="0">
              <a:srgbClr val="BBE0E3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BE0E3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BE0E3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750" b="1" kern="1200" dirty="0" smtClean="0">
              <a:solidFill>
                <a:srgbClr val="2D2D8A">
                  <a:lumMod val="75000"/>
                </a:srgbClr>
              </a:solidFill>
              <a:latin typeface="Times New Roman"/>
              <a:ea typeface="+mn-ea"/>
              <a:cs typeface="Times New Roman"/>
            </a:rPr>
            <a:t>наблюдение</a:t>
          </a:r>
          <a:endParaRPr lang="ru-RU" sz="1750" kern="1200" dirty="0">
            <a:solidFill>
              <a:srgbClr val="2D2D8A">
                <a:lumMod val="75000"/>
              </a:srgbClr>
            </a:solidFill>
            <a:latin typeface="Times New Roman"/>
            <a:ea typeface="+mn-ea"/>
            <a:cs typeface="Times New Roman"/>
          </a:endParaRPr>
        </a:p>
      </dsp:txBody>
      <dsp:txXfrm>
        <a:off x="474575" y="1561465"/>
        <a:ext cx="1411603" cy="941068"/>
      </dsp:txXfrm>
    </dsp:sp>
    <dsp:sp modelId="{31636FF1-2DA1-48B8-B1F2-EAEACFD490B1}">
      <dsp:nvSpPr>
        <dsp:cNvPr id="0" name=""/>
        <dsp:cNvSpPr/>
      </dsp:nvSpPr>
      <dsp:spPr>
        <a:xfrm>
          <a:off x="2121446" y="1561465"/>
          <a:ext cx="2352671" cy="941068"/>
        </a:xfrm>
        <a:prstGeom prst="chevron">
          <a:avLst/>
        </a:prstGeom>
        <a:gradFill rotWithShape="0">
          <a:gsLst>
            <a:gs pos="0">
              <a:srgbClr val="BBE0E3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BE0E3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BE0E3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750" b="1" kern="1200" dirty="0" smtClean="0">
              <a:solidFill>
                <a:srgbClr val="2D2D8A">
                  <a:lumMod val="75000"/>
                </a:srgbClr>
              </a:solidFill>
              <a:latin typeface="Times New Roman"/>
              <a:ea typeface="+mn-ea"/>
              <a:cs typeface="Times New Roman"/>
            </a:rPr>
            <a:t>гипотеза</a:t>
          </a:r>
        </a:p>
      </dsp:txBody>
      <dsp:txXfrm>
        <a:off x="2591980" y="1561465"/>
        <a:ext cx="1411603" cy="941068"/>
      </dsp:txXfrm>
    </dsp:sp>
    <dsp:sp modelId="{974A75C8-CC04-485A-A004-1F6288F0F5BB}">
      <dsp:nvSpPr>
        <dsp:cNvPr id="0" name=""/>
        <dsp:cNvSpPr/>
      </dsp:nvSpPr>
      <dsp:spPr>
        <a:xfrm>
          <a:off x="4238850" y="1561465"/>
          <a:ext cx="2352671" cy="941068"/>
        </a:xfrm>
        <a:prstGeom prst="chevron">
          <a:avLst/>
        </a:prstGeom>
        <a:gradFill rotWithShape="0">
          <a:gsLst>
            <a:gs pos="0">
              <a:srgbClr val="BBE0E3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BE0E3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BE0E3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750" b="1" kern="1200" dirty="0" smtClean="0">
              <a:solidFill>
                <a:srgbClr val="2D2D8A">
                  <a:lumMod val="75000"/>
                </a:srgbClr>
              </a:solidFill>
              <a:latin typeface="Times New Roman"/>
              <a:ea typeface="+mn-ea"/>
              <a:cs typeface="Times New Roman"/>
            </a:rPr>
            <a:t>теория</a:t>
          </a:r>
          <a:endParaRPr lang="ru-RU" sz="1750" kern="1200" dirty="0">
            <a:solidFill>
              <a:srgbClr val="2D2D8A">
                <a:lumMod val="75000"/>
              </a:srgbClr>
            </a:solidFill>
            <a:latin typeface="Times New Roman"/>
            <a:ea typeface="+mn-ea"/>
            <a:cs typeface="Times New Roman"/>
          </a:endParaRPr>
        </a:p>
      </dsp:txBody>
      <dsp:txXfrm>
        <a:off x="4709384" y="1561465"/>
        <a:ext cx="1411603" cy="941068"/>
      </dsp:txXfrm>
    </dsp:sp>
    <dsp:sp modelId="{D5664AB3-7962-4D51-95BF-859F0EB913B1}">
      <dsp:nvSpPr>
        <dsp:cNvPr id="0" name=""/>
        <dsp:cNvSpPr/>
      </dsp:nvSpPr>
      <dsp:spPr>
        <a:xfrm>
          <a:off x="6356254" y="1561465"/>
          <a:ext cx="2352671" cy="941068"/>
        </a:xfrm>
        <a:prstGeom prst="chevron">
          <a:avLst/>
        </a:prstGeom>
        <a:gradFill rotWithShape="0">
          <a:gsLst>
            <a:gs pos="0">
              <a:srgbClr val="BBE0E3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BE0E3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BE0E3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marR="0" lvl="0" indent="0" algn="ctr" defTabSz="1289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altLang="ru-RU" sz="1750" b="1" kern="1200" dirty="0" smtClean="0">
              <a:solidFill>
                <a:srgbClr val="2D2D8A">
                  <a:lumMod val="75000"/>
                </a:srgbClr>
              </a:solidFill>
              <a:latin typeface="Times New Roman"/>
              <a:ea typeface="+mn-ea"/>
              <a:cs typeface="Times New Roman"/>
            </a:rPr>
            <a:t>эксперимент</a:t>
          </a:r>
          <a:endParaRPr lang="ru-RU" sz="1750" kern="1200" dirty="0">
            <a:solidFill>
              <a:srgbClr val="2D2D8A">
                <a:lumMod val="75000"/>
              </a:srgbClr>
            </a:solidFill>
            <a:latin typeface="Times New Roman"/>
            <a:ea typeface="+mn-ea"/>
            <a:cs typeface="Times New Roman"/>
          </a:endParaRPr>
        </a:p>
      </dsp:txBody>
      <dsp:txXfrm>
        <a:off x="6826788" y="1561465"/>
        <a:ext cx="1411603" cy="941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388D-83AF-465F-BD62-8D01964DE2F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40F5-5F75-4B7A-ABEE-9FDC53E8C24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388D-83AF-465F-BD62-8D01964DE2F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40F5-5F75-4B7A-ABEE-9FDC53E8C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388D-83AF-465F-BD62-8D01964DE2F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40F5-5F75-4B7A-ABEE-9FDC53E8C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388D-83AF-465F-BD62-8D01964DE2F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40F5-5F75-4B7A-ABEE-9FDC53E8C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388D-83AF-465F-BD62-8D01964DE2F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40F5-5F75-4B7A-ABEE-9FDC53E8C24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388D-83AF-465F-BD62-8D01964DE2F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40F5-5F75-4B7A-ABEE-9FDC53E8C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388D-83AF-465F-BD62-8D01964DE2F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40F5-5F75-4B7A-ABEE-9FDC53E8C24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388D-83AF-465F-BD62-8D01964DE2F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40F5-5F75-4B7A-ABEE-9FDC53E8C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388D-83AF-465F-BD62-8D01964DE2F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40F5-5F75-4B7A-ABEE-9FDC53E8C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388D-83AF-465F-BD62-8D01964DE2F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40F5-5F75-4B7A-ABEE-9FDC53E8C24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388D-83AF-465F-BD62-8D01964DE2F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40F5-5F75-4B7A-ABEE-9FDC53E8C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FD8388D-83AF-465F-BD62-8D01964DE2F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56E40F5-5F75-4B7A-ABEE-9FDC53E8C2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idacts.ru/slovari/informacija-obrazovanie-didaktika-istorija-metody-i-tehnologii-obuchenija-slovar-klyuchevyh-ponjatii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408397" y="1988840"/>
            <a:ext cx="626392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СОВРЕМЕННЫЙ УРОК</a:t>
            </a:r>
            <a:endParaRPr kumimoji="0" lang="ru-RU" alt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4 класс2022\конкурс\УЧИТЕЛЬ\конкурс новая\для САЙТА\мастер класс\b1614182082bf2b6d79567ea55d116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745" y="3573016"/>
            <a:ext cx="2817660" cy="312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19672" y="1080713"/>
            <a:ext cx="647995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св_тить</a:t>
            </a:r>
            <a:r>
              <a:rPr kumimoji="0" lang="ru-RU" alt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крик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уб_гает</a:t>
            </a:r>
            <a:endParaRPr kumimoji="0" lang="ru-RU" altLang="ru-RU" sz="5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пол_тит</a:t>
            </a:r>
            <a:endParaRPr kumimoji="0" lang="ru-RU" altLang="ru-RU" sz="5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кр_чали</a:t>
            </a:r>
            <a:endParaRPr kumimoji="0" lang="ru-RU" alt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10479"/>
              </p:ext>
            </p:extLst>
          </p:nvPr>
        </p:nvGraphicFramePr>
        <p:xfrm>
          <a:off x="395536" y="692696"/>
          <a:ext cx="8496941" cy="6278880"/>
        </p:xfrm>
        <a:graphic>
          <a:graphicData uri="http://schemas.openxmlformats.org/drawingml/2006/table">
            <a:tbl>
              <a:tblPr firstRow="1" firstCol="1" bandRow="1"/>
              <a:tblGrid>
                <a:gridCol w="1872208"/>
                <a:gridCol w="1440160"/>
                <a:gridCol w="5184573"/>
              </a:tblGrid>
              <a:tr h="2755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Этапы урока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solidFill>
                        <a:srgbClr val="333399"/>
                      </a:solidFill>
                    </a:lnL>
                    <a:lnR w="12700" cmpd="sng">
                      <a:solidFill>
                        <a:srgbClr val="333399"/>
                      </a:solidFill>
                    </a:lnR>
                    <a:lnT w="12700" cmpd="sng">
                      <a:solidFill>
                        <a:srgbClr val="333399"/>
                      </a:solidFill>
                    </a:lnT>
                    <a:lnB w="254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Тема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solidFill>
                        <a:srgbClr val="333399"/>
                      </a:solidFill>
                    </a:lnL>
                    <a:lnR w="12700" cmpd="sng">
                      <a:solidFill>
                        <a:srgbClr val="333399"/>
                      </a:solidFill>
                    </a:lnR>
                    <a:lnT w="12700" cmpd="sng">
                      <a:solidFill>
                        <a:srgbClr val="333399"/>
                      </a:solidFill>
                    </a:lnT>
                    <a:lnB w="254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just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Виды заданий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solidFill>
                        <a:srgbClr val="333399"/>
                      </a:solidFill>
                    </a:lnL>
                    <a:lnR w="12700" cmpd="sng">
                      <a:solidFill>
                        <a:srgbClr val="333399"/>
                      </a:solidFill>
                    </a:lnR>
                    <a:lnT w="12700" cmpd="sng">
                      <a:solidFill>
                        <a:srgbClr val="333399"/>
                      </a:solidFill>
                    </a:lnT>
                    <a:lnB w="254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6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Актуализация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знаний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solidFill>
                        <a:srgbClr val="333399"/>
                      </a:solidFill>
                    </a:lnL>
                    <a:lnR w="12700" cmpd="sng">
                      <a:solidFill>
                        <a:srgbClr val="333399"/>
                      </a:solidFill>
                    </a:lnR>
                    <a:lnT w="254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</a:t>
                      </a:r>
                      <a:r>
                        <a:rPr lang="ru-RU" sz="2000" dirty="0" smtClean="0">
                          <a:effectLst/>
                        </a:rPr>
                        <a:t>лагол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Безударные гласные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solidFill>
                        <a:srgbClr val="333399"/>
                      </a:solidFill>
                    </a:lnL>
                    <a:lnR w="12700" cmpd="sng">
                      <a:solidFill>
                        <a:srgbClr val="333399"/>
                      </a:solidFill>
                    </a:lnR>
                    <a:lnT w="254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just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Какое слово лишнее и </a:t>
                      </a:r>
                      <a:r>
                        <a:rPr lang="ru-RU" sz="2000" dirty="0" smtClean="0">
                          <a:effectLst/>
                        </a:rPr>
                        <a:t>почему? 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Дать характеристику глаголу как части </a:t>
                      </a:r>
                      <a:r>
                        <a:rPr lang="ru-RU" sz="2000" dirty="0" smtClean="0">
                          <a:effectLst/>
                        </a:rPr>
                        <a:t>речи.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Найти однокоренные </a:t>
                      </a:r>
                      <a:r>
                        <a:rPr lang="ru-RU" sz="2000" dirty="0" smtClean="0">
                          <a:effectLst/>
                        </a:rPr>
                        <a:t>слова.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solidFill>
                        <a:srgbClr val="333399"/>
                      </a:solidFill>
                    </a:lnL>
                    <a:lnR w="12700" cmpd="sng">
                      <a:solidFill>
                        <a:srgbClr val="333399"/>
                      </a:solidFill>
                    </a:lnR>
                    <a:lnT w="254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</a:tr>
              <a:tr h="1157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Объяснение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знаний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solidFill>
                        <a:srgbClr val="333399"/>
                      </a:solidFill>
                    </a:lnL>
                    <a:lnR w="12700" cmpd="sng">
                      <a:solidFill>
                        <a:srgbClr val="333399"/>
                      </a:solidFill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Глагол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Части речи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4" marR="68584" marT="0" marB="0" anchor="ctr">
                    <a:lnL w="12700" cmpd="sng">
                      <a:solidFill>
                        <a:srgbClr val="333399"/>
                      </a:solidFill>
                    </a:lnL>
                    <a:lnR w="12700" cmpd="sng">
                      <a:solidFill>
                        <a:srgbClr val="333399"/>
                      </a:solidFill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 чем отличие глаголов</a:t>
                      </a:r>
                      <a:r>
                        <a:rPr lang="ru-RU" sz="2000" dirty="0" smtClean="0">
                          <a:effectLst/>
                        </a:rPr>
                        <a:t>?</a:t>
                      </a:r>
                    </a:p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Выберите слова</a:t>
                      </a:r>
                      <a:r>
                        <a:rPr lang="ru-RU" sz="2000" baseline="0" dirty="0" smtClean="0">
                          <a:effectLst/>
                        </a:rPr>
                        <a:t>, обозначающие действие.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Назвать глагол неопределенный </a:t>
                      </a:r>
                      <a:r>
                        <a:rPr lang="ru-RU" sz="2000" dirty="0" smtClean="0">
                          <a:effectLst/>
                        </a:rPr>
                        <a:t>формы.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Найти глаголы, </a:t>
                      </a:r>
                      <a:r>
                        <a:rPr lang="ru-RU" sz="2000" dirty="0" smtClean="0">
                          <a:effectLst/>
                        </a:rPr>
                        <a:t>которые описывают </a:t>
                      </a:r>
                      <a:r>
                        <a:rPr lang="ru-RU" sz="2000" dirty="0">
                          <a:effectLst/>
                        </a:rPr>
                        <a:t>то, что было, </a:t>
                      </a:r>
                      <a:r>
                        <a:rPr lang="ru-RU" sz="2000" dirty="0" smtClean="0">
                          <a:effectLst/>
                        </a:rPr>
                        <a:t>будет,</a:t>
                      </a:r>
                      <a:r>
                        <a:rPr lang="ru-RU" sz="2000" baseline="0" dirty="0" smtClean="0">
                          <a:effectLst/>
                        </a:rPr>
                        <a:t> п</a:t>
                      </a:r>
                      <a:r>
                        <a:rPr lang="ru-RU" sz="2000" dirty="0" smtClean="0">
                          <a:effectLst/>
                        </a:rPr>
                        <a:t>роисходит сейчас.</a:t>
                      </a:r>
                      <a:endParaRPr lang="ru-RU" sz="2000" dirty="0">
                        <a:effectLst/>
                      </a:endParaRPr>
                    </a:p>
                  </a:txBody>
                  <a:tcPr marL="68584" marR="68584" marT="0" marB="0">
                    <a:lnL w="12700" cmpd="sng">
                      <a:solidFill>
                        <a:srgbClr val="333399"/>
                      </a:solidFill>
                    </a:lnL>
                    <a:lnR w="12700" cmpd="sng">
                      <a:solidFill>
                        <a:srgbClr val="333399"/>
                      </a:solidFill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0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Закрепление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знаний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solidFill>
                        <a:srgbClr val="333399"/>
                      </a:solidFill>
                    </a:lnL>
                    <a:lnR w="12700" cmpd="sng">
                      <a:solidFill>
                        <a:srgbClr val="333399"/>
                      </a:solidFill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Глагол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Приставки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4" marR="68584" marT="0" marB="0" anchor="ctr">
                    <a:lnL w="12700" cmpd="sng">
                      <a:solidFill>
                        <a:srgbClr val="333399"/>
                      </a:solidFill>
                    </a:lnL>
                    <a:lnR w="12700" cmpd="sng">
                      <a:solidFill>
                        <a:srgbClr val="333399"/>
                      </a:solidFill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just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Определить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время глагола.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Поставить глаголы </a:t>
                      </a:r>
                      <a:r>
                        <a:rPr lang="ru-RU" sz="2000" dirty="0" smtClean="0">
                          <a:effectLst/>
                        </a:rPr>
                        <a:t>в </a:t>
                      </a:r>
                      <a:r>
                        <a:rPr lang="ru-RU" sz="2000" dirty="0">
                          <a:effectLst/>
                        </a:rPr>
                        <a:t>начальную </a:t>
                      </a:r>
                      <a:r>
                        <a:rPr lang="ru-RU" sz="2000" dirty="0" smtClean="0">
                          <a:effectLst/>
                        </a:rPr>
                        <a:t>форму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Чем отличаются </a:t>
                      </a:r>
                      <a:r>
                        <a:rPr lang="ru-RU" sz="2000" dirty="0" smtClean="0">
                          <a:effectLst/>
                        </a:rPr>
                        <a:t>глаголы «убегает», «полетит» (приставками</a:t>
                      </a:r>
                      <a:r>
                        <a:rPr lang="ru-RU" sz="2000" dirty="0">
                          <a:effectLst/>
                        </a:rPr>
                        <a:t>). </a:t>
                      </a:r>
                      <a:endParaRPr lang="ru-RU" sz="2000" dirty="0" smtClean="0">
                        <a:effectLst/>
                      </a:endParaRPr>
                    </a:p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Замените </a:t>
                      </a:r>
                      <a:r>
                        <a:rPr lang="ru-RU" sz="2000" dirty="0">
                          <a:effectLst/>
                        </a:rPr>
                        <a:t>приставки.</a:t>
                      </a:r>
                    </a:p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Вставить пропущенные </a:t>
                      </a:r>
                      <a:r>
                        <a:rPr lang="ru-RU" sz="2000" dirty="0" smtClean="0">
                          <a:effectLst/>
                        </a:rPr>
                        <a:t>буквы </a:t>
                      </a:r>
                      <a:r>
                        <a:rPr lang="ru-RU" sz="2000" dirty="0">
                          <a:effectLst/>
                        </a:rPr>
                        <a:t>и подобрать </a:t>
                      </a:r>
                      <a:r>
                        <a:rPr lang="ru-RU" sz="2000" dirty="0" smtClean="0">
                          <a:effectLst/>
                        </a:rPr>
                        <a:t>проверочные слова.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Записать по алфавиту.</a:t>
                      </a:r>
                    </a:p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Составить словосочетание, </a:t>
                      </a:r>
                      <a:r>
                        <a:rPr lang="ru-RU" sz="2000" dirty="0" smtClean="0">
                          <a:effectLst/>
                        </a:rPr>
                        <a:t>предложение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Записать противоположное </a:t>
                      </a:r>
                      <a:r>
                        <a:rPr lang="ru-RU" sz="2000" dirty="0" smtClean="0">
                          <a:effectLst/>
                        </a:rPr>
                        <a:t>действие.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solidFill>
                        <a:srgbClr val="333399"/>
                      </a:solidFill>
                    </a:lnL>
                    <a:lnR w="12700" cmpd="sng">
                      <a:solidFill>
                        <a:srgbClr val="333399"/>
                      </a:solidFill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23850" y="312837"/>
            <a:ext cx="82805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бортовой </a:t>
            </a:r>
            <a:r>
              <a:rPr lang="ru-RU" altLang="ru-RU" sz="2400" b="1" kern="0" dirty="0">
                <a:solidFill>
                  <a:srgbClr val="000000"/>
                </a:solidFill>
              </a:rPr>
              <a:t>журнал»(</a:t>
            </a:r>
            <a:r>
              <a:rPr lang="ru-RU" altLang="ru-RU" sz="1200" b="1" kern="0" dirty="0">
                <a:solidFill>
                  <a:srgbClr val="000000"/>
                </a:solidFill>
              </a:rPr>
              <a:t>технологии развития критического </a:t>
            </a:r>
            <a:r>
              <a:rPr lang="ru-RU" altLang="ru-RU" sz="1200" b="1" kern="0" dirty="0" smtClean="0">
                <a:solidFill>
                  <a:srgbClr val="000000"/>
                </a:solidFill>
              </a:rPr>
              <a:t>мышления) </a:t>
            </a:r>
            <a:endParaRPr kumimoji="0" lang="ru-RU" alt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323851" y="1830388"/>
            <a:ext cx="4862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«чек-лист» (</a:t>
            </a:r>
            <a:r>
              <a:rPr lang="ru-RU" altLang="ru-RU" sz="1200" b="1" kern="0" dirty="0" smtClean="0">
                <a:solidFill>
                  <a:srgbClr val="000000"/>
                </a:solidFill>
              </a:rPr>
              <a:t>Технология </a:t>
            </a:r>
            <a:r>
              <a:rPr lang="ru-RU" altLang="ru-RU" sz="1200" b="1" kern="0" dirty="0">
                <a:solidFill>
                  <a:srgbClr val="000000"/>
                </a:solidFill>
              </a:rPr>
              <a:t>формирующего оценивания). </a:t>
            </a:r>
            <a:endParaRPr kumimoji="0" lang="ru-RU" alt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5292725" y="2702719"/>
            <a:ext cx="3490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«интеллект-карта»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732857"/>
              </p:ext>
            </p:extLst>
          </p:nvPr>
        </p:nvGraphicFramePr>
        <p:xfrm>
          <a:off x="496888" y="920665"/>
          <a:ext cx="7842250" cy="965608"/>
        </p:xfrm>
        <a:graphic>
          <a:graphicData uri="http://schemas.openxmlformats.org/drawingml/2006/table">
            <a:tbl>
              <a:tblPr/>
              <a:tblGrid>
                <a:gridCol w="666638"/>
                <a:gridCol w="2533223"/>
                <a:gridCol w="1961025"/>
                <a:gridCol w="2681364"/>
              </a:tblGrid>
              <a:tr h="348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0816" marR="130816" marT="130912" marB="1309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Что я знал по теме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0816" marR="130816" marT="130912" marB="1309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Новое знание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0816" marR="130816" marT="130912" marB="1309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Графическая форма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0816" marR="130816" marT="130912" marB="1309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100" b="1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0816" marR="130816" marT="130912" marB="1309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0816" marR="130816" marT="130912" marB="1309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0816" marR="130816" marT="130912" marB="1309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0816" marR="130816" marT="130912" marB="1309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923737"/>
              </p:ext>
            </p:extLst>
          </p:nvPr>
        </p:nvGraphicFramePr>
        <p:xfrm>
          <a:off x="323850" y="2298700"/>
          <a:ext cx="4862513" cy="4484043"/>
        </p:xfrm>
        <a:graphic>
          <a:graphicData uri="http://schemas.openxmlformats.org/drawingml/2006/table">
            <a:tbl>
              <a:tblPr firstRow="1" firstCol="1" bandRow="1"/>
              <a:tblGrid>
                <a:gridCol w="1374890"/>
                <a:gridCol w="994230"/>
                <a:gridCol w="2493393"/>
              </a:tblGrid>
              <a:tr h="37475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План работы на урок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Дополнительно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</a:tr>
              <a:tr h="74668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Проверить домашнее задание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Я справился со всеми заданиями (да/нет)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 меня остались вопросы в задании (продолжи):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26372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Определить цель урока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733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Поставить перед собой задачи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на урок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43292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Вспомнить и повторить прошлый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урок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Я работал активно (да/нет)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Я смог выполнить задания (да/нет)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0668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Выполнить задания в тетради или на доске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Я справился с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заданиями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(да/нет)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 меня остался вопрос в задании (продолжи):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264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416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Оценить своё впечатление от урока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Урок мне (понравился/не понравился)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Я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думаю, домашнее задание для меня будет: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интересным/неинтересным)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 (трудным/лёгким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26305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Записать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домашнее задание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18" descr="https://avatars.dzeninfra.ru/get-zen_doc/2746556/pub_5f2abb7f9870bd7dfe9f2655_5f2ac0eb2249cd65aa19302e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259931"/>
            <a:ext cx="3490912" cy="247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9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9682" y="3265820"/>
            <a:ext cx="79167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«корзина идей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altLang="ru-RU" sz="1600" b="1" kern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ru-RU" altLang="ru-RU" sz="1600" b="1" kern="0" dirty="0">
                <a:solidFill>
                  <a:srgbClr val="000000"/>
                </a:solidFill>
              </a:rPr>
              <a:t>(технологии развития критического мышления)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t="17586" r="38207" b="34915"/>
          <a:stretch/>
        </p:blipFill>
        <p:spPr bwMode="auto">
          <a:xfrm>
            <a:off x="358142" y="3802420"/>
            <a:ext cx="4357873" cy="2799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5" t="64660" r="40542" b="4128"/>
          <a:stretch/>
        </p:blipFill>
        <p:spPr bwMode="auto">
          <a:xfrm>
            <a:off x="6005264" y="4156273"/>
            <a:ext cx="1944216" cy="2092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323528" y="332656"/>
            <a:ext cx="74888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«сбор кейса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altLang="ru-RU" sz="2400" b="1" kern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Arial"/>
                <a:cs typeface="+mn-cs"/>
              </a:rPr>
              <a:t>»  </a:t>
            </a:r>
            <a:r>
              <a:rPr lang="ru-RU" altLang="ru-RU" sz="1600" b="1" kern="0" dirty="0" smtClean="0">
                <a:solidFill>
                  <a:srgbClr val="000000"/>
                </a:solidFill>
              </a:rPr>
              <a:t>(</a:t>
            </a:r>
            <a:r>
              <a:rPr lang="ru-RU" altLang="ru-RU" sz="1600" b="1" kern="0" dirty="0">
                <a:solidFill>
                  <a:srgbClr val="000000"/>
                </a:solidFill>
              </a:rPr>
              <a:t>технологии развития критического </a:t>
            </a:r>
            <a:r>
              <a:rPr lang="ru-RU" altLang="ru-RU" sz="1600" b="1" kern="0" dirty="0" smtClean="0">
                <a:solidFill>
                  <a:srgbClr val="000000"/>
                </a:solidFill>
              </a:rPr>
              <a:t>мышления</a:t>
            </a:r>
            <a:r>
              <a:rPr lang="ru-RU" altLang="ru-RU" sz="1600" b="1" kern="0" dirty="0">
                <a:solidFill>
                  <a:srgbClr val="000000"/>
                </a:solidFill>
              </a:rPr>
              <a:t>) </a:t>
            </a:r>
            <a:endParaRPr lang="ru-RU" altLang="ru-RU" sz="1600" kern="0" dirty="0">
              <a:solidFill>
                <a:srgbClr val="000000"/>
              </a:solidFill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0" y="836712"/>
            <a:ext cx="8310066" cy="236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929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4 класс2022\конкурс\УЧИТЕЛЬ\конкурс новая\для САЙТА\изображение_viber_2022-11-21_00-15-18-58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56984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0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9716" y="472872"/>
            <a:ext cx="7632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Схема научного познания:</a:t>
            </a: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12239112"/>
              </p:ext>
            </p:extLst>
          </p:nvPr>
        </p:nvGraphicFramePr>
        <p:xfrm>
          <a:off x="251520" y="0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111412"/>
              </p:ext>
            </p:extLst>
          </p:nvPr>
        </p:nvGraphicFramePr>
        <p:xfrm>
          <a:off x="467544" y="2780928"/>
          <a:ext cx="8208912" cy="3888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2055"/>
                <a:gridCol w="3296857"/>
              </a:tblGrid>
              <a:tr h="1234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Мотивация на учебную деятельность.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Актуализация знаний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19050" marB="19050" anchor="ctr"/>
                </a:tc>
              </a:tr>
              <a:tr h="442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Целеполагание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гипотеза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19050" marB="19050" anchor="ctr"/>
                </a:tc>
              </a:tr>
              <a:tr h="442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получения новых знаний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теория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19050" marB="19050" anchor="ctr"/>
                </a:tc>
              </a:tr>
              <a:tr h="442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Первичное закрепление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19050" marB="1905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19050" marB="19050" anchor="ctr"/>
                </a:tc>
              </a:tr>
              <a:tr h="442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Систематизация знаний и умений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19050" marB="1905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Рефлексия. Итог.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19050" marB="1905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гипотезы (получилось или нет)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19050" marB="19050" anchor="ctr"/>
                </a:tc>
              </a:tr>
              <a:tr h="442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Домашнее задание.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6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133475" y="2420938"/>
            <a:ext cx="683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kumimoji="0" lang="ru-RU" alt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68313" y="1338882"/>
            <a:ext cx="8135937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«Если мы будем сегодня учить детей так же, как вчера, мы украдем у них завтра» </a:t>
            </a: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kumimoji="0" lang="ru-RU" altLang="ru-RU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6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5288" y="1212850"/>
            <a:ext cx="813752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Урок обязан иметь личностно-ориентированный, индивидуальный характер.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приоритете самостоятельная работа учеников, а не учителя.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Осуществляется системно-</a:t>
            </a:r>
            <a:r>
              <a:rPr kumimoji="0" lang="ru-RU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подход.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Каждый урок направлен на развитие универсальных учебных действий (УУД): коммуникативных, регулятивных и познавательных.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Задача учителя – помогать в освоении новых знаний и направлять учебный процесс.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590550"/>
            <a:ext cx="856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Требования к современному уроку по ФГОС</a:t>
            </a:r>
            <a:endParaRPr kumimoji="0" lang="ru-RU" altLang="ru-RU" sz="3200" b="0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4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0825" y="2348880"/>
            <a:ext cx="8713788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воспитывающий характер обучения;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научность обучения;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сознательность обучения;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принцип доступности;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наглядность обучения;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принцип сознательности и активности обучения;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прочность обучения;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индивидуализация обучения.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8638" y="404664"/>
            <a:ext cx="81478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Принципы обучения</a:t>
            </a: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С. П. Баранов (учебник «Педагогика», 1987 г.) </a:t>
            </a:r>
          </a:p>
        </p:txBody>
      </p:sp>
    </p:spTree>
    <p:extLst>
      <p:ext uri="{BB962C8B-B14F-4D97-AF65-F5344CB8AC3E}">
        <p14:creationId xmlns:p14="http://schemas.microsoft.com/office/powerpoint/2010/main" val="6786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19672" y="1080713"/>
            <a:ext cx="647995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св_тить</a:t>
            </a:r>
            <a:r>
              <a:rPr kumimoji="0" lang="ru-RU" alt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крик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уб_гает</a:t>
            </a:r>
            <a:endParaRPr kumimoji="0" lang="ru-RU" altLang="ru-RU" sz="5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пол_тит</a:t>
            </a:r>
            <a:endParaRPr kumimoji="0" lang="ru-RU" altLang="ru-RU" sz="5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кр_чали</a:t>
            </a:r>
            <a:endParaRPr kumimoji="0" lang="ru-RU" alt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423001"/>
              </p:ext>
            </p:extLst>
          </p:nvPr>
        </p:nvGraphicFramePr>
        <p:xfrm>
          <a:off x="0" y="116632"/>
          <a:ext cx="9036495" cy="3835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9313"/>
                <a:gridCol w="2654695"/>
                <a:gridCol w="4392487"/>
              </a:tblGrid>
              <a:tr h="129614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 урока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00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Обучающая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571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урока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Развивающая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Воспитательная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152491"/>
              </p:ext>
            </p:extLst>
          </p:nvPr>
        </p:nvGraphicFramePr>
        <p:xfrm>
          <a:off x="0" y="116632"/>
          <a:ext cx="9036495" cy="3835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9313"/>
                <a:gridCol w="2654695"/>
                <a:gridCol w="4392487"/>
              </a:tblGrid>
              <a:tr h="129614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 урока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Познакомить с частью речи – глаголом, его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отличительными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признаками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00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Обучающая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Познакомиться с частью речи – глаголом, его отличительными признаками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571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урока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Развивающая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Воспитательная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2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780041"/>
              </p:ext>
            </p:extLst>
          </p:nvPr>
        </p:nvGraphicFramePr>
        <p:xfrm>
          <a:off x="0" y="116632"/>
          <a:ext cx="9036495" cy="5893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9313"/>
                <a:gridCol w="2654695"/>
                <a:gridCol w="4392487"/>
              </a:tblGrid>
              <a:tr h="129614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 урока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Познакомить с частью речи – глаголом, его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отличительными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признаками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00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Обучающая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Познакомиться с частью речи – глаголом, его отличительными признаками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571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урока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научиться видеть глаголы в речи; выделять его отличительные признаки;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составлять словосочетания с глаголами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Развивающая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развивать внимание, память, логическое мышление, речь учащихся, умение анализировать, выделять существенное, обобщать, классифицировать по заданным признакам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Воспитательная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уважительного отношения к иному мнению, к иной точке зрения;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формировать учебно-познавательный интерес к новому материалу.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4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97421"/>
            <a:ext cx="8496944" cy="62683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42900" indent="-3429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2D2D8A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2D2D8A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Педагогическая (образовательная) технология</a:t>
            </a:r>
            <a:r>
              <a:rPr lang="ru-RU" sz="2000" dirty="0">
                <a:solidFill>
                  <a:srgbClr val="2D2D8A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– это система функционирования всех компонентов педагогического процесса, построенная на научной основе, запрограммированная во времени и в пространстве и приводящая к намеченным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результатам.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(Г.К.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Селевко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0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indent="-3429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2D2D8A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«Под </a:t>
            </a:r>
            <a:r>
              <a:rPr lang="ru-RU" sz="2000" b="1" dirty="0">
                <a:solidFill>
                  <a:srgbClr val="2D2D8A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методами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понимают совокупность путей и способов достижения целей, решения задач образования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».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(И.П.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Подласый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0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indent="-3429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2D2D8A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2D2D8A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Методика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– целенаправленная система методов обучения, обеспечивающая решение задач обучения. (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Словарь ключевых понятий и определений, 2017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0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indent="-3429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2D2D8A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2D2D8A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Методические приёмы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– элементы того или иного метода, выражающие отдельные действия учителя и учащихся в процессе обучения. (Николай Верзилин и Вера Корсунская)</a:t>
            </a:r>
            <a:endParaRPr lang="ru-RU" sz="20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indent="-342900" fontAlgn="base">
              <a:lnSpc>
                <a:spcPct val="115000"/>
              </a:lnSpc>
              <a:spcBef>
                <a:spcPct val="0"/>
              </a:spcBef>
              <a:buClr>
                <a:srgbClr val="2D2D8A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2D2D8A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Формы (виды) учебной деятельности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– это способы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организации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деятельности учащихся, отличающиеся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характеристиками взаимодействия (коллективного или индивидуального) ученика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 другими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участниками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учебного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процесса. </a:t>
            </a:r>
            <a:endParaRPr lang="ru-RU" sz="20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95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255</TotalTime>
  <Words>648</Words>
  <Application>Microsoft Office PowerPoint</Application>
  <PresentationFormat>Экран (4:3)</PresentationFormat>
  <Paragraphs>153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Serega.kir2010@yandex.ru</cp:lastModifiedBy>
  <cp:revision>12</cp:revision>
  <dcterms:created xsi:type="dcterms:W3CDTF">2022-11-08T13:14:37Z</dcterms:created>
  <dcterms:modified xsi:type="dcterms:W3CDTF">2022-11-20T20:05:09Z</dcterms:modified>
</cp:coreProperties>
</file>