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3"/>
    <a:srgbClr val="CCECFF"/>
    <a:srgbClr val="FFCCCC"/>
    <a:srgbClr val="FFCCFF"/>
    <a:srgbClr val="FFFFCC"/>
    <a:srgbClr val="303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64" y="20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1C162-FD9A-4092-B3B7-558E980ECBF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0CD95-05A4-4A21-86DD-61EFF6B6C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CD95-05A4-4A21-86DD-61EFF6B6C6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CD95-05A4-4A21-86DD-61EFF6B6C6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7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CD95-05A4-4A21-86DD-61EFF6B6C6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5181600"/>
            <a:ext cx="5143500" cy="13208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6832600"/>
            <a:ext cx="5143500" cy="7112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>
            <a:lvl1pPr>
              <a:defRPr sz="1400"/>
            </a:lvl1pPr>
          </a:lstStyle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12114" y="8473440"/>
            <a:ext cx="914400" cy="487680"/>
          </a:xfrm>
        </p:spPr>
        <p:txBody>
          <a:bodyPr/>
          <a:lstStyle/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8656" y="48641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85800" y="6731000"/>
            <a:ext cx="54864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678656" y="48641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6731000"/>
            <a:ext cx="17145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1015325" y="4269269"/>
            <a:ext cx="78028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6172200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62400"/>
            <a:ext cx="5143500" cy="14224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5689600"/>
            <a:ext cx="5086350" cy="1524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/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386" y="8473440"/>
            <a:ext cx="1140714" cy="487680"/>
          </a:xfrm>
        </p:spPr>
        <p:txBody>
          <a:bodyPr/>
          <a:lstStyle/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37592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592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74149" y="1621536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714500"/>
            <a:ext cx="3030141" cy="9144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6151" y="1727200"/>
            <a:ext cx="3031331" cy="9144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290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348615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406400"/>
            <a:ext cx="1885950" cy="11176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43450" y="1625601"/>
            <a:ext cx="1885950" cy="645795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610264" y="4432300"/>
            <a:ext cx="80467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228600" y="406400"/>
            <a:ext cx="428625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67808"/>
            <a:ext cx="6172200" cy="899584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2540000"/>
            <a:ext cx="6172200" cy="569366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625600"/>
            <a:ext cx="6172200" cy="7112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2900" y="667808"/>
            <a:ext cx="137160" cy="914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3208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1625600"/>
            <a:ext cx="6172200" cy="6547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800600" y="8475133"/>
            <a:ext cx="1716786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EB7138-B23D-4AFD-B4ED-B6DC2240E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173986" y="8475133"/>
            <a:ext cx="2628900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59486" y="8475133"/>
            <a:ext cx="148590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A47B18-0FCC-44A6-B010-1FA936E56D0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342900" y="15240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01007" y="323528"/>
            <a:ext cx="3168354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3030E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Профилактический бюллетень </a:t>
            </a:r>
            <a:endParaRPr lang="ru-RU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657" y="3995936"/>
            <a:ext cx="6120680" cy="1176892"/>
          </a:xfrm>
          <a:prstGeom prst="roundRect">
            <a:avLst/>
          </a:prstGeom>
          <a:solidFill>
            <a:srgbClr val="CCEC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«Здоровые почки - здоровый организм»</a:t>
            </a:r>
            <a:endParaRPr lang="ru-RU" sz="4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2" descr="C:\Users\Елена\Desktop\ima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5"/>
          <a:stretch/>
        </p:blipFill>
        <p:spPr bwMode="auto">
          <a:xfrm>
            <a:off x="-33329" y="0"/>
            <a:ext cx="3316783" cy="3804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C:\Users\Елена\Desktop\ima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5"/>
          <a:stretch/>
        </p:blipFill>
        <p:spPr bwMode="auto">
          <a:xfrm>
            <a:off x="3872865" y="5467350"/>
            <a:ext cx="2985135" cy="3676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C:\Users\Елена\Desktop\puzirno-mochetochnikoviy-refluks-360x28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44" y="1570032"/>
            <a:ext cx="2822709" cy="223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621925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20" y="5386463"/>
            <a:ext cx="1942558" cy="30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0268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Как </a:t>
            </a:r>
            <a:r>
              <a:rPr lang="ru-RU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устроена и функционирует мочевыделительная система</a:t>
            </a:r>
            <a:r>
              <a:rPr lang="ru-RU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 descr="C:\Users\Елена\Desktop\vnutrennee-stroenie-pochki-shem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16666" r="1122" b="7906"/>
          <a:stretch/>
        </p:blipFill>
        <p:spPr bwMode="auto">
          <a:xfrm>
            <a:off x="3027822" y="1547664"/>
            <a:ext cx="3713546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Елена\Desktop\stroenie-nefrona-shem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9"/>
          <a:stretch/>
        </p:blipFill>
        <p:spPr bwMode="auto">
          <a:xfrm>
            <a:off x="2778008" y="6583936"/>
            <a:ext cx="4079991" cy="2566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4822" y="3838560"/>
            <a:ext cx="2615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solidFill>
                  <a:srgbClr val="C00000"/>
                </a:solidFill>
                <a:latin typeface="Book Antiqua" panose="02040602050305030304" pitchFamily="18" charset="0"/>
              </a:rPr>
              <a:t>Экскреторная.</a:t>
            </a:r>
            <a:r>
              <a:rPr lang="ru-RU" sz="1400" dirty="0">
                <a:latin typeface="Book Antiqua" panose="02040602050305030304" pitchFamily="18" charset="0"/>
              </a:rPr>
              <a:t> Заключается в выведении продуктов обмена, избытка жидкости, солей. </a:t>
            </a:r>
            <a:r>
              <a:rPr lang="ru-RU" sz="1400" dirty="0" smtClean="0">
                <a:latin typeface="Book Antiqua" panose="02040602050305030304" pitchFamily="18" charset="0"/>
              </a:rPr>
              <a:t>Выведение мочевины</a:t>
            </a:r>
            <a:r>
              <a:rPr lang="ru-RU" sz="1400" dirty="0">
                <a:latin typeface="Book Antiqua" panose="02040602050305030304" pitchFamily="18" charset="0"/>
              </a:rPr>
              <a:t>, мочевой кислоты. При превышении их концентрации в крови происходит интоксикация организма. </a:t>
            </a:r>
            <a:endParaRPr lang="ru-RU" sz="1400" dirty="0" smtClean="0">
              <a:latin typeface="Book Antiqua" panose="02040602050305030304" pitchFamily="18" charset="0"/>
            </a:endParaRPr>
          </a:p>
          <a:p>
            <a:pPr fontAlgn="base"/>
            <a:r>
              <a:rPr lang="ru-RU" sz="1400" dirty="0" smtClean="0">
                <a:latin typeface="Book Antiqua" panose="02040602050305030304" pitchFamily="18" charset="0"/>
              </a:rPr>
              <a:t>Контроль </a:t>
            </a:r>
            <a:r>
              <a:rPr lang="ru-RU" sz="1400" dirty="0">
                <a:latin typeface="Book Antiqua" panose="02040602050305030304" pitchFamily="18" charset="0"/>
              </a:rPr>
              <a:t>водного баланса. Контроль артериального </a:t>
            </a:r>
            <a:r>
              <a:rPr lang="ru-RU" sz="1400" dirty="0" smtClean="0">
                <a:latin typeface="Book Antiqua" panose="02040602050305030304" pitchFamily="18" charset="0"/>
              </a:rPr>
              <a:t>давления. 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410" y="1475656"/>
            <a:ext cx="28391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300" dirty="0">
                <a:solidFill>
                  <a:srgbClr val="C00000"/>
                </a:solidFill>
                <a:latin typeface="Book Antiqua" panose="02040602050305030304" pitchFamily="18" charset="0"/>
              </a:rPr>
              <a:t>Кроветворение.</a:t>
            </a:r>
            <a:r>
              <a:rPr lang="ru-RU" sz="1300" dirty="0">
                <a:latin typeface="Book Antiqua" panose="02040602050305030304" pitchFamily="18" charset="0"/>
              </a:rPr>
              <a:t> Орган продуцирует гормон </a:t>
            </a:r>
            <a:r>
              <a:rPr lang="ru-RU" sz="1300" dirty="0" err="1">
                <a:latin typeface="Book Antiqua" panose="02040602050305030304" pitchFamily="18" charset="0"/>
              </a:rPr>
              <a:t>эритропоэтин</a:t>
            </a:r>
            <a:r>
              <a:rPr lang="ru-RU" sz="1300" dirty="0">
                <a:latin typeface="Book Antiqua" panose="02040602050305030304" pitchFamily="18" charset="0"/>
              </a:rPr>
              <a:t>, благодаря которому осуществляется регуляция уровня эритроцитов – клеток крови, отвечающих за насыщение тканей кислородом. Регуляция уровня белков в крови. </a:t>
            </a:r>
            <a:r>
              <a:rPr lang="ru-RU" sz="1300" dirty="0" smtClean="0">
                <a:latin typeface="Book Antiqua" panose="02040602050305030304" pitchFamily="18" charset="0"/>
              </a:rPr>
              <a:t>Регулирование </a:t>
            </a:r>
            <a:r>
              <a:rPr lang="ru-RU" sz="1300" dirty="0">
                <a:latin typeface="Book Antiqua" panose="02040602050305030304" pitchFamily="18" charset="0"/>
              </a:rPr>
              <a:t>обмена воды и солей, а также кислотно-щелочного баланса</a:t>
            </a:r>
            <a:r>
              <a:rPr lang="ru-RU" sz="1300" dirty="0" smtClean="0">
                <a:latin typeface="Book Antiqua" panose="02040602050305030304" pitchFamily="18" charset="0"/>
              </a:rPr>
              <a:t>. </a:t>
            </a:r>
            <a:r>
              <a:rPr lang="ru-RU" sz="1300" dirty="0">
                <a:latin typeface="Book Antiqua" panose="02040602050305030304" pitchFamily="18" charset="0"/>
              </a:rPr>
              <a:t>Почки выводят избыток кислот и щелочи, регулируют осмотическое давление крови. </a:t>
            </a:r>
            <a:endParaRPr lang="ru-RU" sz="1300" dirty="0" smtClean="0">
              <a:latin typeface="Book Antiqua" panose="02040602050305030304" pitchFamily="18" charset="0"/>
            </a:endParaRPr>
          </a:p>
          <a:p>
            <a:pPr fontAlgn="base"/>
            <a:r>
              <a:rPr lang="ru-RU" sz="1300" dirty="0" smtClean="0">
                <a:latin typeface="Book Antiqua" panose="02040602050305030304" pitchFamily="18" charset="0"/>
              </a:rPr>
              <a:t>Участие </a:t>
            </a:r>
            <a:r>
              <a:rPr lang="ru-RU" sz="1300" dirty="0">
                <a:latin typeface="Book Antiqua" panose="02040602050305030304" pitchFamily="18" charset="0"/>
              </a:rPr>
              <a:t>в обменных процессах </a:t>
            </a:r>
            <a:r>
              <a:rPr lang="ru-RU" sz="1300" dirty="0" err="1">
                <a:latin typeface="Book Antiqua" panose="02040602050305030304" pitchFamily="18" charset="0"/>
              </a:rPr>
              <a:t>Са</a:t>
            </a:r>
            <a:r>
              <a:rPr lang="ru-RU" sz="1300" dirty="0">
                <a:latin typeface="Book Antiqua" panose="02040602050305030304" pitchFamily="18" charset="0"/>
              </a:rPr>
              <a:t>, фосфора, витамина </a:t>
            </a:r>
            <a:r>
              <a:rPr lang="ru-RU" sz="1300" dirty="0" smtClean="0">
                <a:latin typeface="Book Antiqua" panose="02040602050305030304" pitchFamily="18" charset="0"/>
              </a:rPr>
              <a:t>Д.</a:t>
            </a:r>
            <a:endParaRPr lang="ru-RU" sz="1300" dirty="0"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246" y="7020272"/>
            <a:ext cx="25307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>
                <a:latin typeface="Book Antiqua" panose="02040602050305030304" pitchFamily="18" charset="0"/>
              </a:rPr>
              <a:t>Орган продуцирует ренин – фермент, характеризующийся сосудосуживающими свойствами. Также здесь вырабатывается ряд ферментов, имеющих сосудорасширяющие свойства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pic>
        <p:nvPicPr>
          <p:cNvPr id="14" name="Рисунок 13" descr="C:\Users\Елена\Desktop\image62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t="8834" r="19974" b="8480"/>
          <a:stretch/>
        </p:blipFill>
        <p:spPr bwMode="auto">
          <a:xfrm>
            <a:off x="186884" y="4768864"/>
            <a:ext cx="3643295" cy="1912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5596" y="6303163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Строение нефрона</a:t>
            </a:r>
            <a:endParaRPr lang="ru-RU" sz="14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8879" y="4644008"/>
            <a:ext cx="180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Строение мочевыделительной системы</a:t>
            </a:r>
            <a:endParaRPr lang="ru-RU" sz="12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596" y="1475656"/>
            <a:ext cx="1752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Строение почки</a:t>
            </a:r>
            <a:endParaRPr lang="ru-RU" sz="14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" y="107504"/>
            <a:ext cx="66897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3056481"/>
            <a:ext cx="4968552" cy="327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6214421"/>
            <a:ext cx="4654351" cy="292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" y="6214421"/>
            <a:ext cx="1944687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5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2656" y="179512"/>
            <a:ext cx="6172200" cy="1219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Каковы </a:t>
            </a:r>
            <a:r>
              <a:rPr lang="ru-RU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причины нарушения работы почек</a:t>
            </a:r>
            <a:r>
              <a:rPr lang="ru-RU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8313" y="1547664"/>
            <a:ext cx="2708512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Book Antiqua" panose="02040602050305030304" pitchFamily="18" charset="0"/>
              </a:rPr>
              <a:t>И</a:t>
            </a:r>
            <a:r>
              <a:rPr lang="ru-RU" sz="13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нфекционное заболевание (заболевание горла, воспаление миндалин), простуда</a:t>
            </a:r>
            <a:endParaRPr lang="ru-RU" sz="13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095" y="4653612"/>
            <a:ext cx="6145832" cy="136815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Длительно протекающий инфекционный процесс, сильное отравление ядами могут вывести почки из строя, развивается почечная недостаточность, которая ведёт к накоплению вредных веществ в организме и может привести к летальному исходу.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61048" y="1691680"/>
            <a:ext cx="2708512" cy="11521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Осложнение. При выведении через кровь, инфекция попадает в почки.  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8313" y="3206092"/>
            <a:ext cx="2708512" cy="11521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Большое употребление белковой, солёной, острой пищи, алкоголя, пива</a:t>
            </a:r>
            <a:endParaRPr lang="ru-RU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61048" y="3138661"/>
            <a:ext cx="2708512" cy="11521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Отложение камней, которые перекрывают протоки, нарушают деятельность почек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016824" y="2169444"/>
            <a:ext cx="844223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016825" y="3472409"/>
            <a:ext cx="844223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333808" y="4380615"/>
            <a:ext cx="484632" cy="2633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972988" y="4329695"/>
            <a:ext cx="484632" cy="3143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Елена\Desktop\f511d0f384521c07b75e9b50b8ff8f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10" y="6146421"/>
            <a:ext cx="1970666" cy="14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08313" y="2411760"/>
            <a:ext cx="2708512" cy="6573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Несоблюдение правил личной гигиены</a:t>
            </a:r>
            <a:endParaRPr lang="ru-RU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5" name="Picture 3" descr="C:\Users\Елена\Desktop\ostra_kuhny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01" y="6146421"/>
            <a:ext cx="2089857" cy="139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Desktop\elitefon.ru-694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3" b="9447"/>
          <a:stretch/>
        </p:blipFill>
        <p:spPr bwMode="auto">
          <a:xfrm>
            <a:off x="581239" y="6156176"/>
            <a:ext cx="1911551" cy="1465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7" name="Picture 5" descr="C:\Users\Елена\Desktop\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00" y="7435264"/>
            <a:ext cx="1711685" cy="15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Елена\Desktop\165785_v_harkove_devochka_podrostok_otravilas_ta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85" y="7435264"/>
            <a:ext cx="2339107" cy="13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Елена\Desktop\20090203-163533-8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8" y="7435264"/>
            <a:ext cx="2090427" cy="156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89885"/>
              </p:ext>
            </p:extLst>
          </p:nvPr>
        </p:nvGraphicFramePr>
        <p:xfrm>
          <a:off x="1" y="899592"/>
          <a:ext cx="6883189" cy="768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238"/>
                <a:gridCol w="1228632"/>
                <a:gridCol w="1354813"/>
                <a:gridCol w="1260070"/>
                <a:gridCol w="1549436"/>
              </a:tblGrid>
              <a:tr h="284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Название болезни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Описание болезни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Причины болезни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Признаки болезни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Профилактика и лечение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</a:tr>
              <a:tr h="948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Book Antiqua" panose="02040602050305030304" pitchFamily="18" charset="0"/>
                        </a:rPr>
                        <a:t>Гломерулонефрит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 – воспаление почечных клубочков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Нарушается целостность фильтрующей мембраны клубочков, и в мочу начинают проникать белки и клетки крови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Инфекционные и аутоиммунные процессы в почках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Отеки, повышение артериального давления и обнаружение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эритроцитов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и белка в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моче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Включает противовоспалительные, антибактериальные, антиагрегантные и кортикостероидные средства.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Соблюдение диеты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</a:tr>
              <a:tr h="1261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Пиелонефрит – воспалительное заболевание почек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В процесс воспаления вовлечен чашечно-лоханочный аппарат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Микробное инфицирование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Лихорадка, головная боль, тошнота. Боли в пояснице,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анализах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мочи - лейкоциты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, бактерии, слизь. 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Антибиотики и </a:t>
                      </a:r>
                      <a:r>
                        <a:rPr lang="ru-RU" sz="1200" dirty="0" err="1">
                          <a:effectLst/>
                          <a:latin typeface="Book Antiqua" panose="02040602050305030304" pitchFamily="18" charset="0"/>
                        </a:rPr>
                        <a:t>уросептики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, иногда несколько курсов подряд, мочегонные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Соблюдение диеты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</a:tr>
              <a:tr h="2213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Мочекаменная болезнь почек – образование камней в почках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Опасность нахождения камней в почках заключается в том, что они могут блокировать мочевыводящие пути и нарушать отток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мочи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Нарушение обмена веществ и изменение кислотно-щелочных свойств мочи.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Боли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в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пояснице,</a:t>
                      </a:r>
                      <a:r>
                        <a:rPr lang="ru-RU" sz="1200" baseline="0" dirty="0" smtClean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усиливающиеся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после физической нагрузки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. Мочеиспускание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учащено и вызывает боль. 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Придерживаться специальной диеты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,. Используют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специальные препараты для их растворения на основе </a:t>
                      </a:r>
                      <a:r>
                        <a:rPr lang="ru-RU" sz="1200" dirty="0" err="1">
                          <a:effectLst/>
                          <a:latin typeface="Book Antiqua" panose="02040602050305030304" pitchFamily="18" charset="0"/>
                        </a:rPr>
                        <a:t>уродезоксихолевой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 кислоты.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Сборы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трав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(брусника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, толокнянка, укроп, хвощ)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</a:tr>
              <a:tr h="170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Цистит – воспаление мочевого пузыря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Бактериальные воспаления данного органа бывают вызваны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инфекциями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Переохлаждение;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травмы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мочевого пузыря;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сидячий образ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жизни;</a:t>
                      </a:r>
                      <a:r>
                        <a:rPr lang="ru-RU" sz="1200" baseline="0" dirty="0" smtClean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наличие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очагов инфекции в организме;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недостаток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гигиены.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Частое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и болезненное мочеиспускание, чувство жжения. Моча может сильно пахнуть, быть мутной и с кровью.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Боль.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Обильно питье 8-10 стаканов в день. Теплая грелка. При необходимости антибиотики.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Опорожняйте мочевой пузырь 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часто. Соблюдение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правил гигиены и диеты.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815" marR="38815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7743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«Чем опасны </a:t>
            </a:r>
            <a:r>
              <a:rPr lang="ru-RU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болезни</a:t>
            </a:r>
            <a:br>
              <a:rPr lang="ru-RU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мочевыделительной </a:t>
            </a:r>
            <a:r>
              <a:rPr lang="ru-RU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системы?»</a:t>
            </a:r>
            <a:endParaRPr lang="ru-RU" sz="2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32440"/>
            <a:ext cx="687211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Book Antiqua" panose="02040602050305030304" pitchFamily="18" charset="0"/>
              </a:rPr>
              <a:t>Почки – это биологические фильтры, они удаляют ненужные продукты обмена (аммиак, мочевину); при почечной недостаточности летальный исход наступает в течение 1-2 недель вследствие отравления</a:t>
            </a:r>
            <a:r>
              <a:rPr lang="ru-RU" sz="1200" dirty="0" smtClean="0">
                <a:latin typeface="Book Antiqua" panose="02040602050305030304" pitchFamily="18" charset="0"/>
              </a:rPr>
              <a:t>.</a:t>
            </a:r>
            <a:endParaRPr lang="ru-RU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2656" y="43270"/>
            <a:ext cx="6172200" cy="121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Как </a:t>
            </a:r>
            <a:r>
              <a:rPr lang="ru-RU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влияет </a:t>
            </a:r>
            <a:r>
              <a:rPr lang="ru-RU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употребление алкоголя </a:t>
            </a:r>
            <a:r>
              <a:rPr lang="ru-RU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на работу почек</a:t>
            </a:r>
            <a:r>
              <a:rPr lang="ru-RU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 descr="C:\Users\Елена\Desktop\pain-alcohol-uretrit-min-1024x5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71" y="1645853"/>
            <a:ext cx="3189711" cy="181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852" y="1619673"/>
            <a:ext cx="3319904" cy="2893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Механизм воздействия спирта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В </a:t>
            </a:r>
            <a:r>
              <a:rPr lang="ru-RU" sz="1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процессе распада спирта в организме образуется ацетальдегид, который является ядом для органов. Кроме того, он подавляет процесс </a:t>
            </a:r>
            <a:r>
              <a:rPr lang="ru-RU" sz="14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реабсорбции</a:t>
            </a:r>
            <a:r>
              <a:rPr lang="ru-RU" sz="1400" b="1" dirty="0">
                <a:solidFill>
                  <a:srgbClr val="0070C0"/>
                </a:solidFill>
                <a:latin typeface="Book Antiqua" panose="02040602050305030304" pitchFamily="18" charset="0"/>
              </a:rPr>
              <a:t> в почках, это приводит к тому, что не происходит обратное всасывание необходимых биологических веществ (белок, глюкоза, витамины). В результате полезные вещества выводятся вместе с мочой</a:t>
            </a:r>
            <a:r>
              <a:rPr lang="ru-RU" sz="1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.</a:t>
            </a:r>
            <a:endParaRPr lang="ru-RU" sz="14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3016" y="3491880"/>
            <a:ext cx="3057831" cy="2246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Book Antiqua" panose="02040602050305030304" pitchFamily="18" charset="0"/>
              </a:rPr>
              <a:t>Употребление пива, обладающего мочегонным свойством, становится катализатором распространения болезнетворных бактерий, что приводит к пиелонефриту. Также алкоголизм провоцирует закупорку почечной артерии, что становится предпосылкой к развитию инфаркта почки.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57111" y="5940152"/>
            <a:ext cx="31386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Последствия.</a:t>
            </a:r>
            <a:r>
              <a:rPr lang="ru-RU" sz="1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Воспаление </a:t>
            </a:r>
            <a:r>
              <a:rPr lang="ru-RU" sz="1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мочевого пузыря; патологические изменения в надпочечниках; воспалительный процесс лоханок почек; проблемы с мочеиспусканием; отравление тканей почек; мочекаменная болезнь; дистрофия (в результате замены тканей почки соединительной тканью); онкология; почечная недостаточность; потеря 1 или 2 частей парного органа.</a:t>
            </a:r>
            <a:r>
              <a:rPr lang="ru-RU" sz="1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endParaRPr lang="ru-RU" sz="14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4" name="Picture 4" descr="C:\Users\Елена\Desktop\kamni-v-pochkah-lecheni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1" y="6580022"/>
            <a:ext cx="3192520" cy="21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Елена\Desktop\24849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4" y="4615264"/>
            <a:ext cx="3251457" cy="18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332656" y="107504"/>
            <a:ext cx="6172200" cy="8828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Какие </a:t>
            </a:r>
            <a:r>
              <a:rPr lang="ru-RU" sz="2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меры профилактики необходимо соблюдать для сохранения здоровья почек</a:t>
            </a:r>
            <a:r>
              <a:rPr lang="ru-RU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  <a:endParaRPr lang="ru-RU" sz="2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2214" y="1081449"/>
            <a:ext cx="3263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«Человек </a:t>
            </a:r>
            <a:r>
              <a:rPr lang="ru-RU" sz="14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здоров, только если здоровы его почки».</a:t>
            </a:r>
          </a:p>
        </p:txBody>
      </p:sp>
      <p:pic>
        <p:nvPicPr>
          <p:cNvPr id="6145" name="Picture 1" descr="C:\Users\Елена\Desktop\min-vo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2656" y="1167125"/>
            <a:ext cx="2373644" cy="17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2936" y="1619672"/>
            <a:ext cx="381642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 Antiqua" panose="02040602050305030304" pitchFamily="18" charset="0"/>
              </a:rPr>
              <a:t>Во-первых,</a:t>
            </a:r>
            <a:r>
              <a:rPr lang="ru-RU" sz="1400" dirty="0">
                <a:latin typeface="Book Antiqua" panose="02040602050305030304" pitchFamily="18" charset="0"/>
              </a:rPr>
              <a:t> своевременно опорожняйте мочевой пузырь. Мы привыкли терпеть и «всё держать в себе», а это до добра не доведёт!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2936" y="2699792"/>
            <a:ext cx="3816424" cy="2031325"/>
          </a:xfrm>
          <a:prstGeom prst="rect">
            <a:avLst/>
          </a:prstGeom>
          <a:solidFill>
            <a:srgbClr val="FFF3F3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 Antiqua" panose="02040602050305030304" pitchFamily="18" charset="0"/>
              </a:rPr>
              <a:t>Во-вторых,</a:t>
            </a:r>
            <a:r>
              <a:rPr lang="ru-RU" sz="1400" dirty="0">
                <a:latin typeface="Book Antiqua" panose="02040602050305030304" pitchFamily="18" charset="0"/>
              </a:rPr>
              <a:t> употребляйте больше жидкости — до 2,5 литров (уж об этом твердят на каждом углу). Обилие влаги делает наш организм негостеприимным для бактерий. Кофе и крепкий черный чай – не совсем подходящие напитки, а вот различные травяные настои, зеленый чай, компоты, питьевая вода — все это очень помогает нашим почкам.</a:t>
            </a:r>
          </a:p>
        </p:txBody>
      </p:sp>
      <p:pic>
        <p:nvPicPr>
          <p:cNvPr id="6146" name="Picture 2" descr="C:\Users\Елена\Desktop\kostroms-ros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031019"/>
            <a:ext cx="2373644" cy="17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4767" y="4932040"/>
            <a:ext cx="2431533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 Antiqua" panose="02040602050305030304" pitchFamily="18" charset="0"/>
              </a:rPr>
              <a:t>В-третьих,</a:t>
            </a:r>
            <a:r>
              <a:rPr lang="ru-RU" sz="1400" dirty="0">
                <a:latin typeface="Book Antiqua" panose="02040602050305030304" pitchFamily="18" charset="0"/>
              </a:rPr>
              <a:t> необходимо откорректировать питание. Добавьте в свой рацион как можно больше фруктов, овощей, зелени. </a:t>
            </a:r>
          </a:p>
        </p:txBody>
      </p:sp>
      <p:pic>
        <p:nvPicPr>
          <p:cNvPr id="6147" name="Picture 3" descr="C:\Users\Елена\Desktop\Dieta-pri-zabolevanijah-poch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4791654"/>
            <a:ext cx="3816424" cy="25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45714" y="7400179"/>
            <a:ext cx="3816424" cy="1600438"/>
          </a:xfrm>
          <a:prstGeom prst="rect">
            <a:avLst/>
          </a:prstGeom>
          <a:solidFill>
            <a:srgbClr val="FFF3F3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 Antiqua" panose="02040602050305030304" pitchFamily="18" charset="0"/>
              </a:rPr>
              <a:t>В-четвертых,</a:t>
            </a:r>
            <a:r>
              <a:rPr lang="ru-RU" sz="1400" dirty="0">
                <a:latin typeface="Book Antiqua" panose="02040602050305030304" pitchFamily="18" charset="0"/>
              </a:rPr>
              <a:t> почки обожают тепло в сочетании с обильным питьем, так что сауна — лучший друг. Здесь и  нагрузка на почки снижается (благодаря выделению пота), и кровеносные сосуды расширяются (почки начинают обильно снабжаться кровью).</a:t>
            </a:r>
          </a:p>
        </p:txBody>
      </p:sp>
      <p:pic>
        <p:nvPicPr>
          <p:cNvPr id="6148" name="Picture 4" descr="C:\Users\Елена\Desktop\2e885e27bd2d1ea254d932e29e0980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5" y="6156176"/>
            <a:ext cx="2323521" cy="15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2723" y="7759005"/>
            <a:ext cx="237398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 Antiqua" panose="02040602050305030304" pitchFamily="18" charset="0"/>
              </a:rPr>
              <a:t>В-пятых, </a:t>
            </a:r>
            <a:r>
              <a:rPr lang="ru-RU" sz="1400" dirty="0">
                <a:latin typeface="Book Antiqua" panose="02040602050305030304" pitchFamily="18" charset="0"/>
              </a:rPr>
              <a:t>почки большие любительницы движения – танцев, лыжных прогулок, гимнастики. </a:t>
            </a:r>
            <a:r>
              <a:rPr lang="ru-RU" sz="1400" dirty="0" smtClean="0">
                <a:latin typeface="Book Antiqua" panose="02040602050305030304" pitchFamily="18" charset="0"/>
              </a:rPr>
              <a:t>И </a:t>
            </a:r>
            <a:r>
              <a:rPr lang="ru-RU" sz="1400" dirty="0">
                <a:latin typeface="Book Antiqua" panose="02040602050305030304" pitchFamily="18" charset="0"/>
              </a:rPr>
              <a:t>улучшат ваше настроение.</a:t>
            </a:r>
          </a:p>
        </p:txBody>
      </p:sp>
      <p:pic>
        <p:nvPicPr>
          <p:cNvPr id="14" name="Рисунок 13" descr="http://podrostkov-net.ru/wp-content/uploads/2015/10/koska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1"/>
          <a:stretch/>
        </p:blipFill>
        <p:spPr bwMode="auto">
          <a:xfrm>
            <a:off x="1627400" y="6148812"/>
            <a:ext cx="1049089" cy="1556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1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244</TotalTime>
  <Words>656</Words>
  <Application>Microsoft Office PowerPoint</Application>
  <PresentationFormat>Экран (4:3)</PresentationFormat>
  <Paragraphs>69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Презентация PowerPoint</vt:lpstr>
      <vt:lpstr>Как устроена и функционирует мочевыделительная система?</vt:lpstr>
      <vt:lpstr>Презентация PowerPoint</vt:lpstr>
      <vt:lpstr>Каковы причины нарушения работы почек?</vt:lpstr>
      <vt:lpstr>«Чем опасны болезни  мочевыделительной системы?»</vt:lpstr>
      <vt:lpstr>Презентация PowerPoint</vt:lpstr>
      <vt:lpstr>Какие меры профилактики необходимо соблюдать для сохранения здоровья почек?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25</cp:revision>
  <dcterms:created xsi:type="dcterms:W3CDTF">2019-03-02T17:53:47Z</dcterms:created>
  <dcterms:modified xsi:type="dcterms:W3CDTF">2021-02-11T18:27:43Z</dcterms:modified>
</cp:coreProperties>
</file>