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drawings/drawing2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0" r:id="rId2"/>
    <p:sldId id="262" r:id="rId3"/>
    <p:sldId id="261" r:id="rId4"/>
    <p:sldId id="264" r:id="rId5"/>
    <p:sldId id="263" r:id="rId6"/>
    <p:sldId id="256" r:id="rId7"/>
    <p:sldId id="269" r:id="rId8"/>
    <p:sldId id="265" r:id="rId9"/>
    <p:sldId id="258" r:id="rId10"/>
    <p:sldId id="267" r:id="rId11"/>
    <p:sldId id="268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package" Target="../embeddings/_____Microsoft_Excel1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2.xml"/><Relationship Id="rId2" Type="http://schemas.openxmlformats.org/officeDocument/2006/relationships/package" Target="../embeddings/_____Microsoft_Excel2.xlsx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3293483614898241E-2"/>
          <c:y val="0.12564449020531365"/>
          <c:w val="0.51968868474773988"/>
          <c:h val="0.60418097002349291"/>
        </c:manualLayout>
      </c:layout>
      <c:pie3DChart>
        <c:varyColors val="1"/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 w="25400">
          <a:noFill/>
        </a:ln>
      </c:spPr>
    </c:plotArea>
    <c:legend>
      <c:legendPos val="r"/>
      <c:layout/>
      <c:overlay val="0"/>
    </c:legend>
    <c:plotVisOnly val="1"/>
    <c:dispBlanksAs val="gap"/>
    <c:showDLblsOverMax val="0"/>
  </c:chart>
  <c:spPr>
    <a:solidFill>
      <a:sysClr val="window" lastClr="FFFFFF"/>
    </a:solidFill>
  </c:spPr>
  <c:txPr>
    <a:bodyPr/>
    <a:lstStyle/>
    <a:p>
      <a:pPr>
        <a:defRPr>
          <a:latin typeface="Times New Roman" pitchFamily="18" charset="0"/>
          <a:cs typeface="Times New Roman" pitchFamily="18" charset="0"/>
        </a:defRPr>
      </a:pPr>
      <a:endParaRPr lang="ru-RU"/>
    </a:p>
  </c:txPr>
  <c:externalData r:id="rId2">
    <c:autoUpdate val="0"/>
  </c:externalData>
  <c:userShapes r:id="rId3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15"/>
      <c:rotY val="20"/>
      <c:rAngAx val="0"/>
      <c:perspective val="30"/>
    </c:view3D>
    <c:floor>
      <c:thickness val="0"/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3.7154782735491401E-2"/>
          <c:y val="0.28052587176602922"/>
          <c:w val="0.71935094050743653"/>
          <c:h val="0.46725753030871142"/>
        </c:manualLayout>
      </c:layout>
      <c:bar3DChart>
        <c:barDir val="col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36030080"/>
        <c:axId val="136031616"/>
        <c:axId val="0"/>
      </c:bar3DChart>
      <c:catAx>
        <c:axId val="136030080"/>
        <c:scaling>
          <c:orientation val="minMax"/>
        </c:scaling>
        <c:delete val="0"/>
        <c:axPos val="b"/>
        <c:majorTickMark val="none"/>
        <c:minorTickMark val="none"/>
        <c:tickLblPos val="nextTo"/>
        <c:crossAx val="136031616"/>
        <c:crosses val="autoZero"/>
        <c:auto val="1"/>
        <c:lblAlgn val="ctr"/>
        <c:lblOffset val="100"/>
        <c:noMultiLvlLbl val="0"/>
      </c:catAx>
      <c:valAx>
        <c:axId val="136031616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136030080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71715387139107611"/>
          <c:y val="0.56693882014748165"/>
          <c:w val="0.28284606538787116"/>
          <c:h val="0.28323931027608895"/>
        </c:manualLayout>
      </c:layout>
      <c:overlay val="0"/>
      <c:txPr>
        <a:bodyPr/>
        <a:lstStyle/>
        <a:p>
          <a:pPr>
            <a:defRPr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externalData r:id="rId2">
    <c:autoUpdate val="0"/>
  </c:externalData>
  <c:userShapes r:id="rId3"/>
</c:chartSpace>
</file>

<file path=ppt/drawing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1</cdr:x>
      <cdr:y>1</cdr:y>
    </cdr:to>
    <cdr:pic>
      <cdr:nvPicPr>
        <cdr:cNvPr id="2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0" y="0"/>
          <a:ext cx="38261925" cy="23964900"/>
        </a:xfrm>
        <a:prstGeom xmlns:a="http://schemas.openxmlformats.org/drawingml/2006/main" prst="rect">
          <a:avLst/>
        </a:prstGeom>
      </cdr:spPr>
    </cdr:pic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1</cdr:x>
      <cdr:y>1</cdr:y>
    </cdr:to>
    <cdr:pic>
      <cdr:nvPicPr>
        <cdr:cNvPr id="3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0" y="0"/>
          <a:ext cx="38261925" cy="23964900"/>
        </a:xfrm>
        <a:prstGeom xmlns:a="http://schemas.openxmlformats.org/drawingml/2006/main" prst="rect">
          <a:avLst/>
        </a:prstGeom>
      </cdr:spPr>
    </cdr:pic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7942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82165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72112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63029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98497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21.06.2018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93262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21.06.2018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18341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21.06.2018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70946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21.06.2018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19880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21.06.2018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18879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21.06.2018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92636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21.06.2018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88523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34682"/>
          </a:xfrm>
        </p:spPr>
        <p:txBody>
          <a:bodyPr>
            <a:normAutofit fontScale="90000"/>
          </a:bodyPr>
          <a:lstStyle/>
          <a:p>
            <a:pPr>
              <a:lnSpc>
                <a:spcPct val="115000"/>
              </a:lnSpc>
            </a:pPr>
            <a:r>
              <a:rPr lang="ru-RU" sz="1600" b="1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Министерство образования и науки Российской Федерации</a:t>
            </a:r>
            <a:r>
              <a:rPr lang="ru-RU" sz="1600" dirty="0">
                <a:solidFill>
                  <a:prstClr val="black"/>
                </a:solidFill>
                <a:ea typeface="Times New Roman"/>
                <a:cs typeface="Times New Roman"/>
              </a:rPr>
              <a:t/>
            </a:r>
            <a:br>
              <a:rPr lang="ru-RU" sz="1600" dirty="0">
                <a:solidFill>
                  <a:prstClr val="black"/>
                </a:solidFill>
                <a:ea typeface="Times New Roman"/>
                <a:cs typeface="Times New Roman"/>
              </a:rPr>
            </a:br>
            <a:r>
              <a:rPr lang="ru-RU" sz="1600" b="1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БУЗУЛУКСКИЙ ГУМАНИТАРНО-ТЕХНОЛОГИЧЕСКИЙ ИНСТИТУТ </a:t>
            </a:r>
            <a:br>
              <a:rPr lang="ru-RU" sz="1600" b="1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</a:br>
            <a:r>
              <a:rPr lang="ru-RU" sz="1600" b="1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(ФИЛИАЛ) ФЕДЕРАЛЬНОГО ГОСУДАРСТВЕННОГО БЮДЖЕТНОГО </a:t>
            </a:r>
            <a:br>
              <a:rPr lang="ru-RU" sz="1600" b="1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</a:br>
            <a:r>
              <a:rPr lang="ru-RU" sz="1600" b="1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ОБРАЗОВАТЕЛЬНОГО УЧРЕЖДЕНИЯ ВЫСШЕГО ОБРАЗОВАНИЯ </a:t>
            </a:r>
            <a:br>
              <a:rPr lang="ru-RU" sz="1600" b="1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</a:br>
            <a:r>
              <a:rPr lang="ru-RU" sz="1600" b="1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«ОРЕНБУРГСКИЙ ГОСУДАРСТВЕННЫЙ УНИВЕРСИТЕТ</a:t>
            </a:r>
            <a:r>
              <a:rPr lang="ru-RU" sz="1600" b="1" dirty="0" smtClean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»</a:t>
            </a:r>
            <a:br>
              <a:rPr lang="ru-RU" sz="1600" b="1" dirty="0" smtClean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</a:br>
            <a:r>
              <a:rPr lang="ru-RU" sz="1600" b="1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/>
            </a:r>
            <a:br>
              <a:rPr lang="ru-RU" sz="1600" b="1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</a:br>
            <a:r>
              <a:rPr lang="ru-RU" sz="1600" dirty="0">
                <a:solidFill>
                  <a:prstClr val="black"/>
                </a:solidFill>
                <a:ea typeface="Times New Roman"/>
                <a:cs typeface="Times New Roman"/>
              </a:rPr>
              <a:t/>
            </a:r>
            <a:br>
              <a:rPr lang="ru-RU" sz="1600" dirty="0">
                <a:solidFill>
                  <a:prstClr val="black"/>
                </a:solidFill>
                <a:ea typeface="Times New Roman"/>
                <a:cs typeface="Times New Roman"/>
              </a:rPr>
            </a:br>
            <a:r>
              <a:rPr lang="ru-RU" sz="1600" b="1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ВЫПУСКНАЯ КВАЛИФИКАЦИОННАЯ </a:t>
            </a:r>
            <a:r>
              <a:rPr lang="ru-RU" sz="1600" b="1" dirty="0" smtClean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РАБОТА</a:t>
            </a:r>
            <a:r>
              <a:rPr lang="ru-RU" sz="1600" b="1" dirty="0">
                <a:solidFill>
                  <a:prstClr val="black"/>
                </a:solidFill>
                <a:ea typeface="Times New Roman"/>
                <a:cs typeface="Times New Roman"/>
              </a:rPr>
              <a:t/>
            </a:r>
            <a:br>
              <a:rPr lang="ru-RU" sz="1600" b="1" dirty="0">
                <a:solidFill>
                  <a:prstClr val="black"/>
                </a:solidFill>
                <a:ea typeface="Times New Roman"/>
                <a:cs typeface="Times New Roman"/>
              </a:rPr>
            </a:br>
            <a:r>
              <a:rPr lang="ru-RU" sz="1600" b="1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 </a:t>
            </a:r>
            <a:r>
              <a:rPr lang="ru-RU" sz="1600" b="1" dirty="0">
                <a:solidFill>
                  <a:prstClr val="black"/>
                </a:solidFill>
                <a:ea typeface="Times New Roman"/>
                <a:cs typeface="Times New Roman"/>
              </a:rPr>
              <a:t/>
            </a:r>
            <a:br>
              <a:rPr lang="ru-RU" sz="1600" b="1" dirty="0">
                <a:solidFill>
                  <a:prstClr val="black"/>
                </a:solidFill>
                <a:ea typeface="Times New Roman"/>
                <a:cs typeface="Times New Roman"/>
              </a:rPr>
            </a:br>
            <a:r>
              <a:rPr lang="ru-RU" sz="1600" b="1" dirty="0">
                <a:solidFill>
                  <a:prstClr val="black"/>
                </a:solidFill>
                <a:ea typeface="Times New Roman"/>
                <a:cs typeface="Times New Roman"/>
              </a:rPr>
              <a:t/>
            </a:r>
            <a:br>
              <a:rPr lang="ru-RU" sz="1600" b="1" dirty="0">
                <a:solidFill>
                  <a:prstClr val="black"/>
                </a:solidFill>
                <a:ea typeface="Times New Roman"/>
                <a:cs typeface="Times New Roman"/>
              </a:rPr>
            </a:br>
            <a:r>
              <a:rPr lang="ru-RU" sz="1600" b="1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 </a:t>
            </a:r>
            <a:r>
              <a:rPr lang="ru-RU" sz="1600" b="1" dirty="0" smtClean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Нравственное воспитание детей старшего дошкольного возраста</a:t>
            </a:r>
            <a:br>
              <a:rPr lang="ru-RU" sz="1600" b="1" dirty="0" smtClean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</a:br>
            <a:r>
              <a:rPr lang="ru-RU" sz="1600" b="1" dirty="0" smtClean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средствами художественной литературы в дошкольном</a:t>
            </a:r>
            <a:br>
              <a:rPr lang="ru-RU" sz="1600" b="1" dirty="0" smtClean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</a:br>
            <a:r>
              <a:rPr lang="ru-RU" sz="1600" b="1" dirty="0" smtClean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образовательном учреждении</a:t>
            </a:r>
            <a:r>
              <a:rPr lang="ru-RU" sz="1600" dirty="0">
                <a:solidFill>
                  <a:prstClr val="black"/>
                </a:solidFill>
                <a:ea typeface="Times New Roman"/>
                <a:cs typeface="Times New Roman"/>
              </a:rPr>
              <a:t/>
            </a:r>
            <a:br>
              <a:rPr lang="ru-RU" sz="1600" dirty="0">
                <a:solidFill>
                  <a:prstClr val="black"/>
                </a:solidFill>
                <a:ea typeface="Times New Roman"/>
                <a:cs typeface="Times New Roman"/>
              </a:rPr>
            </a:br>
            <a:r>
              <a:rPr lang="ru-RU" sz="1600" b="1" dirty="0">
                <a:latin typeface="Times New Roman"/>
                <a:ea typeface="Calibri"/>
              </a:rPr>
              <a:t/>
            </a:r>
            <a:br>
              <a:rPr lang="ru-RU" sz="1600" b="1" dirty="0">
                <a:latin typeface="Times New Roman"/>
                <a:ea typeface="Calibri"/>
              </a:rPr>
            </a:br>
            <a:r>
              <a:rPr lang="ru-RU" sz="1600" b="1" dirty="0" smtClean="0">
                <a:latin typeface="Times New Roman"/>
                <a:ea typeface="Calibri"/>
              </a:rPr>
              <a:t/>
            </a:r>
            <a:br>
              <a:rPr lang="ru-RU" sz="1600" b="1" dirty="0" smtClean="0">
                <a:latin typeface="Times New Roman"/>
                <a:ea typeface="Calibri"/>
              </a:rPr>
            </a:br>
            <a:r>
              <a:rPr lang="ru-RU" sz="1600" b="1" dirty="0">
                <a:latin typeface="Times New Roman"/>
                <a:ea typeface="Calibri"/>
              </a:rPr>
              <a:t/>
            </a:r>
            <a:br>
              <a:rPr lang="ru-RU" sz="1600" b="1" dirty="0">
                <a:latin typeface="Times New Roman"/>
                <a:ea typeface="Calibri"/>
              </a:rPr>
            </a:br>
            <a:r>
              <a:rPr lang="ru-RU" sz="1600" b="1" dirty="0">
                <a:latin typeface="Times New Roman"/>
                <a:ea typeface="Calibri"/>
              </a:rPr>
              <a:t/>
            </a:r>
            <a:br>
              <a:rPr lang="ru-RU" sz="1600" b="1" dirty="0">
                <a:latin typeface="Times New Roman"/>
                <a:ea typeface="Calibri"/>
              </a:rPr>
            </a:br>
            <a:r>
              <a:rPr lang="ru-RU" sz="1600" b="1" dirty="0" smtClean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Студент                                                                                                О. А. Данилова</a:t>
            </a:r>
            <a:r>
              <a:rPr lang="ru-RU" sz="1600" b="1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/>
            </a:r>
            <a:br>
              <a:rPr lang="ru-RU" sz="1600" b="1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</a:br>
            <a:r>
              <a:rPr lang="ru-RU" sz="1600" b="1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Научный руководитель                                    канд. </a:t>
            </a:r>
            <a:r>
              <a:rPr lang="ru-RU" sz="1600" b="1" dirty="0" smtClean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филос.  </a:t>
            </a:r>
            <a:r>
              <a:rPr lang="ru-RU" sz="1600" b="1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наук  </a:t>
            </a:r>
            <a:r>
              <a:rPr lang="ru-RU" sz="1600" b="1" dirty="0" smtClean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В. С. </a:t>
            </a:r>
            <a:r>
              <a:rPr lang="ru-RU" sz="1600" b="1" dirty="0" err="1" smtClean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Пузикова</a:t>
            </a:r>
            <a:r>
              <a:rPr lang="ru-RU" sz="3600" dirty="0">
                <a:solidFill>
                  <a:prstClr val="black"/>
                </a:solidFill>
                <a:ea typeface="Times New Roman"/>
                <a:cs typeface="Times New Roman"/>
              </a:rPr>
              <a:t/>
            </a:r>
            <a:br>
              <a:rPr lang="ru-RU" sz="3600" dirty="0">
                <a:solidFill>
                  <a:prstClr val="black"/>
                </a:solidFill>
                <a:ea typeface="Times New Roman"/>
                <a:cs typeface="Times New Roman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26976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18658"/>
          </a:xfrm>
        </p:spPr>
        <p:txBody>
          <a:bodyPr/>
          <a:lstStyle/>
          <a:p>
            <a:endParaRPr lang="ru-RU" dirty="0"/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1383097048"/>
              </p:ext>
            </p:extLst>
          </p:nvPr>
        </p:nvGraphicFramePr>
        <p:xfrm>
          <a:off x="395536" y="260648"/>
          <a:ext cx="8280920" cy="59046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01021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94522"/>
          </a:xfrm>
        </p:spPr>
        <p:txBody>
          <a:bodyPr>
            <a:noAutofit/>
          </a:bodyPr>
          <a:lstStyle/>
          <a:p>
            <a:r>
              <a:rPr lang="ru-RU" sz="8800" dirty="0" smtClean="0">
                <a:latin typeface="Times New Roman" pitchFamily="18" charset="0"/>
                <a:cs typeface="Times New Roman" pitchFamily="18" charset="0"/>
              </a:rPr>
              <a:t>Спасибо</a:t>
            </a:r>
            <a:br>
              <a:rPr lang="ru-RU" sz="8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8800" dirty="0" smtClean="0">
                <a:latin typeface="Times New Roman" pitchFamily="18" charset="0"/>
                <a:cs typeface="Times New Roman" pitchFamily="18" charset="0"/>
              </a:rPr>
              <a:t>за внимание!!!</a:t>
            </a:r>
            <a:endParaRPr lang="ru-RU" sz="8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2915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74642"/>
          </a:xfrm>
        </p:spPr>
        <p:txBody>
          <a:bodyPr>
            <a:normAutofit fontScale="90000"/>
          </a:bodyPr>
          <a:lstStyle/>
          <a:p>
            <a:pPr indent="450215" algn="l">
              <a:spcAft>
                <a:spcPts val="0"/>
              </a:spcAft>
            </a:pPr>
            <a:r>
              <a:rPr lang="ru-RU" b="1" dirty="0" smtClean="0">
                <a:latin typeface="Times New Roman"/>
                <a:ea typeface="Calibri"/>
                <a:cs typeface="Times New Roman"/>
              </a:rPr>
              <a:t>Объект исследования:  </a:t>
            </a:r>
            <a:br>
              <a:rPr lang="ru-RU" b="1" dirty="0" smtClean="0">
                <a:latin typeface="Times New Roman"/>
                <a:ea typeface="Calibri"/>
                <a:cs typeface="Times New Roman"/>
              </a:rPr>
            </a:br>
            <a:r>
              <a:rPr lang="ru-RU" sz="4000" dirty="0" smtClean="0">
                <a:solidFill>
                  <a:srgbClr val="000000"/>
                </a:solidFill>
                <a:latin typeface="Times New Roman"/>
                <a:ea typeface="Andale Sans UI"/>
                <a:cs typeface="Times New Roman"/>
              </a:rPr>
              <a:t> процесс </a:t>
            </a:r>
            <a:r>
              <a:rPr lang="ru-RU" sz="4000" dirty="0">
                <a:solidFill>
                  <a:srgbClr val="000000"/>
                </a:solidFill>
                <a:latin typeface="Times New Roman"/>
                <a:ea typeface="Andale Sans UI"/>
                <a:cs typeface="Times New Roman"/>
              </a:rPr>
              <a:t>нравственного развитие детей старшего дошкольного возраста.</a:t>
            </a:r>
            <a:r>
              <a:rPr lang="ru-RU" sz="4000" dirty="0">
                <a:solidFill>
                  <a:srgbClr val="00000A"/>
                </a:solidFill>
                <a:latin typeface="Times New Roman"/>
                <a:ea typeface="Andale Sans UI"/>
                <a:cs typeface="Tahoma"/>
              </a:rPr>
              <a:t/>
            </a:r>
            <a:br>
              <a:rPr lang="ru-RU" sz="4000" dirty="0">
                <a:solidFill>
                  <a:srgbClr val="00000A"/>
                </a:solidFill>
                <a:latin typeface="Times New Roman"/>
                <a:ea typeface="Andale Sans UI"/>
                <a:cs typeface="Tahoma"/>
              </a:rPr>
            </a:br>
            <a:r>
              <a:rPr lang="ru-RU" b="1" dirty="0" smtClean="0">
                <a:latin typeface="Times New Roman"/>
                <a:ea typeface="Calibri"/>
                <a:cs typeface="Times New Roman"/>
              </a:rPr>
              <a:t> </a:t>
            </a:r>
            <a:r>
              <a:rPr lang="ru-RU" sz="3600" dirty="0">
                <a:ea typeface="Calibri"/>
                <a:cs typeface="Times New Roman"/>
              </a:rPr>
              <a:t/>
            </a:r>
            <a:br>
              <a:rPr lang="ru-RU" sz="3600" dirty="0">
                <a:ea typeface="Calibri"/>
                <a:cs typeface="Times New Roman"/>
              </a:rPr>
            </a:br>
            <a:r>
              <a:rPr lang="ru-RU" sz="3600" dirty="0" smtClean="0">
                <a:ea typeface="Calibri"/>
                <a:cs typeface="Times New Roman"/>
              </a:rPr>
              <a:t/>
            </a:r>
            <a:br>
              <a:rPr lang="ru-RU" sz="3600" dirty="0" smtClean="0">
                <a:ea typeface="Calibri"/>
                <a:cs typeface="Times New Roman"/>
              </a:rPr>
            </a:br>
            <a:r>
              <a:rPr lang="ru-RU" sz="3600" dirty="0" smtClean="0">
                <a:ea typeface="Calibri"/>
                <a:cs typeface="Times New Roman"/>
              </a:rPr>
              <a:t>     </a:t>
            </a:r>
            <a:r>
              <a:rPr lang="ru-RU" b="1" dirty="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Предмет </a:t>
            </a:r>
            <a:r>
              <a:rPr lang="ru-RU" b="1" dirty="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исследования:</a:t>
            </a:r>
            <a:br>
              <a:rPr lang="ru-RU" b="1" dirty="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</a:br>
            <a:r>
              <a:rPr lang="ru-RU" sz="4000" dirty="0">
                <a:solidFill>
                  <a:srgbClr val="000000"/>
                </a:solidFill>
                <a:latin typeface="Times New Roman"/>
                <a:ea typeface="Andale Sans UI"/>
              </a:rPr>
              <a:t>влияние художественной литературы на </a:t>
            </a:r>
            <a:r>
              <a:rPr lang="ru-RU" sz="4000" dirty="0" smtClean="0">
                <a:solidFill>
                  <a:srgbClr val="000000"/>
                </a:solidFill>
                <a:latin typeface="Times New Roman"/>
                <a:ea typeface="Andale Sans UI"/>
              </a:rPr>
              <a:t>нравственное воспитание и </a:t>
            </a:r>
            <a:r>
              <a:rPr lang="ru-RU" sz="4000" dirty="0">
                <a:solidFill>
                  <a:srgbClr val="000000"/>
                </a:solidFill>
                <a:latin typeface="Times New Roman"/>
                <a:ea typeface="Andale Sans UI"/>
              </a:rPr>
              <a:t>развитие дошкольников</a:t>
            </a:r>
            <a:r>
              <a:rPr lang="ru-RU" sz="4000" dirty="0">
                <a:ea typeface="Calibri"/>
                <a:cs typeface="Times New Roman"/>
              </a:rPr>
              <a:t/>
            </a:r>
            <a:br>
              <a:rPr lang="ru-RU" sz="4000" dirty="0">
                <a:ea typeface="Calibri"/>
                <a:cs typeface="Times New Roman"/>
              </a:rPr>
            </a:b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287955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Цель </a:t>
            </a:r>
            <a:r>
              <a:rPr lang="ru-RU" b="1" dirty="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исследования: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0" algn="just">
              <a:spcAft>
                <a:spcPts val="0"/>
              </a:spcAft>
              <a:buNone/>
            </a:pPr>
            <a:r>
              <a:rPr lang="ru-RU" dirty="0">
                <a:solidFill>
                  <a:srgbClr val="000000"/>
                </a:solidFill>
                <a:latin typeface="Times New Roman"/>
                <a:ea typeface="Andale Sans UI"/>
                <a:cs typeface="Times New Roman"/>
              </a:rPr>
              <a:t>в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Andale Sans UI"/>
                <a:cs typeface="Times New Roman"/>
              </a:rPr>
              <a:t>ыражена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Andale Sans UI"/>
              </a:rPr>
              <a:t> 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Andale Sans UI"/>
              </a:rPr>
              <a:t>в изучении анализа </a:t>
            </a:r>
            <a:r>
              <a:rPr lang="ru-RU" dirty="0">
                <a:solidFill>
                  <a:srgbClr val="00000A"/>
                </a:solidFill>
                <a:latin typeface="Times New Roman"/>
                <a:ea typeface="Andale Sans UI"/>
              </a:rPr>
              <a:t>нравственного воспитания детей старшего </a:t>
            </a:r>
            <a:r>
              <a:rPr lang="ru-RU" dirty="0" smtClean="0">
                <a:solidFill>
                  <a:srgbClr val="00000A"/>
                </a:solidFill>
                <a:latin typeface="Times New Roman"/>
                <a:ea typeface="Andale Sans UI"/>
              </a:rPr>
              <a:t> </a:t>
            </a:r>
            <a:r>
              <a:rPr lang="ru-RU" dirty="0">
                <a:solidFill>
                  <a:srgbClr val="00000A"/>
                </a:solidFill>
                <a:latin typeface="Times New Roman"/>
                <a:ea typeface="Andale Sans UI"/>
              </a:rPr>
              <a:t>дошкольного возраста средствами художественной литературы в дошкольном образовательном учреждении.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19552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/>
                <a:ea typeface="Calibri"/>
                <a:cs typeface="Times New Roman"/>
              </a:rPr>
              <a:t/>
            </a:r>
            <a:br>
              <a:rPr lang="ru-RU" b="1" dirty="0" smtClean="0">
                <a:latin typeface="Times New Roman"/>
                <a:ea typeface="Calibri"/>
                <a:cs typeface="Times New Roman"/>
              </a:rPr>
            </a:br>
            <a:r>
              <a:rPr lang="ru-RU" b="1" dirty="0" smtClean="0">
                <a:latin typeface="Times New Roman"/>
                <a:ea typeface="Calibri"/>
                <a:cs typeface="Times New Roman"/>
              </a:rPr>
              <a:t>Задачи</a:t>
            </a:r>
            <a:r>
              <a:rPr lang="ru-RU" dirty="0" smtClean="0">
                <a:latin typeface="Times New Roman"/>
                <a:ea typeface="Calibri"/>
                <a:cs typeface="Times New Roman"/>
              </a:rPr>
              <a:t> </a:t>
            </a:r>
            <a:r>
              <a:rPr lang="ru-RU" b="1" dirty="0" smtClean="0">
                <a:latin typeface="Times New Roman"/>
                <a:ea typeface="Calibri"/>
                <a:cs typeface="Times New Roman"/>
              </a:rPr>
              <a:t>исследования:</a:t>
            </a:r>
            <a:r>
              <a:rPr lang="ru-RU" sz="3600" dirty="0">
                <a:ea typeface="Calibri"/>
                <a:cs typeface="Times New Roman"/>
              </a:rPr>
              <a:t/>
            </a:r>
            <a:br>
              <a:rPr lang="ru-RU" sz="3600" dirty="0">
                <a:ea typeface="Calibri"/>
                <a:cs typeface="Times New Roman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328591"/>
          </a:xfrm>
        </p:spPr>
        <p:txBody>
          <a:bodyPr>
            <a:normAutofit fontScale="25000" lnSpcReduction="20000"/>
          </a:bodyPr>
          <a:lstStyle/>
          <a:p>
            <a:pPr indent="0" algn="just">
              <a:spcAft>
                <a:spcPts val="0"/>
              </a:spcAft>
              <a:buNone/>
            </a:pPr>
            <a:r>
              <a:rPr lang="ru-RU" sz="8000" dirty="0">
                <a:solidFill>
                  <a:srgbClr val="000000"/>
                </a:solidFill>
                <a:latin typeface="Times New Roman"/>
                <a:ea typeface="Andale Sans UI"/>
                <a:cs typeface="Times New Roman"/>
              </a:rPr>
              <a:t>– изучение </a:t>
            </a:r>
            <a:r>
              <a:rPr lang="ru-RU" sz="8000" dirty="0">
                <a:solidFill>
                  <a:srgbClr val="00000A"/>
                </a:solidFill>
                <a:latin typeface="Times New Roman"/>
                <a:ea typeface="Andale Sans UI"/>
                <a:cs typeface="Times New Roman"/>
              </a:rPr>
              <a:t>смысла и содержание нравственного воспитания детей старшего дошкольного возраста в научной и методологической литературе;</a:t>
            </a:r>
            <a:endParaRPr lang="ru-RU" sz="8000" dirty="0">
              <a:solidFill>
                <a:srgbClr val="00000A"/>
              </a:solidFill>
              <a:latin typeface="Times New Roman"/>
              <a:ea typeface="Andale Sans UI"/>
              <a:cs typeface="Tahoma"/>
            </a:endParaRPr>
          </a:p>
          <a:p>
            <a:pPr indent="0" algn="just">
              <a:spcAft>
                <a:spcPts val="0"/>
              </a:spcAft>
              <a:buNone/>
            </a:pPr>
            <a:r>
              <a:rPr lang="ru-RU" sz="8000" dirty="0">
                <a:solidFill>
                  <a:srgbClr val="000000"/>
                </a:solidFill>
                <a:latin typeface="Times New Roman"/>
                <a:ea typeface="Andale Sans UI"/>
                <a:cs typeface="Times New Roman"/>
              </a:rPr>
              <a:t>–</a:t>
            </a:r>
            <a:r>
              <a:rPr lang="ru-RU" sz="8000" dirty="0">
                <a:solidFill>
                  <a:srgbClr val="00000A"/>
                </a:solidFill>
                <a:latin typeface="Times New Roman"/>
                <a:ea typeface="Andale Sans UI"/>
                <a:cs typeface="Times New Roman"/>
              </a:rPr>
              <a:t> исследование </a:t>
            </a:r>
            <a:r>
              <a:rPr lang="ru-RU" sz="8000" dirty="0">
                <a:solidFill>
                  <a:srgbClr val="000000"/>
                </a:solidFill>
                <a:latin typeface="Times New Roman"/>
                <a:ea typeface="Andale Sans UI"/>
                <a:cs typeface="Times New Roman"/>
              </a:rPr>
              <a:t>значение средств художественной литературы в формировании нравственного воспитания детей старшего дошкольного возраста;</a:t>
            </a:r>
            <a:endParaRPr lang="ru-RU" sz="8000" dirty="0">
              <a:solidFill>
                <a:srgbClr val="00000A"/>
              </a:solidFill>
              <a:latin typeface="Times New Roman"/>
              <a:ea typeface="Andale Sans UI"/>
              <a:cs typeface="Tahoma"/>
            </a:endParaRPr>
          </a:p>
          <a:p>
            <a:pPr indent="0">
              <a:spcAft>
                <a:spcPts val="0"/>
              </a:spcAft>
              <a:buNone/>
            </a:pPr>
            <a:r>
              <a:rPr lang="ru-RU" sz="8000" dirty="0">
                <a:solidFill>
                  <a:srgbClr val="000000"/>
                </a:solidFill>
                <a:latin typeface="Times New Roman"/>
                <a:ea typeface="Andale Sans UI"/>
                <a:cs typeface="Times New Roman"/>
              </a:rPr>
              <a:t>– определения </a:t>
            </a:r>
            <a:r>
              <a:rPr lang="ru-RU" sz="8000" dirty="0">
                <a:solidFill>
                  <a:srgbClr val="00000A"/>
                </a:solidFill>
                <a:latin typeface="Times New Roman"/>
                <a:ea typeface="Andale Sans UI"/>
                <a:cs typeface="Times New Roman"/>
              </a:rPr>
              <a:t>возрастные психологические особенности детей старшего дошкольного возраста</a:t>
            </a:r>
            <a:r>
              <a:rPr lang="ru-RU" sz="8000" dirty="0">
                <a:solidFill>
                  <a:srgbClr val="00000A"/>
                </a:solidFill>
                <a:latin typeface="Times New Roman"/>
                <a:ea typeface="Calibri"/>
                <a:cs typeface="Times New Roman"/>
              </a:rPr>
              <a:t>;</a:t>
            </a:r>
            <a:endParaRPr lang="ru-RU" sz="8000" dirty="0">
              <a:solidFill>
                <a:srgbClr val="00000A"/>
              </a:solidFill>
              <a:latin typeface="Times New Roman"/>
              <a:ea typeface="Andale Sans UI"/>
              <a:cs typeface="Tahoma"/>
            </a:endParaRPr>
          </a:p>
          <a:p>
            <a:pPr indent="0">
              <a:spcAft>
                <a:spcPts val="0"/>
              </a:spcAft>
              <a:buNone/>
            </a:pPr>
            <a:r>
              <a:rPr lang="ru-RU" sz="8000" dirty="0">
                <a:solidFill>
                  <a:srgbClr val="000000"/>
                </a:solidFill>
                <a:latin typeface="Times New Roman"/>
                <a:ea typeface="Andale Sans UI"/>
                <a:cs typeface="Times New Roman"/>
              </a:rPr>
              <a:t>– аналитическая работа по </a:t>
            </a:r>
            <a:r>
              <a:rPr lang="ru-RU" sz="8000" dirty="0" err="1">
                <a:solidFill>
                  <a:srgbClr val="000000"/>
                </a:solidFill>
                <a:latin typeface="Times New Roman"/>
                <a:ea typeface="Andale Sans UI"/>
                <a:cs typeface="Times New Roman"/>
              </a:rPr>
              <a:t>практико</a:t>
            </a:r>
            <a:r>
              <a:rPr lang="ru-RU" sz="8000" dirty="0">
                <a:solidFill>
                  <a:srgbClr val="000000"/>
                </a:solidFill>
                <a:latin typeface="Times New Roman"/>
                <a:ea typeface="Andale Sans UI"/>
                <a:cs typeface="Times New Roman"/>
              </a:rPr>
              <a:t> – ориентированная </a:t>
            </a:r>
            <a:r>
              <a:rPr lang="ru-RU" sz="8000" dirty="0" smtClean="0">
                <a:solidFill>
                  <a:srgbClr val="000000"/>
                </a:solidFill>
                <a:latin typeface="Times New Roman"/>
                <a:ea typeface="Andale Sans UI"/>
                <a:cs typeface="Times New Roman"/>
              </a:rPr>
              <a:t>деятельности </a:t>
            </a:r>
            <a:r>
              <a:rPr lang="ru-RU" sz="8000" dirty="0">
                <a:solidFill>
                  <a:srgbClr val="000000"/>
                </a:solidFill>
                <a:latin typeface="Times New Roman"/>
                <a:ea typeface="Andale Sans UI"/>
                <a:cs typeface="Times New Roman"/>
              </a:rPr>
              <a:t>по использованию средств художественной литературы в формировании нравственного воспитания </a:t>
            </a:r>
            <a:r>
              <a:rPr lang="ru-RU" sz="8000" dirty="0" smtClean="0">
                <a:solidFill>
                  <a:srgbClr val="000000"/>
                </a:solidFill>
                <a:latin typeface="Times New Roman"/>
                <a:ea typeface="Andale Sans UI"/>
                <a:cs typeface="Times New Roman"/>
              </a:rPr>
              <a:t>детей старшего </a:t>
            </a:r>
            <a:r>
              <a:rPr lang="ru-RU" sz="8000" dirty="0">
                <a:solidFill>
                  <a:srgbClr val="000000"/>
                </a:solidFill>
                <a:latin typeface="Times New Roman"/>
                <a:ea typeface="Andale Sans UI"/>
                <a:cs typeface="Times New Roman"/>
              </a:rPr>
              <a:t>дошкольного возраста;</a:t>
            </a:r>
            <a:endParaRPr lang="ru-RU" sz="8000" dirty="0">
              <a:solidFill>
                <a:srgbClr val="00000A"/>
              </a:solidFill>
              <a:latin typeface="Times New Roman"/>
              <a:ea typeface="Andale Sans UI"/>
              <a:cs typeface="Tahoma"/>
            </a:endParaRPr>
          </a:p>
          <a:p>
            <a:pPr indent="0">
              <a:spcAft>
                <a:spcPts val="0"/>
              </a:spcAft>
              <a:buNone/>
            </a:pPr>
            <a:r>
              <a:rPr lang="ru-RU" sz="8000" dirty="0">
                <a:solidFill>
                  <a:srgbClr val="000000"/>
                </a:solidFill>
                <a:latin typeface="Times New Roman"/>
                <a:ea typeface="Andale Sans UI"/>
                <a:cs typeface="Times New Roman"/>
              </a:rPr>
              <a:t>– </a:t>
            </a:r>
            <a:r>
              <a:rPr lang="ru-RU" sz="8000" dirty="0" smtClean="0">
                <a:solidFill>
                  <a:srgbClr val="000000"/>
                </a:solidFill>
                <a:latin typeface="Times New Roman"/>
                <a:ea typeface="Andale Sans UI"/>
                <a:cs typeface="Times New Roman"/>
              </a:rPr>
              <a:t>проведение </a:t>
            </a:r>
            <a:r>
              <a:rPr lang="ru-RU" sz="8000" dirty="0" err="1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диагностичеких</a:t>
            </a:r>
            <a:r>
              <a:rPr lang="ru-RU" sz="8000" dirty="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 измерений уровня </a:t>
            </a:r>
            <a:r>
              <a:rPr lang="ru-RU" sz="8000" dirty="0" err="1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сформированности</a:t>
            </a:r>
            <a:r>
              <a:rPr lang="ru-RU" sz="800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 нравственного воспитания детей старшего </a:t>
            </a:r>
            <a:r>
              <a:rPr lang="ru-RU" sz="8000" dirty="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дошкольного возраста  посредством использования содержания детской  художественной </a:t>
            </a:r>
            <a:r>
              <a:rPr lang="ru-RU" sz="800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литературы</a:t>
            </a:r>
            <a:r>
              <a:rPr lang="ru-RU" sz="8000" dirty="0">
                <a:solidFill>
                  <a:srgbClr val="00000A"/>
                </a:solidFill>
                <a:latin typeface="Times New Roman"/>
                <a:ea typeface="Calibri"/>
                <a:cs typeface="Times New Roman"/>
              </a:rPr>
              <a:t>;</a:t>
            </a:r>
            <a:endParaRPr lang="ru-RU" sz="8000" dirty="0">
              <a:solidFill>
                <a:srgbClr val="00000A"/>
              </a:solidFill>
              <a:latin typeface="Times New Roman"/>
              <a:ea typeface="Andale Sans UI"/>
              <a:cs typeface="Tahoma"/>
            </a:endParaRPr>
          </a:p>
          <a:p>
            <a:pPr indent="0" algn="just">
              <a:spcAft>
                <a:spcPts val="0"/>
              </a:spcAft>
              <a:buNone/>
            </a:pPr>
            <a:r>
              <a:rPr lang="ru-RU" sz="8000" dirty="0">
                <a:solidFill>
                  <a:srgbClr val="000000"/>
                </a:solidFill>
                <a:latin typeface="Times New Roman"/>
                <a:ea typeface="Andale Sans UI"/>
                <a:cs typeface="Times New Roman"/>
              </a:rPr>
              <a:t>– разработка </a:t>
            </a:r>
            <a:r>
              <a:rPr lang="ru-RU" sz="8000" dirty="0" smtClean="0">
                <a:solidFill>
                  <a:srgbClr val="000000"/>
                </a:solidFill>
                <a:latin typeface="Times New Roman"/>
                <a:ea typeface="Andale Sans UI"/>
                <a:cs typeface="Times New Roman"/>
              </a:rPr>
              <a:t>методических указаний </a:t>
            </a:r>
            <a:r>
              <a:rPr lang="ru-RU" sz="8000" dirty="0">
                <a:solidFill>
                  <a:srgbClr val="000000"/>
                </a:solidFill>
                <a:latin typeface="Times New Roman"/>
                <a:ea typeface="Andale Sans UI"/>
                <a:cs typeface="Times New Roman"/>
              </a:rPr>
              <a:t>по формированию нравственного воспитания детей старшего дошкольного возраста средствами художественной литературы в дошкольном образовательном учреждении.</a:t>
            </a:r>
            <a:endParaRPr lang="ru-RU" sz="8000" dirty="0">
              <a:solidFill>
                <a:srgbClr val="00000A"/>
              </a:solidFill>
              <a:latin typeface="Times New Roman"/>
              <a:ea typeface="Andale Sans UI"/>
              <a:cs typeface="Tahoma"/>
            </a:endParaRPr>
          </a:p>
          <a:p>
            <a:pPr indent="0" algn="just">
              <a:spcAft>
                <a:spcPts val="0"/>
              </a:spcAft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05335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Гипотеза исследования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indent="0" algn="just">
              <a:spcAft>
                <a:spcPts val="0"/>
              </a:spcAft>
              <a:buNone/>
            </a:pPr>
            <a:r>
              <a:rPr lang="ru-RU" dirty="0" smtClean="0">
                <a:solidFill>
                  <a:srgbClr val="000000"/>
                </a:solidFill>
                <a:latin typeface="Times New Roman"/>
                <a:ea typeface="Andale Sans UI"/>
                <a:cs typeface="Times New Roman"/>
              </a:rPr>
              <a:t>- художественная 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Andale Sans UI"/>
                <a:cs typeface="Times New Roman"/>
              </a:rPr>
              <a:t>литература будет способствовать нравственному воспитанию детей старшего дошкольного возраста при следующих условиях: художественная литература будет отобрана по содержанию нравственных ценностей и включена в программу по развитию речи старших дошкольников; совместное участие в данном процессе детей и взрослых; внесение элементов художественной деятельности в различные виды детской деятельности.</a:t>
            </a:r>
            <a:endParaRPr lang="ru-RU" sz="2800" dirty="0">
              <a:solidFill>
                <a:srgbClr val="00000A"/>
              </a:solidFill>
              <a:latin typeface="Times New Roman"/>
              <a:ea typeface="Andale Sans UI"/>
              <a:cs typeface="Tahoma"/>
            </a:endParaRPr>
          </a:p>
          <a:p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1149418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0000"/>
                </a:solidFill>
                <a:latin typeface="Times New Roman"/>
                <a:ea typeface="Andale Sans UI"/>
              </a:rPr>
              <a:t>Ключевые понятия темы ВКР 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457200" indent="0">
              <a:lnSpc>
                <a:spcPct val="115000"/>
              </a:lnSpc>
              <a:spcAft>
                <a:spcPts val="0"/>
              </a:spcAft>
              <a:buNone/>
              <a:tabLst>
                <a:tab pos="828675" algn="l"/>
              </a:tabLst>
            </a:pPr>
            <a:r>
              <a:rPr lang="ru-RU" sz="3000" b="1" dirty="0" smtClean="0">
                <a:solidFill>
                  <a:srgbClr val="000000"/>
                </a:solidFill>
                <a:latin typeface="Times New Roman"/>
                <a:ea typeface="Andale Sans UI"/>
              </a:rPr>
              <a:t>Нравственное </a:t>
            </a:r>
            <a:r>
              <a:rPr lang="ru-RU" sz="3000" b="1" dirty="0">
                <a:solidFill>
                  <a:srgbClr val="000000"/>
                </a:solidFill>
                <a:latin typeface="Times New Roman"/>
                <a:ea typeface="Andale Sans UI"/>
              </a:rPr>
              <a:t>в</a:t>
            </a:r>
            <a:r>
              <a:rPr lang="ru-RU" sz="3000" b="1" dirty="0" smtClean="0">
                <a:solidFill>
                  <a:srgbClr val="000000"/>
                </a:solidFill>
                <a:latin typeface="Times New Roman"/>
                <a:ea typeface="Andale Sans UI"/>
              </a:rPr>
              <a:t>оспитание </a:t>
            </a:r>
            <a:r>
              <a:rPr lang="ru-RU" sz="3000" dirty="0" smtClean="0">
                <a:solidFill>
                  <a:srgbClr val="000000"/>
                </a:solidFill>
                <a:latin typeface="Times New Roman"/>
                <a:ea typeface="Andale Sans UI"/>
              </a:rPr>
              <a:t>- процесс </a:t>
            </a:r>
            <a:r>
              <a:rPr lang="ru-RU" sz="3000" dirty="0">
                <a:solidFill>
                  <a:srgbClr val="000000"/>
                </a:solidFill>
                <a:latin typeface="Times New Roman"/>
                <a:ea typeface="Andale Sans UI"/>
              </a:rPr>
              <a:t>серьёзный и ответственный, от которого зависит будущее ребёнка, семьи, нового поколения, страны и мира в целом. Правильный подход к воспитанию поможет вырастить сильную и самостоятельную личность, а также избежать многих проблем и </a:t>
            </a:r>
            <a:r>
              <a:rPr lang="ru-RU" sz="3000" dirty="0" smtClean="0">
                <a:solidFill>
                  <a:srgbClr val="000000"/>
                </a:solidFill>
                <a:latin typeface="Times New Roman"/>
                <a:ea typeface="Andale Sans UI"/>
              </a:rPr>
              <a:t>трудностей</a:t>
            </a:r>
            <a:r>
              <a:rPr lang="ru-RU" sz="2800" dirty="0" smtClean="0">
                <a:solidFill>
                  <a:srgbClr val="000000"/>
                </a:solidFill>
                <a:latin typeface="Times New Roman"/>
                <a:ea typeface="Andale Sans UI"/>
              </a:rPr>
              <a:t>.</a:t>
            </a:r>
            <a:endParaRPr lang="ru-RU" sz="2800" dirty="0">
              <a:latin typeface="Times New Roman"/>
              <a:ea typeface="Andale Sans UI"/>
            </a:endParaRPr>
          </a:p>
          <a:p>
            <a:pPr marL="457200" indent="0">
              <a:lnSpc>
                <a:spcPct val="115000"/>
              </a:lnSpc>
              <a:spcAft>
                <a:spcPts val="0"/>
              </a:spcAft>
              <a:buNone/>
              <a:tabLst>
                <a:tab pos="828675" algn="l"/>
              </a:tabLst>
            </a:pPr>
            <a:endParaRPr lang="ru-RU" sz="2400" dirty="0" smtClean="0">
              <a:latin typeface="Times New Roman"/>
              <a:ea typeface="Calibri"/>
              <a:cs typeface="Times New Roman"/>
            </a:endParaRPr>
          </a:p>
          <a:p>
            <a:pPr marL="457200" indent="0">
              <a:lnSpc>
                <a:spcPct val="115000"/>
              </a:lnSpc>
              <a:spcAft>
                <a:spcPts val="0"/>
              </a:spcAft>
              <a:buNone/>
              <a:tabLst>
                <a:tab pos="828675" algn="l"/>
              </a:tabLst>
            </a:pPr>
            <a:endParaRPr lang="ru-RU" sz="2400" dirty="0">
              <a:latin typeface="Times New Roman"/>
              <a:ea typeface="Calibri"/>
              <a:cs typeface="Times New Roman"/>
            </a:endParaRPr>
          </a:p>
          <a:p>
            <a:pPr marL="457200" indent="0" algn="r">
              <a:lnSpc>
                <a:spcPct val="115000"/>
              </a:lnSpc>
              <a:spcAft>
                <a:spcPts val="0"/>
              </a:spcAft>
              <a:buNone/>
              <a:tabLst>
                <a:tab pos="828675" algn="l"/>
              </a:tabLst>
            </a:pPr>
            <a:r>
              <a:rPr lang="ru-RU" sz="2400" dirty="0">
                <a:solidFill>
                  <a:srgbClr val="000000"/>
                </a:solidFill>
                <a:latin typeface="Times New Roman"/>
                <a:ea typeface="Andale Sans UI"/>
              </a:rPr>
              <a:t>И. Ф. Харламов </a:t>
            </a:r>
            <a:endParaRPr lang="ru-RU" sz="2400" dirty="0"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79738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78698"/>
          </a:xfrm>
        </p:spPr>
        <p:txBody>
          <a:bodyPr>
            <a:normAutofit fontScale="90000"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Детская художественная литература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– это литература специально предназначена для детей до 14-16 лет и осуществляющая языком художественных образов, задачи воспитания и образования детей……</a:t>
            </a:r>
            <a:br>
              <a:rPr lang="ru-RU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Материальном воплощением литературных произведений для детей являются детские книги.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64621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35280" cy="6178698"/>
          </a:xfrm>
        </p:spPr>
        <p:txBody>
          <a:bodyPr/>
          <a:lstStyle/>
          <a:p>
            <a:endParaRPr lang="ru-RU" dirty="0"/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3438762029"/>
              </p:ext>
            </p:extLst>
          </p:nvPr>
        </p:nvGraphicFramePr>
        <p:xfrm>
          <a:off x="539552" y="404664"/>
          <a:ext cx="8136904" cy="60486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73032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 fontScale="90000"/>
          </a:bodyPr>
          <a:lstStyle/>
          <a:p>
            <a:pPr indent="450215" fontAlgn="base" hangingPunct="0">
              <a:lnSpc>
                <a:spcPct val="115000"/>
              </a:lnSpc>
            </a:pPr>
            <a:r>
              <a:rPr lang="ru-RU" sz="2400" b="1" dirty="0" smtClean="0">
                <a:latin typeface="Times New Roman"/>
                <a:ea typeface="Times New Roman"/>
                <a:cs typeface="Times New Roman"/>
              </a:rPr>
              <a:t>Методики диагностических измерений 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0836" y="764704"/>
            <a:ext cx="9036496" cy="6093296"/>
          </a:xfrm>
        </p:spPr>
        <p:txBody>
          <a:bodyPr>
            <a:noAutofit/>
          </a:bodyPr>
          <a:lstStyle/>
          <a:p>
            <a:pPr indent="457200" algn="just">
              <a:spcAft>
                <a:spcPts val="0"/>
              </a:spcAft>
              <a:buNone/>
            </a:pPr>
            <a:r>
              <a:rPr lang="ru-RU" sz="1800" dirty="0">
                <a:solidFill>
                  <a:srgbClr val="000000"/>
                </a:solidFill>
                <a:latin typeface="Times New Roman"/>
                <a:ea typeface="Andale Sans UI"/>
                <a:cs typeface="Times New Roman"/>
              </a:rPr>
              <a:t>Методика «Закончи историю» (Г. А. </a:t>
            </a:r>
            <a:r>
              <a:rPr lang="ru-RU" sz="1800" dirty="0" err="1">
                <a:solidFill>
                  <a:srgbClr val="000000"/>
                </a:solidFill>
                <a:latin typeface="Times New Roman"/>
                <a:ea typeface="Andale Sans UI"/>
                <a:cs typeface="Times New Roman"/>
              </a:rPr>
              <a:t>Урунтаева</a:t>
            </a:r>
            <a:r>
              <a:rPr lang="ru-RU" sz="1800" dirty="0">
                <a:solidFill>
                  <a:srgbClr val="000000"/>
                </a:solidFill>
                <a:latin typeface="Times New Roman"/>
                <a:ea typeface="Andale Sans UI"/>
                <a:cs typeface="Times New Roman"/>
              </a:rPr>
              <a:t>, Ю. А. </a:t>
            </a:r>
            <a:r>
              <a:rPr lang="ru-RU" sz="1800" dirty="0" err="1">
                <a:solidFill>
                  <a:srgbClr val="000000"/>
                </a:solidFill>
                <a:latin typeface="Times New Roman"/>
                <a:ea typeface="Andale Sans UI"/>
                <a:cs typeface="Times New Roman"/>
              </a:rPr>
              <a:t>Афонькина</a:t>
            </a:r>
            <a:r>
              <a:rPr lang="ru-RU" sz="1800" dirty="0">
                <a:solidFill>
                  <a:srgbClr val="000000"/>
                </a:solidFill>
                <a:latin typeface="Times New Roman"/>
                <a:ea typeface="Andale Sans UI"/>
                <a:cs typeface="Times New Roman"/>
              </a:rPr>
              <a:t>). </a:t>
            </a:r>
            <a:endParaRPr lang="ru-RU" sz="1800" dirty="0">
              <a:solidFill>
                <a:srgbClr val="00000A"/>
              </a:solidFill>
              <a:latin typeface="Times New Roman"/>
              <a:ea typeface="Andale Sans UI"/>
              <a:cs typeface="Tahoma"/>
            </a:endParaRPr>
          </a:p>
          <a:p>
            <a:pPr indent="457200" algn="just">
              <a:spcAft>
                <a:spcPts val="0"/>
              </a:spcAft>
              <a:buNone/>
            </a:pPr>
            <a:r>
              <a:rPr lang="ru-RU" sz="1800" dirty="0">
                <a:solidFill>
                  <a:srgbClr val="000000"/>
                </a:solidFill>
                <a:latin typeface="Times New Roman"/>
                <a:ea typeface="Andale Sans UI"/>
                <a:cs typeface="Times New Roman"/>
              </a:rPr>
              <a:t>Цель методики: изучение осознания детьми таких нравственных качеств, как: доброта – злость; щедрость – жадность; трудолюбие – лень; правдивость – лживость. </a:t>
            </a:r>
            <a:endParaRPr lang="ru-RU" sz="1800" dirty="0">
              <a:solidFill>
                <a:srgbClr val="00000A"/>
              </a:solidFill>
              <a:latin typeface="Times New Roman"/>
              <a:ea typeface="Andale Sans UI"/>
              <a:cs typeface="Tahoma"/>
            </a:endParaRPr>
          </a:p>
          <a:p>
            <a:pPr indent="457200" algn="just">
              <a:spcAft>
                <a:spcPts val="0"/>
              </a:spcAft>
              <a:buNone/>
            </a:pPr>
            <a:r>
              <a:rPr lang="ru-RU" sz="1800" dirty="0">
                <a:solidFill>
                  <a:srgbClr val="000000"/>
                </a:solidFill>
                <a:latin typeface="Times New Roman"/>
                <a:ea typeface="Andale Sans UI"/>
                <a:cs typeface="Times New Roman"/>
              </a:rPr>
              <a:t>Для изучения нравственного осознания были выбраны эти нравственные качества, так как они наиболее знакомы и доступны для понимания воспитанников в старшем дошкольном возрасте. </a:t>
            </a:r>
            <a:r>
              <a:rPr lang="ru-RU" sz="1800" dirty="0" smtClean="0">
                <a:solidFill>
                  <a:srgbClr val="000000"/>
                </a:solidFill>
                <a:latin typeface="Times New Roman"/>
                <a:ea typeface="Andale Sans UI"/>
              </a:rPr>
              <a:t>Проведение </a:t>
            </a:r>
            <a:r>
              <a:rPr lang="ru-RU" sz="1800" dirty="0">
                <a:solidFill>
                  <a:srgbClr val="000000"/>
                </a:solidFill>
                <a:latin typeface="Times New Roman"/>
                <a:ea typeface="Andale Sans UI"/>
              </a:rPr>
              <a:t>методики: исследование проводилось </a:t>
            </a:r>
            <a:r>
              <a:rPr lang="ru-RU" sz="1800" dirty="0" smtClean="0">
                <a:solidFill>
                  <a:srgbClr val="000000"/>
                </a:solidFill>
                <a:latin typeface="Times New Roman"/>
                <a:ea typeface="Andale Sans UI"/>
              </a:rPr>
              <a:t>индивидуально.</a:t>
            </a:r>
            <a:endParaRPr lang="ru-RU" sz="1800" dirty="0" smtClean="0">
              <a:solidFill>
                <a:srgbClr val="000000"/>
              </a:solidFill>
              <a:latin typeface="Times New Roman"/>
              <a:ea typeface="Andale Sans UI"/>
            </a:endParaRPr>
          </a:p>
          <a:p>
            <a:pPr indent="457200" algn="just">
              <a:spcAft>
                <a:spcPts val="0"/>
              </a:spcAft>
              <a:buNone/>
            </a:pPr>
            <a:r>
              <a:rPr lang="ru-RU" sz="1800" dirty="0">
                <a:solidFill>
                  <a:srgbClr val="000000"/>
                </a:solidFill>
                <a:latin typeface="Times New Roman"/>
                <a:ea typeface="Andale Sans UI"/>
                <a:cs typeface="Times New Roman"/>
              </a:rPr>
              <a:t>Методика «Сюжетные картинки» (Г. А. </a:t>
            </a:r>
            <a:r>
              <a:rPr lang="ru-RU" sz="1800" dirty="0" err="1">
                <a:solidFill>
                  <a:srgbClr val="000000"/>
                </a:solidFill>
                <a:latin typeface="Times New Roman"/>
                <a:ea typeface="Andale Sans UI"/>
                <a:cs typeface="Times New Roman"/>
              </a:rPr>
              <a:t>Урунтаева</a:t>
            </a:r>
            <a:r>
              <a:rPr lang="ru-RU" sz="1800" dirty="0">
                <a:solidFill>
                  <a:srgbClr val="000000"/>
                </a:solidFill>
                <a:latin typeface="Times New Roman"/>
                <a:ea typeface="Andale Sans UI"/>
                <a:cs typeface="Times New Roman"/>
              </a:rPr>
              <a:t>, Ю. </a:t>
            </a:r>
            <a:r>
              <a:rPr lang="ru-RU" sz="1800" dirty="0" err="1">
                <a:solidFill>
                  <a:srgbClr val="000000"/>
                </a:solidFill>
                <a:latin typeface="Times New Roman"/>
                <a:ea typeface="Andale Sans UI"/>
                <a:cs typeface="Times New Roman"/>
              </a:rPr>
              <a:t>Афонькина</a:t>
            </a:r>
            <a:r>
              <a:rPr lang="ru-RU" sz="1800" dirty="0">
                <a:solidFill>
                  <a:srgbClr val="000000"/>
                </a:solidFill>
                <a:latin typeface="Times New Roman"/>
                <a:ea typeface="Andale Sans UI"/>
                <a:cs typeface="Times New Roman"/>
              </a:rPr>
              <a:t>). </a:t>
            </a:r>
            <a:endParaRPr lang="ru-RU" sz="1800" dirty="0">
              <a:solidFill>
                <a:srgbClr val="00000A"/>
              </a:solidFill>
              <a:latin typeface="Times New Roman"/>
              <a:ea typeface="Andale Sans UI"/>
              <a:cs typeface="Tahoma"/>
            </a:endParaRPr>
          </a:p>
          <a:p>
            <a:pPr indent="457200" algn="just">
              <a:spcAft>
                <a:spcPts val="0"/>
              </a:spcAft>
              <a:buNone/>
            </a:pPr>
            <a:r>
              <a:rPr lang="ru-RU" sz="1800" dirty="0">
                <a:solidFill>
                  <a:srgbClr val="000000"/>
                </a:solidFill>
                <a:latin typeface="Times New Roman"/>
                <a:ea typeface="Andale Sans UI"/>
                <a:cs typeface="Times New Roman"/>
              </a:rPr>
              <a:t>Цель методики: изучение эмоционального отношения к тем же нравственным качествам, что и в предыдущей методике. Ребенок должен дать моральную оценку изображенным на картинке поступкам, что позволяет выявить отношение воспитанников к этим нормам. Особое внимание уделялось оценке адекватности эмоциональных реакций воспитанника на моральные нормы: положительная эмоциональная реакция (улыбка, одобрение) на нравственный поступок и отрицательная эмоциональная реакция (осуждение, негодование) на безнравственный. </a:t>
            </a:r>
            <a:endParaRPr lang="ru-RU" sz="1800" dirty="0">
              <a:solidFill>
                <a:srgbClr val="00000A"/>
              </a:solidFill>
              <a:latin typeface="Times New Roman"/>
              <a:ea typeface="Andale Sans UI"/>
              <a:cs typeface="Tahoma"/>
            </a:endParaRPr>
          </a:p>
          <a:p>
            <a:pPr marL="0" indent="457200">
              <a:buNone/>
            </a:pPr>
            <a:r>
              <a:rPr lang="ru-RU" sz="1800" dirty="0">
                <a:solidFill>
                  <a:srgbClr val="000000"/>
                </a:solidFill>
                <a:latin typeface="Times New Roman"/>
                <a:ea typeface="Andale Sans UI"/>
              </a:rPr>
              <a:t>Проведение методики: исследование проводится индивидуально. Воспитаннику </a:t>
            </a:r>
            <a:r>
              <a:rPr lang="ru-RU" sz="1800" dirty="0" smtClean="0">
                <a:solidFill>
                  <a:srgbClr val="000000"/>
                </a:solidFill>
                <a:latin typeface="Times New Roman"/>
                <a:ea typeface="Andale Sans UI"/>
              </a:rPr>
              <a:t>    говорилось</a:t>
            </a:r>
            <a:r>
              <a:rPr lang="ru-RU" sz="1800" dirty="0">
                <a:solidFill>
                  <a:srgbClr val="000000"/>
                </a:solidFill>
                <a:latin typeface="Times New Roman"/>
                <a:ea typeface="Andale Sans UI"/>
              </a:rPr>
              <a:t>: «Разложи картинки так, чтобы с одной стороны лежали те, на которых нарисованы хорошие поступки, а с другой – плохие. Рассказывай и объясняй, куда ты положишь каждую картинку и почему». </a:t>
            </a: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3625124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205</TotalTime>
  <Words>481</Words>
  <Application>Microsoft Office PowerPoint</Application>
  <PresentationFormat>Экран (4:3)</PresentationFormat>
  <Paragraphs>27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Министерство образования и науки Российской Федерации БУЗУЛУКСКИЙ ГУМАНИТАРНО-ТЕХНОЛОГИЧЕСКИЙ ИНСТИТУТ  (ФИЛИАЛ) ФЕДЕРАЛЬНОГО ГОСУДАРСТВЕННОГО БЮДЖЕТНОГО  ОБРАЗОВАТЕЛЬНОГО УЧРЕЖДЕНИЯ ВЫСШЕГО ОБРАЗОВАНИЯ  «ОРЕНБУРГСКИЙ ГОСУДАРСТВЕННЫЙ УНИВЕРСИТЕТ»   ВЫПУСКНАЯ КВАЛИФИКАЦИОННАЯ РАБОТА     Нравственное воспитание детей старшего дошкольного возраста средствами художественной литературы в дошкольном образовательном учреждении     Студент                                                                                                О. А. Данилова Научный руководитель                                    канд. филос.  наук  В. С. Пузикова </vt:lpstr>
      <vt:lpstr>Объект исследования:    процесс нравственного развитие детей старшего дошкольного возраста.         Предмет исследования: влияние художественной литературы на нравственное воспитание и развитие дошкольников </vt:lpstr>
      <vt:lpstr>Цель исследования: </vt:lpstr>
      <vt:lpstr> Задачи исследования: </vt:lpstr>
      <vt:lpstr>Гипотеза исследования</vt:lpstr>
      <vt:lpstr>Ключевые понятия темы ВКР </vt:lpstr>
      <vt:lpstr>Детская художественная литература – это литература специально предназначена для детей до 14-16 лет и осуществляющая языком художественных образов, задачи воспитания и образования детей…… Материальном воплощением литературных произведений для детей являются детские книги.</vt:lpstr>
      <vt:lpstr>Презентация PowerPoint</vt:lpstr>
      <vt:lpstr>Методики диагностических измерений </vt:lpstr>
      <vt:lpstr>Презентация PowerPoint</vt:lpstr>
      <vt:lpstr>Спасибо за внимание!!!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Связная речь - это</dc:title>
  <dc:creator>Ольга</dc:creator>
  <cp:lastModifiedBy>User</cp:lastModifiedBy>
  <cp:revision>20</cp:revision>
  <dcterms:created xsi:type="dcterms:W3CDTF">2018-06-12T17:20:35Z</dcterms:created>
  <dcterms:modified xsi:type="dcterms:W3CDTF">2018-06-21T18:45:43Z</dcterms:modified>
</cp:coreProperties>
</file>