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70" r:id="rId6"/>
    <p:sldId id="263" r:id="rId7"/>
    <p:sldId id="269" r:id="rId8"/>
    <p:sldId id="268" r:id="rId9"/>
    <p:sldId id="262" r:id="rId10"/>
    <p:sldId id="264" r:id="rId11"/>
    <p:sldId id="265" r:id="rId12"/>
    <p:sldId id="274" r:id="rId13"/>
    <p:sldId id="266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C1ED"/>
    <a:srgbClr val="FAD2F0"/>
    <a:srgbClr val="F6B6E7"/>
    <a:srgbClr val="33CCFF"/>
    <a:srgbClr val="A86E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6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9676-B35A-42F9-A667-A2A71EC908A8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D456-93DD-4EF6-A969-77679614E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37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9676-B35A-42F9-A667-A2A71EC908A8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D456-93DD-4EF6-A969-77679614E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55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9676-B35A-42F9-A667-A2A71EC908A8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D456-93DD-4EF6-A969-77679614E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32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9676-B35A-42F9-A667-A2A71EC908A8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D456-93DD-4EF6-A969-77679614E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30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9676-B35A-42F9-A667-A2A71EC908A8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D456-93DD-4EF6-A969-77679614E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93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9676-B35A-42F9-A667-A2A71EC908A8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D456-93DD-4EF6-A969-77679614E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9676-B35A-42F9-A667-A2A71EC908A8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D456-93DD-4EF6-A969-77679614E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5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9676-B35A-42F9-A667-A2A71EC908A8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D456-93DD-4EF6-A969-77679614E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14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9676-B35A-42F9-A667-A2A71EC908A8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D456-93DD-4EF6-A969-77679614E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09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9676-B35A-42F9-A667-A2A71EC908A8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D456-93DD-4EF6-A969-77679614E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42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9676-B35A-42F9-A667-A2A71EC908A8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D456-93DD-4EF6-A969-77679614E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73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59676-B35A-42F9-A667-A2A71EC908A8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AD456-93DD-4EF6-A969-77679614E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85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4341560_54-p-fon-abstraktsiya-svetlii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568"/>
            <a:ext cx="9144001" cy="685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394" y="400593"/>
            <a:ext cx="3427675" cy="380564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92444" y="1234871"/>
            <a:ext cx="446628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ПИЛИПЕНКО</a:t>
            </a:r>
          </a:p>
          <a:p>
            <a:pPr algn="ctr"/>
            <a:r>
              <a:rPr lang="ru-RU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Юлия Леонидовна</a:t>
            </a:r>
            <a:endParaRPr lang="ru-RU" sz="3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5943" y="2849530"/>
            <a:ext cx="4885509" cy="57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Tx/>
              <a:buNone/>
              <a:defRPr sz="3600">
                <a:solidFill>
                  <a:srgbClr val="284C6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1800" b="1" i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учитель начальных классов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i="1" kern="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altLang="ru-RU" sz="1800" b="1" i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МБОУ </a:t>
            </a:r>
            <a:r>
              <a:rPr lang="ru-RU" altLang="ru-RU" sz="1800" b="1" i="1" kern="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Излучинская</a:t>
            </a:r>
            <a:r>
              <a:rPr lang="ru-RU" altLang="ru-RU" sz="1800" b="1" i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ОСШУИОП №2</a:t>
            </a:r>
          </a:p>
        </p:txBody>
      </p:sp>
      <p:pic>
        <p:nvPicPr>
          <p:cNvPr id="9" name="Picture 2" descr="https://teacher-of-russia.ru/pic/logo_pelik_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13625" r="4372" b="17980"/>
          <a:stretch/>
        </p:blipFill>
        <p:spPr bwMode="auto">
          <a:xfrm>
            <a:off x="-1" y="0"/>
            <a:ext cx="1372324" cy="1025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91885" y="4415677"/>
            <a:ext cx="8313183" cy="1965513"/>
          </a:xfrm>
          <a:prstGeom prst="round2Diag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Урок русского языка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3 класс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73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catherineasquithgallery.com/uploads/posts/2021-02/1614341560_54-p-fon-abstraktsiya-svetlii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568"/>
            <a:ext cx="9144001" cy="685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6685" y="120833"/>
            <a:ext cx="8830629" cy="66163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s://teacher-of-russia.ru/pic/logo_pelik_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13625" r="4372" b="17980"/>
          <a:stretch/>
        </p:blipFill>
        <p:spPr bwMode="auto">
          <a:xfrm>
            <a:off x="-1" y="0"/>
            <a:ext cx="1372324" cy="1025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62995" y="277412"/>
            <a:ext cx="4702662" cy="314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Работа по </a:t>
            </a: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</a:rPr>
              <a:t>теме урока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14975" y="775375"/>
            <a:ext cx="54089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Propisi" panose="02000508030000020003" pitchFamily="2" charset="0"/>
              </a:rPr>
              <a:t>Работа с текстом.</a:t>
            </a:r>
            <a:endParaRPr lang="ru-RU" sz="5400" dirty="0">
              <a:solidFill>
                <a:srgbClr val="0070C0"/>
              </a:solidFill>
              <a:latin typeface="Propisi" panose="02000508030000020003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6230" y="1719270"/>
            <a:ext cx="784642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5400" b="1" dirty="0" smtClean="0">
                <a:solidFill>
                  <a:srgbClr val="002060"/>
                </a:solidFill>
                <a:latin typeface="Propisi" panose="02000508030000020003" pitchFamily="2" charset="0"/>
              </a:rPr>
              <a:t>	</a:t>
            </a:r>
            <a:r>
              <a:rPr lang="ru-RU" sz="4800" b="1" dirty="0" smtClean="0">
                <a:solidFill>
                  <a:srgbClr val="002060"/>
                </a:solidFill>
                <a:latin typeface="Propisi" panose="02000508030000020003" pitchFamily="2" charset="0"/>
              </a:rPr>
              <a:t>Скоро </a:t>
            </a:r>
            <a:r>
              <a:rPr lang="ru-RU" sz="4800" b="1" dirty="0">
                <a:solidFill>
                  <a:srgbClr val="002060"/>
                </a:solidFill>
                <a:latin typeface="Propisi" panose="02000508030000020003" pitchFamily="2" charset="0"/>
              </a:rPr>
              <a:t>все мамы будут </a:t>
            </a:r>
            <a:r>
              <a:rPr lang="ru-RU" sz="4800" b="1" dirty="0" smtClean="0">
                <a:solidFill>
                  <a:srgbClr val="002060"/>
                </a:solidFill>
                <a:latin typeface="Propisi" panose="02000508030000020003" pitchFamily="2" charset="0"/>
              </a:rPr>
              <a:t>отмечать праздник. </a:t>
            </a:r>
            <a:r>
              <a:rPr lang="ru-RU" sz="4800" b="1" dirty="0">
                <a:solidFill>
                  <a:srgbClr val="002060"/>
                </a:solidFill>
                <a:latin typeface="Propisi" panose="02000508030000020003" pitchFamily="2" charset="0"/>
              </a:rPr>
              <a:t>Каждый ребёнок </a:t>
            </a:r>
            <a:r>
              <a:rPr lang="ru-RU" sz="4800" b="1" dirty="0" smtClean="0">
                <a:solidFill>
                  <a:srgbClr val="002060"/>
                </a:solidFill>
                <a:latin typeface="Propisi" panose="02000508030000020003" pitchFamily="2" charset="0"/>
              </a:rPr>
              <a:t>подарит </a:t>
            </a:r>
            <a:r>
              <a:rPr lang="ru-RU" sz="4800" b="1" dirty="0">
                <a:solidFill>
                  <a:srgbClr val="002060"/>
                </a:solidFill>
                <a:latin typeface="Propisi" panose="02000508030000020003" pitchFamily="2" charset="0"/>
              </a:rPr>
              <a:t>своей мамочке </a:t>
            </a:r>
            <a:r>
              <a:rPr lang="ru-RU" sz="4800" b="1" dirty="0" smtClean="0">
                <a:solidFill>
                  <a:srgbClr val="002060"/>
                </a:solidFill>
                <a:latin typeface="Propisi" panose="02000508030000020003" pitchFamily="2" charset="0"/>
              </a:rPr>
              <a:t>подарок </a:t>
            </a:r>
            <a:r>
              <a:rPr lang="ru-RU" sz="4800" b="1" dirty="0">
                <a:solidFill>
                  <a:srgbClr val="002060"/>
                </a:solidFill>
                <a:latin typeface="Propisi" panose="02000508030000020003" pitchFamily="2" charset="0"/>
              </a:rPr>
              <a:t>. Мамуля – это самый </a:t>
            </a:r>
            <a:r>
              <a:rPr lang="ru-RU" sz="4800" b="1" dirty="0" smtClean="0">
                <a:solidFill>
                  <a:srgbClr val="002060"/>
                </a:solidFill>
                <a:latin typeface="Propisi" panose="02000508030000020003" pitchFamily="2" charset="0"/>
              </a:rPr>
              <a:t>близкий </a:t>
            </a:r>
            <a:r>
              <a:rPr lang="ru-RU" sz="4800" b="1" dirty="0">
                <a:solidFill>
                  <a:srgbClr val="002060"/>
                </a:solidFill>
                <a:latin typeface="Propisi" panose="02000508030000020003" pitchFamily="2" charset="0"/>
              </a:rPr>
              <a:t>и </a:t>
            </a:r>
            <a:r>
              <a:rPr lang="ru-RU" sz="4800" b="1" dirty="0" smtClean="0">
                <a:solidFill>
                  <a:srgbClr val="002060"/>
                </a:solidFill>
                <a:latin typeface="Propisi" panose="02000508030000020003" pitchFamily="2" charset="0"/>
              </a:rPr>
              <a:t>отзывчивый </a:t>
            </a:r>
            <a:r>
              <a:rPr lang="ru-RU" sz="4800" b="1" dirty="0">
                <a:solidFill>
                  <a:srgbClr val="002060"/>
                </a:solidFill>
                <a:latin typeface="Propisi" panose="02000508030000020003" pitchFamily="2" charset="0"/>
              </a:rPr>
              <a:t>человек на </a:t>
            </a:r>
            <a:r>
              <a:rPr lang="ru-RU" sz="4800" b="1" dirty="0" smtClean="0">
                <a:solidFill>
                  <a:srgbClr val="002060"/>
                </a:solidFill>
                <a:latin typeface="Propisi" panose="02000508030000020003" pitchFamily="2" charset="0"/>
              </a:rPr>
              <a:t>Земле.</a:t>
            </a:r>
            <a:endParaRPr lang="ru-RU" sz="4800" dirty="0">
              <a:solidFill>
                <a:srgbClr val="002060"/>
              </a:solidFill>
              <a:latin typeface="Propisi" panose="02000508030000020003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 t="25437" r="70895" b="51495"/>
          <a:stretch/>
        </p:blipFill>
        <p:spPr>
          <a:xfrm>
            <a:off x="6348549" y="2027109"/>
            <a:ext cx="592200" cy="1567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 t="25437" r="70895" b="51495"/>
          <a:stretch/>
        </p:blipFill>
        <p:spPr>
          <a:xfrm>
            <a:off x="6644649" y="2747411"/>
            <a:ext cx="592200" cy="1567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 t="25437" r="70895" b="51495"/>
          <a:stretch/>
        </p:blipFill>
        <p:spPr>
          <a:xfrm>
            <a:off x="6052449" y="4241145"/>
            <a:ext cx="592200" cy="1567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0" t="11767" r="21487" b="52350"/>
          <a:stretch/>
        </p:blipFill>
        <p:spPr>
          <a:xfrm>
            <a:off x="2185851" y="2564530"/>
            <a:ext cx="505098" cy="3657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0" t="11767" r="21487" b="52350"/>
          <a:stretch/>
        </p:blipFill>
        <p:spPr>
          <a:xfrm>
            <a:off x="5203371" y="3275227"/>
            <a:ext cx="505098" cy="3657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0" t="11767" r="21487" b="52350"/>
          <a:stretch/>
        </p:blipFill>
        <p:spPr>
          <a:xfrm>
            <a:off x="4366892" y="4027645"/>
            <a:ext cx="292194" cy="36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catherineasquithgallery.com/uploads/posts/2021-02/1614341560_54-p-fon-abstraktsiya-svetlii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568"/>
            <a:ext cx="9144001" cy="685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6685" y="120833"/>
            <a:ext cx="8830629" cy="66163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s://teacher-of-russia.ru/pic/logo_pelik_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13625" r="4372" b="17980"/>
          <a:stretch/>
        </p:blipFill>
        <p:spPr bwMode="auto">
          <a:xfrm>
            <a:off x="-1" y="0"/>
            <a:ext cx="1372324" cy="1025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62995" y="277412"/>
            <a:ext cx="4702662" cy="314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Работа по </a:t>
            </a: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</a:rPr>
              <a:t>теме урока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14975" y="775375"/>
            <a:ext cx="54089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Propisi" panose="02000508030000020003" pitchFamily="2" charset="0"/>
              </a:rPr>
              <a:t>Работа с текстом.</a:t>
            </a:r>
            <a:endParaRPr lang="ru-RU" sz="5400" dirty="0">
              <a:solidFill>
                <a:srgbClr val="0070C0"/>
              </a:solidFill>
              <a:latin typeface="Propisi" panose="02000508030000020003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6230" y="1719270"/>
            <a:ext cx="784642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5400" b="1" dirty="0" smtClean="0">
                <a:solidFill>
                  <a:srgbClr val="002060"/>
                </a:solidFill>
                <a:latin typeface="Propisi" panose="02000508030000020003" pitchFamily="2" charset="0"/>
              </a:rPr>
              <a:t>	</a:t>
            </a:r>
            <a:r>
              <a:rPr lang="ru-RU" sz="4800" b="1" dirty="0" smtClean="0">
                <a:solidFill>
                  <a:srgbClr val="002060"/>
                </a:solidFill>
                <a:latin typeface="Propisi" panose="02000508030000020003" pitchFamily="2" charset="0"/>
              </a:rPr>
              <a:t>Скоро </a:t>
            </a:r>
            <a:r>
              <a:rPr lang="ru-RU" sz="4800" b="1" dirty="0">
                <a:solidFill>
                  <a:srgbClr val="002060"/>
                </a:solidFill>
                <a:latin typeface="Propisi" panose="02000508030000020003" pitchFamily="2" charset="0"/>
              </a:rPr>
              <a:t>все мамы будут </a:t>
            </a:r>
            <a:r>
              <a:rPr lang="ru-RU" sz="4800" b="1" dirty="0" smtClean="0">
                <a:solidFill>
                  <a:srgbClr val="002060"/>
                </a:solidFill>
                <a:latin typeface="Propisi" panose="02000508030000020003" pitchFamily="2" charset="0"/>
              </a:rPr>
              <a:t>отмечать праздник. </a:t>
            </a:r>
            <a:r>
              <a:rPr lang="ru-RU" sz="4800" b="1" dirty="0">
                <a:solidFill>
                  <a:srgbClr val="002060"/>
                </a:solidFill>
                <a:latin typeface="Propisi" panose="02000508030000020003" pitchFamily="2" charset="0"/>
              </a:rPr>
              <a:t>Каждый ребёнок </a:t>
            </a:r>
            <a:r>
              <a:rPr lang="ru-RU" sz="4800" b="1" dirty="0" smtClean="0">
                <a:solidFill>
                  <a:srgbClr val="002060"/>
                </a:solidFill>
                <a:latin typeface="Propisi" panose="02000508030000020003" pitchFamily="2" charset="0"/>
              </a:rPr>
              <a:t>подарит </a:t>
            </a:r>
            <a:r>
              <a:rPr lang="ru-RU" sz="4800" b="1" dirty="0">
                <a:solidFill>
                  <a:srgbClr val="002060"/>
                </a:solidFill>
                <a:latin typeface="Propisi" panose="02000508030000020003" pitchFamily="2" charset="0"/>
              </a:rPr>
              <a:t>своей мамочке </a:t>
            </a:r>
            <a:r>
              <a:rPr lang="ru-RU" sz="4800" b="1" dirty="0" smtClean="0">
                <a:solidFill>
                  <a:srgbClr val="002060"/>
                </a:solidFill>
                <a:latin typeface="Propisi" panose="02000508030000020003" pitchFamily="2" charset="0"/>
              </a:rPr>
              <a:t>подарок </a:t>
            </a:r>
            <a:r>
              <a:rPr lang="ru-RU" sz="4800" b="1" dirty="0">
                <a:solidFill>
                  <a:srgbClr val="002060"/>
                </a:solidFill>
                <a:latin typeface="Propisi" panose="02000508030000020003" pitchFamily="2" charset="0"/>
              </a:rPr>
              <a:t>. Мамуля – это самый </a:t>
            </a:r>
            <a:r>
              <a:rPr lang="ru-RU" sz="4800" b="1" dirty="0" smtClean="0">
                <a:solidFill>
                  <a:srgbClr val="002060"/>
                </a:solidFill>
                <a:latin typeface="Propisi" panose="02000508030000020003" pitchFamily="2" charset="0"/>
              </a:rPr>
              <a:t>близкий </a:t>
            </a:r>
            <a:r>
              <a:rPr lang="ru-RU" sz="4800" b="1" dirty="0">
                <a:solidFill>
                  <a:srgbClr val="002060"/>
                </a:solidFill>
                <a:latin typeface="Propisi" panose="02000508030000020003" pitchFamily="2" charset="0"/>
              </a:rPr>
              <a:t>и </a:t>
            </a:r>
            <a:r>
              <a:rPr lang="ru-RU" sz="4800" b="1" dirty="0" smtClean="0">
                <a:solidFill>
                  <a:srgbClr val="002060"/>
                </a:solidFill>
                <a:latin typeface="Propisi" panose="02000508030000020003" pitchFamily="2" charset="0"/>
              </a:rPr>
              <a:t>отзывчивый </a:t>
            </a:r>
            <a:r>
              <a:rPr lang="ru-RU" sz="4800" b="1" dirty="0">
                <a:solidFill>
                  <a:srgbClr val="002060"/>
                </a:solidFill>
                <a:latin typeface="Propisi" panose="02000508030000020003" pitchFamily="2" charset="0"/>
              </a:rPr>
              <a:t>человек на </a:t>
            </a:r>
            <a:r>
              <a:rPr lang="ru-RU" sz="4800" b="1" dirty="0" smtClean="0">
                <a:solidFill>
                  <a:srgbClr val="002060"/>
                </a:solidFill>
                <a:latin typeface="Propisi" panose="02000508030000020003" pitchFamily="2" charset="0"/>
              </a:rPr>
              <a:t>Земле.</a:t>
            </a:r>
            <a:endParaRPr lang="ru-RU" sz="4800" dirty="0">
              <a:solidFill>
                <a:srgbClr val="002060"/>
              </a:solidFill>
              <a:latin typeface="Propisi" panose="02000508030000020003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 t="25437" r="70895" b="51495"/>
          <a:stretch/>
        </p:blipFill>
        <p:spPr>
          <a:xfrm>
            <a:off x="6348549" y="2027109"/>
            <a:ext cx="592200" cy="1567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 t="25437" r="70895" b="51495"/>
          <a:stretch/>
        </p:blipFill>
        <p:spPr>
          <a:xfrm>
            <a:off x="6644649" y="2747411"/>
            <a:ext cx="592200" cy="1567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 t="25437" r="70895" b="51495"/>
          <a:stretch/>
        </p:blipFill>
        <p:spPr>
          <a:xfrm>
            <a:off x="6052449" y="4241145"/>
            <a:ext cx="592200" cy="1567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0" t="11767" r="21487" b="52350"/>
          <a:stretch/>
        </p:blipFill>
        <p:spPr>
          <a:xfrm>
            <a:off x="2185851" y="2564530"/>
            <a:ext cx="505098" cy="3657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0" t="11767" r="21487" b="52350"/>
          <a:stretch/>
        </p:blipFill>
        <p:spPr>
          <a:xfrm>
            <a:off x="5203371" y="3275227"/>
            <a:ext cx="505098" cy="3657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0" t="11767" r="21487" b="52350"/>
          <a:stretch/>
        </p:blipFill>
        <p:spPr>
          <a:xfrm>
            <a:off x="4366892" y="4027645"/>
            <a:ext cx="292194" cy="3657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6" t="15378" r="44608" b="49594"/>
          <a:stretch/>
        </p:blipFill>
        <p:spPr>
          <a:xfrm>
            <a:off x="2204471" y="3397989"/>
            <a:ext cx="745329" cy="25254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6" t="15378" r="44608" b="49594"/>
          <a:stretch/>
        </p:blipFill>
        <p:spPr>
          <a:xfrm>
            <a:off x="3801102" y="1942582"/>
            <a:ext cx="745329" cy="25254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96229" y="1725683"/>
            <a:ext cx="784642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5400" b="1" dirty="0" smtClean="0">
                <a:solidFill>
                  <a:srgbClr val="002060"/>
                </a:solidFill>
                <a:latin typeface="Propisi" panose="02000508030000020003" pitchFamily="2" charset="0"/>
              </a:rPr>
              <a:t>	</a:t>
            </a:r>
            <a:r>
              <a:rPr lang="ru-RU" sz="4800" b="1" dirty="0" smtClean="0">
                <a:solidFill>
                  <a:srgbClr val="002060"/>
                </a:solidFill>
                <a:latin typeface="Propisi" panose="02000508030000020003" pitchFamily="2" charset="0"/>
              </a:rPr>
              <a:t>Скоро </a:t>
            </a:r>
            <a:r>
              <a:rPr lang="ru-RU" sz="4800" b="1" dirty="0">
                <a:solidFill>
                  <a:srgbClr val="002060"/>
                </a:solidFill>
                <a:latin typeface="Propisi" panose="02000508030000020003" pitchFamily="2" charset="0"/>
              </a:rPr>
              <a:t>все </a:t>
            </a:r>
            <a:r>
              <a:rPr lang="ru-RU" sz="4800" b="1" dirty="0">
                <a:solidFill>
                  <a:srgbClr val="C00000"/>
                </a:solidFill>
                <a:latin typeface="Propisi" panose="02000508030000020003" pitchFamily="2" charset="0"/>
              </a:rPr>
              <a:t>мамы</a:t>
            </a:r>
            <a:r>
              <a:rPr lang="ru-RU" sz="4800" b="1" dirty="0">
                <a:solidFill>
                  <a:srgbClr val="002060"/>
                </a:solidFill>
                <a:latin typeface="Propisi" panose="02000508030000020003" pitchFamily="2" charset="0"/>
              </a:rPr>
              <a:t> будут </a:t>
            </a:r>
            <a:r>
              <a:rPr lang="ru-RU" sz="4800" b="1" dirty="0" smtClean="0">
                <a:solidFill>
                  <a:srgbClr val="002060"/>
                </a:solidFill>
                <a:latin typeface="Propisi" panose="02000508030000020003" pitchFamily="2" charset="0"/>
              </a:rPr>
              <a:t>отмечать праздник. </a:t>
            </a:r>
            <a:r>
              <a:rPr lang="ru-RU" sz="4800" b="1" dirty="0">
                <a:solidFill>
                  <a:srgbClr val="002060"/>
                </a:solidFill>
                <a:latin typeface="Propisi" panose="02000508030000020003" pitchFamily="2" charset="0"/>
              </a:rPr>
              <a:t>Каждый ребёнок </a:t>
            </a:r>
            <a:r>
              <a:rPr lang="ru-RU" sz="4800" b="1" dirty="0" smtClean="0">
                <a:solidFill>
                  <a:srgbClr val="002060"/>
                </a:solidFill>
                <a:latin typeface="Propisi" panose="02000508030000020003" pitchFamily="2" charset="0"/>
              </a:rPr>
              <a:t>подарит </a:t>
            </a:r>
            <a:r>
              <a:rPr lang="ru-RU" sz="4800" b="1" dirty="0">
                <a:solidFill>
                  <a:srgbClr val="002060"/>
                </a:solidFill>
                <a:latin typeface="Propisi" panose="02000508030000020003" pitchFamily="2" charset="0"/>
              </a:rPr>
              <a:t>своей </a:t>
            </a:r>
            <a:r>
              <a:rPr lang="ru-RU" sz="4800" b="1" dirty="0">
                <a:solidFill>
                  <a:srgbClr val="C00000"/>
                </a:solidFill>
                <a:latin typeface="Propisi" panose="02000508030000020003" pitchFamily="2" charset="0"/>
              </a:rPr>
              <a:t>мамочке</a:t>
            </a:r>
            <a:r>
              <a:rPr lang="ru-RU" sz="4800" b="1" dirty="0">
                <a:solidFill>
                  <a:srgbClr val="002060"/>
                </a:solidFill>
                <a:latin typeface="Propisi" panose="02000508030000020003" pitchFamily="2" charset="0"/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Propisi" panose="02000508030000020003" pitchFamily="2" charset="0"/>
              </a:rPr>
              <a:t>подарок </a:t>
            </a:r>
            <a:r>
              <a:rPr lang="ru-RU" sz="4800" b="1" dirty="0">
                <a:solidFill>
                  <a:srgbClr val="002060"/>
                </a:solidFill>
                <a:latin typeface="Propisi" panose="02000508030000020003" pitchFamily="2" charset="0"/>
              </a:rPr>
              <a:t>. </a:t>
            </a:r>
            <a:r>
              <a:rPr lang="ru-RU" sz="4800" b="1" dirty="0">
                <a:solidFill>
                  <a:srgbClr val="C00000"/>
                </a:solidFill>
                <a:latin typeface="Propisi" panose="02000508030000020003" pitchFamily="2" charset="0"/>
              </a:rPr>
              <a:t>Мамуля</a:t>
            </a:r>
            <a:r>
              <a:rPr lang="ru-RU" sz="4800" b="1" dirty="0">
                <a:solidFill>
                  <a:srgbClr val="002060"/>
                </a:solidFill>
                <a:latin typeface="Propisi" panose="02000508030000020003" pitchFamily="2" charset="0"/>
              </a:rPr>
              <a:t> – это самый </a:t>
            </a:r>
            <a:r>
              <a:rPr lang="ru-RU" sz="4800" b="1" dirty="0" smtClean="0">
                <a:solidFill>
                  <a:srgbClr val="002060"/>
                </a:solidFill>
                <a:latin typeface="Propisi" panose="02000508030000020003" pitchFamily="2" charset="0"/>
              </a:rPr>
              <a:t>близкий </a:t>
            </a:r>
            <a:r>
              <a:rPr lang="ru-RU" sz="4800" b="1" dirty="0">
                <a:solidFill>
                  <a:srgbClr val="002060"/>
                </a:solidFill>
                <a:latin typeface="Propisi" panose="02000508030000020003" pitchFamily="2" charset="0"/>
              </a:rPr>
              <a:t>и </a:t>
            </a:r>
            <a:r>
              <a:rPr lang="ru-RU" sz="4800" b="1" dirty="0" smtClean="0">
                <a:solidFill>
                  <a:srgbClr val="002060"/>
                </a:solidFill>
                <a:latin typeface="Propisi" panose="02000508030000020003" pitchFamily="2" charset="0"/>
              </a:rPr>
              <a:t>отзывчивый </a:t>
            </a:r>
            <a:r>
              <a:rPr lang="ru-RU" sz="4800" b="1" dirty="0">
                <a:solidFill>
                  <a:srgbClr val="002060"/>
                </a:solidFill>
                <a:latin typeface="Propisi" panose="02000508030000020003" pitchFamily="2" charset="0"/>
              </a:rPr>
              <a:t>человек на </a:t>
            </a:r>
            <a:r>
              <a:rPr lang="ru-RU" sz="4800" b="1" dirty="0" smtClean="0">
                <a:solidFill>
                  <a:srgbClr val="002060"/>
                </a:solidFill>
                <a:latin typeface="Propisi" panose="02000508030000020003" pitchFamily="2" charset="0"/>
              </a:rPr>
              <a:t>Земле.</a:t>
            </a:r>
            <a:endParaRPr lang="ru-RU" sz="4800" dirty="0">
              <a:solidFill>
                <a:srgbClr val="002060"/>
              </a:solidFill>
              <a:latin typeface="Propisi" panose="02000508030000020003" pitchFamily="2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6" t="15378" r="44608" b="49594"/>
          <a:stretch/>
        </p:blipFill>
        <p:spPr>
          <a:xfrm>
            <a:off x="6472264" y="3297142"/>
            <a:ext cx="745329" cy="25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5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catherineasquithgallery.com/uploads/posts/2021-02/1614341560_54-p-fon-abstraktsiya-svetlii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568"/>
            <a:ext cx="9144001" cy="685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6685" y="120833"/>
            <a:ext cx="8830629" cy="66163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s://teacher-of-russia.ru/pic/logo_pelik_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13625" r="4372" b="17980"/>
          <a:stretch/>
        </p:blipFill>
        <p:spPr bwMode="auto">
          <a:xfrm>
            <a:off x="-1" y="0"/>
            <a:ext cx="1372324" cy="1025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62995" y="277412"/>
            <a:ext cx="4702662" cy="314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Работа по </a:t>
            </a: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</a:rPr>
              <a:t>теме урока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900">
                        <a14:foregroundMark x1="17700" y1="8607" x2="43000" y2="73087"/>
                        <a14:foregroundMark x1="24300" y1="45082" x2="22200" y2="56011"/>
                        <a14:foregroundMark x1="18800" y1="45219" x2="19200" y2="55601"/>
                        <a14:foregroundMark x1="23500" y1="5055" x2="33600" y2="10519"/>
                        <a14:foregroundMark x1="22900" y1="62705" x2="25100" y2="58060"/>
                        <a14:foregroundMark x1="46600" y1="54235" x2="55400" y2="66667"/>
                        <a14:foregroundMark x1="51600" y1="55055" x2="58400" y2="63251"/>
                        <a14:foregroundMark x1="19900" y1="84836" x2="29800" y2="84290"/>
                        <a14:foregroundMark x1="2000" y1="65710" x2="14900" y2="73497"/>
                        <a14:foregroundMark x1="86000" y1="60656" x2="87000" y2="70082"/>
                        <a14:foregroundMark x1="92000" y1="76093" x2="96900" y2="84426"/>
                        <a14:foregroundMark x1="98300" y1="78279" x2="98700" y2="83060"/>
                        <a14:foregroundMark x1="94300" y1="73224" x2="95400" y2="76639"/>
                        <a14:foregroundMark x1="54500" y1="82650" x2="55900" y2="87295"/>
                        <a14:foregroundMark x1="55100" y1="87568" x2="58800" y2="94809"/>
                        <a14:foregroundMark x1="59400" y1="96038" x2="63200" y2="98907"/>
                        <a14:foregroundMark x1="46900" y1="52049" x2="43500" y2="61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858" y="1497874"/>
            <a:ext cx="6674787" cy="4885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626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catherineasquithgallery.com/uploads/posts/2021-02/1614341560_54-p-fon-abstraktsiya-svetlii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568"/>
            <a:ext cx="9144001" cy="685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6685" y="120833"/>
            <a:ext cx="8830629" cy="66163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s://teacher-of-russia.ru/pic/logo_pelik_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13625" r="4372" b="17980"/>
          <a:stretch/>
        </p:blipFill>
        <p:spPr bwMode="auto">
          <a:xfrm>
            <a:off x="-1" y="0"/>
            <a:ext cx="1372324" cy="1025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62995" y="277412"/>
            <a:ext cx="4702662" cy="314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Домашнее задание</a:t>
            </a:r>
            <a:endParaRPr lang="ru-RU" sz="1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27" y="1312817"/>
            <a:ext cx="7944942" cy="482454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2960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catherineasquithgallery.com/uploads/posts/2021-02/1614341560_54-p-fon-abstraktsiya-svetlii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568"/>
            <a:ext cx="9144001" cy="685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6685" y="120833"/>
            <a:ext cx="8830629" cy="66163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s://teacher-of-russia.ru/pic/logo_pelik_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13625" r="4372" b="17980"/>
          <a:stretch/>
        </p:blipFill>
        <p:spPr bwMode="auto">
          <a:xfrm>
            <a:off x="-1" y="0"/>
            <a:ext cx="1372324" cy="1025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62995" y="277412"/>
            <a:ext cx="4702662" cy="314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</a:rPr>
              <a:t>Подведение </a:t>
            </a:r>
            <a:r>
              <a:rPr lang="ru-RU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итогов</a:t>
            </a:r>
            <a:endParaRPr lang="ru-RU" sz="1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060" name="Рисунок 21" descr="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55" y="743532"/>
            <a:ext cx="859334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Рисунок 20" descr="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97" y="1872565"/>
            <a:ext cx="855092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Рисунок 22" descr="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55" y="4153598"/>
            <a:ext cx="887328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Рисунок 19" descr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55" y="3001989"/>
            <a:ext cx="876467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Рисунок 18" descr="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54" y="5305207"/>
            <a:ext cx="883935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613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16331" y="1147590"/>
            <a:ext cx="6274526" cy="456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4400" b="1" dirty="0">
                <a:solidFill>
                  <a:srgbClr val="002060"/>
                </a:solidFill>
                <a:latin typeface="Propisi" panose="02000508030000020003" pitchFamily="2" charset="0"/>
                <a:cs typeface="Times New Roman" panose="02020603050405020304" pitchFamily="18" charset="0"/>
              </a:rPr>
              <a:t>- Какой теме был посвящен урок? </a:t>
            </a:r>
            <a:endParaRPr lang="ru-RU" sz="4400" b="1" dirty="0">
              <a:solidFill>
                <a:srgbClr val="002060"/>
              </a:solidFill>
              <a:latin typeface="Propisi" panose="02000508030000020003" pitchFamily="2" charset="0"/>
            </a:endParaRPr>
          </a:p>
          <a:p>
            <a:pPr algn="just">
              <a:lnSpc>
                <a:spcPct val="115000"/>
              </a:lnSpc>
            </a:pPr>
            <a:r>
              <a:rPr lang="ru-RU" sz="4400" b="1" dirty="0">
                <a:solidFill>
                  <a:srgbClr val="002060"/>
                </a:solidFill>
                <a:latin typeface="Propisi" panose="02000508030000020003" pitchFamily="2" charset="0"/>
                <a:cs typeface="Times New Roman" panose="02020603050405020304" pitchFamily="18" charset="0"/>
              </a:rPr>
              <a:t>- Какие умения отрабатывали на уроке?  </a:t>
            </a:r>
            <a:endParaRPr lang="ru-RU" sz="4400" b="1" dirty="0">
              <a:solidFill>
                <a:srgbClr val="002060"/>
              </a:solidFill>
              <a:latin typeface="Propisi" panose="02000508030000020003" pitchFamily="2" charset="0"/>
            </a:endParaRPr>
          </a:p>
          <a:p>
            <a:r>
              <a:rPr lang="ru-RU" sz="4400" b="1" dirty="0">
                <a:solidFill>
                  <a:srgbClr val="002060"/>
                </a:solidFill>
                <a:latin typeface="Propisi" panose="02000508030000020003" pitchFamily="2" charset="0"/>
                <a:ea typeface="Calibri" panose="020F0502020204030204" pitchFamily="34" charset="0"/>
              </a:rPr>
              <a:t>- А как вы думаете, где вам </a:t>
            </a:r>
            <a:r>
              <a:rPr lang="ru-RU" sz="4400" b="1" dirty="0" smtClean="0">
                <a:solidFill>
                  <a:srgbClr val="002060"/>
                </a:solidFill>
                <a:latin typeface="Propisi" panose="02000508030000020003" pitchFamily="2" charset="0"/>
                <a:ea typeface="Calibri" panose="020F0502020204030204" pitchFamily="34" charset="0"/>
              </a:rPr>
              <a:t>они </a:t>
            </a:r>
            <a:r>
              <a:rPr lang="ru-RU" sz="4400" b="1" dirty="0">
                <a:solidFill>
                  <a:srgbClr val="002060"/>
                </a:solidFill>
                <a:latin typeface="Propisi" panose="02000508030000020003" pitchFamily="2" charset="0"/>
                <a:ea typeface="Calibri" panose="020F0502020204030204" pitchFamily="34" charset="0"/>
              </a:rPr>
              <a:t>могут пригодиться? </a:t>
            </a:r>
            <a:endParaRPr lang="ru-RU" sz="4400" b="1" dirty="0">
              <a:solidFill>
                <a:srgbClr val="002060"/>
              </a:solidFill>
              <a:latin typeface="Propisi" panose="02000508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73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0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catherineasquithgallery.com/uploads/posts/2021-02/1614341560_54-p-fon-abstraktsiya-svetlii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568"/>
            <a:ext cx="9144001" cy="685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6685" y="120833"/>
            <a:ext cx="8830629" cy="66163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s://teacher-of-russia.ru/pic/logo_pelik_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13625" r="4372" b="17980"/>
          <a:stretch/>
        </p:blipFill>
        <p:spPr bwMode="auto">
          <a:xfrm>
            <a:off x="-1" y="0"/>
            <a:ext cx="1372324" cy="1025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51314" y="277412"/>
            <a:ext cx="6714343" cy="14555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Приятного путешествия по стране Знаний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613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https://img.lovepik.com/element/40132/5358.png_1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" b="100000" l="1627" r="97937">
                        <a14:foregroundMark x1="18571" y1="11905" x2="13929" y2="20992"/>
                        <a14:foregroundMark x1="10714" y1="56071" x2="11111" y2="58095"/>
                        <a14:foregroundMark x1="21389" y1="74206" x2="23611" y2="84683"/>
                        <a14:foregroundMark x1="8690" y1="84087" x2="16548" y2="81270"/>
                        <a14:foregroundMark x1="28056" y1="71587" x2="31865" y2="69960"/>
                        <a14:foregroundMark x1="18968" y1="70992" x2="31270" y2="66746"/>
                        <a14:foregroundMark x1="26627" y1="66548" x2="28056" y2="67540"/>
                        <a14:foregroundMark x1="7262" y1="82897" x2="16944" y2="82262"/>
                        <a14:foregroundMark x1="11905" y1="86706" x2="16548" y2="82460"/>
                        <a14:foregroundMark x1="5675" y1="84286" x2="7897" y2="84881"/>
                        <a14:foregroundMark x1="8492" y1="83095" x2="6270" y2="83690"/>
                        <a14:foregroundMark x1="77619" y1="70794" x2="91548" y2="61706"/>
                        <a14:foregroundMark x1="71190" y1="59683" x2="90516" y2="57897"/>
                        <a14:foregroundMark x1="84484" y1="45198" x2="85079" y2="52222"/>
                        <a14:foregroundMark x1="74008" y1="43770" x2="75833" y2="46587"/>
                        <a14:foregroundMark x1="47183" y1="75635" x2="50635" y2="77222"/>
                        <a14:foregroundMark x1="70357" y1="68968" x2="65952" y2="73214"/>
                        <a14:foregroundMark x1="75000" y1="71389" x2="71389" y2="72817"/>
                        <a14:foregroundMark x1="71190" y1="59484" x2="81667" y2="65556"/>
                        <a14:foregroundMark x1="69762" y1="61111" x2="76230" y2="67341"/>
                        <a14:foregroundMark x1="71587" y1="58492" x2="78452" y2="57063"/>
                        <a14:foregroundMark x1="90952" y1="59087" x2="93770" y2="61310"/>
                        <a14:foregroundMark x1="68373" y1="86905" x2="78452" y2="84286"/>
                        <a14:foregroundMark x1="81270" y1="82659" x2="79444" y2="85278"/>
                        <a14:foregroundMark x1="80040" y1="82897" x2="78849" y2="82063"/>
                        <a14:foregroundMark x1="38730" y1="91151" x2="38532" y2="92738"/>
                        <a14:foregroundMark x1="85714" y1="47619" x2="90317" y2="47183"/>
                        <a14:foregroundMark x1="65317" y1="68770" x2="64325" y2="709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02" y="1302843"/>
            <a:ext cx="5329337" cy="5329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45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catherineasquithgallery.com/uploads/posts/2021-02/1614341560_54-p-fon-abstraktsiya-svetlii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568"/>
            <a:ext cx="9144001" cy="685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6685" y="120833"/>
            <a:ext cx="8830629" cy="66163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s://teacher-of-russia.ru/pic/logo_pelik_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13625" r="4372" b="17980"/>
          <a:stretch/>
        </p:blipFill>
        <p:spPr bwMode="auto">
          <a:xfrm>
            <a:off x="-1" y="0"/>
            <a:ext cx="1372324" cy="1025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03519" y="277412"/>
            <a:ext cx="3762137" cy="314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Организационный момент</a:t>
            </a:r>
            <a:endParaRPr lang="ru-RU" sz="1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9738" y="1706991"/>
            <a:ext cx="69320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Propisi" panose="02000508030000020003" pitchFamily="2" charset="0"/>
              </a:rPr>
              <a:t>Добрый день и добрый час,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Propisi" panose="02000508030000020003" pitchFamily="2" charset="0"/>
              </a:rPr>
              <a:t>Я приветствую всех вас.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Propisi" panose="02000508030000020003" pitchFamily="2" charset="0"/>
              </a:rPr>
              <a:t>На уроке увлекательном,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Propisi" panose="02000508030000020003" pitchFamily="2" charset="0"/>
              </a:rPr>
              <a:t>Надеюсь, </a:t>
            </a:r>
            <a:r>
              <a:rPr lang="ru-RU" sz="4000" b="1" dirty="0">
                <a:solidFill>
                  <a:srgbClr val="002060"/>
                </a:solidFill>
                <a:latin typeface="Propisi" panose="02000508030000020003" pitchFamily="2" charset="0"/>
              </a:rPr>
              <a:t>будет он познавательным.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294" y="713017"/>
            <a:ext cx="2106485" cy="2106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38" y="4667795"/>
            <a:ext cx="2528388" cy="1866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766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catherineasquithgallery.com/uploads/posts/2021-02/1614341560_54-p-fon-abstraktsiya-svetlii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568"/>
            <a:ext cx="9144001" cy="685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6685" y="120833"/>
            <a:ext cx="8830629" cy="66163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s://teacher-of-russia.ru/pic/logo_pelik_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13625" r="4372" b="17980"/>
          <a:stretch/>
        </p:blipFill>
        <p:spPr bwMode="auto">
          <a:xfrm>
            <a:off x="-1" y="0"/>
            <a:ext cx="1372324" cy="1025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03519" y="277412"/>
            <a:ext cx="3762137" cy="314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</a:rPr>
              <a:t>Актуализация знаний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6161" y="2741385"/>
            <a:ext cx="315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Propisi" panose="02000508030000020003" pitchFamily="2" charset="0"/>
              </a:rPr>
              <a:t>мамочка</a:t>
            </a:r>
            <a:endParaRPr lang="ru-RU" sz="7200" b="1" dirty="0">
              <a:solidFill>
                <a:srgbClr val="002060"/>
              </a:solidFill>
              <a:latin typeface="Propisi" panose="02000508030000020003" pitchFamily="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469" y="1390137"/>
            <a:ext cx="4001058" cy="101931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600960" y="2741384"/>
            <a:ext cx="3943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Propisi" panose="02000508030000020003" pitchFamily="2" charset="0"/>
              </a:rPr>
              <a:t>прабабушка</a:t>
            </a:r>
            <a:endParaRPr lang="ru-RU" sz="7200" b="1" dirty="0">
              <a:solidFill>
                <a:srgbClr val="002060"/>
              </a:solidFill>
              <a:latin typeface="Propisi" panose="02000508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29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48148E-6 L -0.23785 -0.212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92" y="-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catherineasquithgallery.com/uploads/posts/2021-02/1614341560_54-p-fon-abstraktsiya-svetlii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568"/>
            <a:ext cx="9144001" cy="685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6685" y="120833"/>
            <a:ext cx="8830629" cy="66163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s://teacher-of-russia.ru/pic/logo_pelik_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13625" r="4372" b="17980"/>
          <a:stretch/>
        </p:blipFill>
        <p:spPr bwMode="auto">
          <a:xfrm>
            <a:off x="-1" y="0"/>
            <a:ext cx="1372324" cy="1025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62995" y="277412"/>
            <a:ext cx="4702662" cy="314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Определение темы урока. Постановка цели</a:t>
            </a:r>
            <a:endParaRPr lang="ru-RU" sz="1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14975" y="775375"/>
            <a:ext cx="5314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70C0"/>
                </a:solidFill>
                <a:latin typeface="Propisi" panose="02000508030000020003" pitchFamily="2" charset="0"/>
              </a:rPr>
              <a:t>Состав слова</a:t>
            </a:r>
            <a:endParaRPr lang="ru-RU" sz="7200" b="1" dirty="0">
              <a:solidFill>
                <a:srgbClr val="0070C0"/>
              </a:solidFill>
              <a:latin typeface="Propisi" panose="02000508030000020003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1738" y="3188063"/>
            <a:ext cx="31480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части слова,</a:t>
            </a:r>
          </a:p>
          <a:p>
            <a:pPr marL="342900" indent="-342900" algn="just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алгоритм 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разбора слова по составу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1159" y="1866901"/>
            <a:ext cx="78115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7030A0"/>
                </a:solidFill>
                <a:latin typeface="Propisi" panose="02000508030000020003" pitchFamily="2" charset="0"/>
              </a:rPr>
              <a:t>Знаем:          Умеем:</a:t>
            </a:r>
            <a:endParaRPr lang="ru-RU" sz="7200" b="1" dirty="0">
              <a:solidFill>
                <a:srgbClr val="7030A0"/>
              </a:solidFill>
              <a:latin typeface="Propisi" panose="02000508030000020003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09526" y="3182082"/>
            <a:ext cx="31480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находить </a:t>
            </a:r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части слова, </a:t>
            </a:r>
            <a:endParaRPr lang="ru-RU" sz="28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применять </a:t>
            </a:r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алгоритм на практике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22514" y="5551252"/>
            <a:ext cx="8313183" cy="961349"/>
          </a:xfrm>
          <a:prstGeom prst="round2Diag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Цель: 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закрепить 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знания по данной теме и применить их на практике</a:t>
            </a:r>
          </a:p>
        </p:txBody>
      </p:sp>
    </p:spTree>
    <p:extLst>
      <p:ext uri="{BB962C8B-B14F-4D97-AF65-F5344CB8AC3E}">
        <p14:creationId xmlns:p14="http://schemas.microsoft.com/office/powerpoint/2010/main" val="141155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catherineasquithgallery.com/uploads/posts/2021-02/1614341560_54-p-fon-abstraktsiya-svetlii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568"/>
            <a:ext cx="9144001" cy="685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6685" y="120833"/>
            <a:ext cx="8830629" cy="66163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s://teacher-of-russia.ru/pic/logo_pelik_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13625" r="4372" b="17980"/>
          <a:stretch/>
        </p:blipFill>
        <p:spPr bwMode="auto">
          <a:xfrm>
            <a:off x="-1" y="0"/>
            <a:ext cx="1372324" cy="1025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62995" y="277412"/>
            <a:ext cx="4702662" cy="314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Определение темы урока. Постановка цели</a:t>
            </a:r>
            <a:endParaRPr lang="ru-RU" sz="1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14975" y="775375"/>
            <a:ext cx="5314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70C0"/>
                </a:solidFill>
                <a:latin typeface="Propisi" panose="02000508030000020003" pitchFamily="2" charset="0"/>
              </a:rPr>
              <a:t>Состав слова</a:t>
            </a:r>
            <a:endParaRPr lang="ru-RU" sz="7200" b="1" dirty="0">
              <a:solidFill>
                <a:srgbClr val="0070C0"/>
              </a:solidFill>
              <a:latin typeface="Propisi" panose="02000508030000020003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1738" y="3188063"/>
            <a:ext cx="31480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части слова,</a:t>
            </a:r>
          </a:p>
          <a:p>
            <a:pPr marL="342900" indent="-342900" algn="just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алгоритм 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разбора слова по составу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1159" y="1866901"/>
            <a:ext cx="78115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7030A0"/>
                </a:solidFill>
                <a:latin typeface="Propisi" panose="02000508030000020003" pitchFamily="2" charset="0"/>
              </a:rPr>
              <a:t>Знаем:          Умеем:</a:t>
            </a:r>
            <a:endParaRPr lang="ru-RU" sz="7200" b="1" dirty="0">
              <a:solidFill>
                <a:srgbClr val="7030A0"/>
              </a:solidFill>
              <a:latin typeface="Propisi" panose="02000508030000020003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09526" y="3182082"/>
            <a:ext cx="31480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находить </a:t>
            </a:r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части слова, </a:t>
            </a:r>
            <a:endParaRPr lang="ru-RU" sz="28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применять </a:t>
            </a:r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алгоритм на практике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4098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5" name="Рисунок 21" descr="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3686">
            <a:off x="2472264" y="5473937"/>
            <a:ext cx="1608138" cy="215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Рисунок 20" descr="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9580">
            <a:off x="7319884" y="5218527"/>
            <a:ext cx="1600200" cy="215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Рисунок 22" descr="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8439">
            <a:off x="4111739" y="5249261"/>
            <a:ext cx="1660525" cy="215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Рисунок 19" descr="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0219">
            <a:off x="61433" y="5326587"/>
            <a:ext cx="1646238" cy="21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Рисунок 18" descr="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8458">
            <a:off x="5539922" y="5288811"/>
            <a:ext cx="1654175" cy="215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0" y="2613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39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0.12986 -0.5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-25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2.77778E-7 -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-1.38889E-6 -0.18334 C -1.38889E-6 -0.26551 0.07587 -0.36667 0.13785 -0.36667 L 0.2757 -0.36667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-183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45278 -0.546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9" y="-2731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00573 -0.684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-3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catherineasquithgallery.com/uploads/posts/2021-02/1614341560_54-p-fon-abstraktsiya-svetlii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568"/>
            <a:ext cx="9144001" cy="685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6685" y="120833"/>
            <a:ext cx="8830629" cy="66163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s://teacher-of-russia.ru/pic/logo_pelik_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13625" r="4372" b="17980"/>
          <a:stretch/>
        </p:blipFill>
        <p:spPr bwMode="auto">
          <a:xfrm>
            <a:off x="-1" y="0"/>
            <a:ext cx="1372324" cy="1025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62995" y="277412"/>
            <a:ext cx="4702662" cy="314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Работа по </a:t>
            </a: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</a:rPr>
              <a:t>теме урока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14975" y="775375"/>
            <a:ext cx="54089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Propisi" panose="02000508030000020003" pitchFamily="2" charset="0"/>
              </a:rPr>
              <a:t> </a:t>
            </a: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b="1" dirty="0" smtClean="0">
                <a:solidFill>
                  <a:srgbClr val="0070C0"/>
                </a:solidFill>
                <a:latin typeface="Propisi" panose="02000508030000020003" pitchFamily="2" charset="0"/>
              </a:rPr>
              <a:t>Продолжи фразу…</a:t>
            </a: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5400" dirty="0">
              <a:solidFill>
                <a:srgbClr val="0070C0"/>
              </a:solidFill>
              <a:latin typeface="Propisi" panose="02000508030000020003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4582" y="1726420"/>
            <a:ext cx="54089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Propisi" panose="02000508030000020003" pitchFamily="2" charset="0"/>
              </a:rPr>
              <a:t>Окончание – это…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Propisi" panose="02000508030000020003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4582" y="2353247"/>
            <a:ext cx="54089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Propisi" panose="02000508030000020003" pitchFamily="2" charset="0"/>
              </a:rPr>
              <a:t>Основа – это…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Propisi" panose="02000508030000020003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4581" y="2980074"/>
            <a:ext cx="54089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Propisi" panose="02000508030000020003" pitchFamily="2" charset="0"/>
              </a:rPr>
              <a:t>Корень – это…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Propisi" panose="02000508030000020003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4581" y="3587772"/>
            <a:ext cx="54089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Propisi" panose="02000508030000020003" pitchFamily="2" charset="0"/>
              </a:rPr>
              <a:t>Приставка – это…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Propisi" panose="02000508030000020003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4581" y="4191264"/>
            <a:ext cx="54089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Propisi" panose="02000508030000020003" pitchFamily="2" charset="0"/>
              </a:rPr>
              <a:t>Суффикс – это…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Propisi" panose="02000508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41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catherineasquithgallery.com/uploads/posts/2021-02/1614341560_54-p-fon-abstraktsiya-svetlii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568"/>
            <a:ext cx="9144001" cy="685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6685" y="120833"/>
            <a:ext cx="8830629" cy="66163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s://teacher-of-russia.ru/pic/logo_pelik_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13625" r="4372" b="17980"/>
          <a:stretch/>
        </p:blipFill>
        <p:spPr bwMode="auto">
          <a:xfrm>
            <a:off x="-1" y="0"/>
            <a:ext cx="1372324" cy="1025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62995" y="277412"/>
            <a:ext cx="4702662" cy="314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Работа по </a:t>
            </a: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</a:rPr>
              <a:t>теме урока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14975" y="775375"/>
            <a:ext cx="54089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Propisi" panose="02000508030000020003" pitchFamily="2" charset="0"/>
              </a:rPr>
              <a:t>Игра </a:t>
            </a: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b="1" dirty="0" smtClean="0">
                <a:solidFill>
                  <a:srgbClr val="0070C0"/>
                </a:solidFill>
                <a:latin typeface="Propisi" panose="02000508030000020003" pitchFamily="2" charset="0"/>
              </a:rPr>
              <a:t>Собери подарок</a:t>
            </a: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5400" dirty="0">
              <a:solidFill>
                <a:srgbClr val="0070C0"/>
              </a:solidFill>
              <a:latin typeface="Propisi" panose="02000508030000020003" pitchFamily="2" charset="0"/>
            </a:endParaRPr>
          </a:p>
        </p:txBody>
      </p:sp>
      <p:pic>
        <p:nvPicPr>
          <p:cNvPr id="2050" name="Picture 2" descr="https://img2.freepng.ru/20180309/vtw/kisspng-gift-purple-sparkling-gifts-5aa2ed1315cbb7.580463001520626963089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0444" y1="17841" x2="14667" y2="31364"/>
                        <a14:foregroundMark x1="9667" y1="28750" x2="52778" y2="37841"/>
                        <a14:foregroundMark x1="32556" y1="7614" x2="39444" y2="12045"/>
                        <a14:foregroundMark x1="38333" y1="2159" x2="40667" y2="8409"/>
                        <a14:foregroundMark x1="27889" y1="12614" x2="23444" y2="16364"/>
                        <a14:foregroundMark x1="60556" y1="7955" x2="66778" y2="13182"/>
                        <a14:foregroundMark x1="68444" y1="23182" x2="80889" y2="78068"/>
                        <a14:foregroundMark x1="72667" y1="23977" x2="82333" y2="47386"/>
                        <a14:foregroundMark x1="25222" y1="36023" x2="33778" y2="85227"/>
                        <a14:foregroundMark x1="30444" y1="90000" x2="47222" y2="95000"/>
                        <a14:foregroundMark x1="88667" y1="76932" x2="80000" y2="84318"/>
                        <a14:backgroundMark x1="33667" y1="3068" x2="37111" y2="5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492" y="1819538"/>
            <a:ext cx="4681011" cy="4576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78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catherineasquithgallery.com/uploads/posts/2021-02/1614341560_54-p-fon-abstraktsiya-svetlii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568"/>
            <a:ext cx="9144001" cy="685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6685" y="120833"/>
            <a:ext cx="8830629" cy="66163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s://teacher-of-russia.ru/pic/logo_pelik_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13625" r="4372" b="17980"/>
          <a:stretch/>
        </p:blipFill>
        <p:spPr bwMode="auto">
          <a:xfrm>
            <a:off x="-1" y="0"/>
            <a:ext cx="1372324" cy="1025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62995" y="277412"/>
            <a:ext cx="4702662" cy="314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Работа по </a:t>
            </a: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</a:rPr>
              <a:t>теме урока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97528" y="748763"/>
            <a:ext cx="729026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Propisi" panose="02000508030000020003" pitchFamily="2" charset="0"/>
              </a:rPr>
              <a:t>Разгорелся </a:t>
            </a:r>
            <a:r>
              <a:rPr lang="ru-RU" sz="5400" b="1" dirty="0">
                <a:solidFill>
                  <a:srgbClr val="0070C0"/>
                </a:solidFill>
                <a:latin typeface="Propisi" panose="02000508030000020003" pitchFamily="2" charset="0"/>
              </a:rPr>
              <a:t>спор между дедушкой и внучкой. Какой подарок лучше? Сделанный своими руками или купленный</a:t>
            </a:r>
            <a:r>
              <a:rPr lang="ru-RU" sz="5400" b="1" dirty="0" smtClean="0">
                <a:solidFill>
                  <a:srgbClr val="0070C0"/>
                </a:solidFill>
                <a:latin typeface="Propisi" panose="02000508030000020003" pitchFamily="2" charset="0"/>
              </a:rPr>
              <a:t>?</a:t>
            </a:r>
            <a:endParaRPr lang="ru-RU" sz="5400" dirty="0">
              <a:solidFill>
                <a:srgbClr val="0070C0"/>
              </a:solidFill>
              <a:latin typeface="Propisi" panose="02000508030000020003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455" b="42614" l="31800" r="59600">
                        <a14:foregroundMark x1="50800" y1="12955" x2="49800" y2="18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46" t="8728" r="39333" b="56727"/>
          <a:stretch/>
        </p:blipFill>
        <p:spPr>
          <a:xfrm>
            <a:off x="5955534" y="3965171"/>
            <a:ext cx="2554307" cy="252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918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catherineasquithgallery.com/uploads/posts/2021-02/1614341560_54-p-fon-abstraktsiya-svetlii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568"/>
            <a:ext cx="9144001" cy="685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6685" y="120833"/>
            <a:ext cx="8830629" cy="66163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s://teacher-of-russia.ru/pic/logo_pelik_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13625" r="4372" b="17980"/>
          <a:stretch/>
        </p:blipFill>
        <p:spPr bwMode="auto">
          <a:xfrm>
            <a:off x="-1" y="0"/>
            <a:ext cx="1372324" cy="1025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62995" y="277412"/>
            <a:ext cx="4702662" cy="314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Физкультминутка</a:t>
            </a:r>
            <a:endParaRPr lang="ru-RU" sz="1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2" name="Picture 4" descr="https://ds05.infourok.ru/uploads/ex/0161/000ad6d0-f630db3f/img1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583" b="85139" l="13750" r="90938">
                        <a14:foregroundMark x1="19063" y1="64306" x2="22500" y2="65417"/>
                        <a14:foregroundMark x1="29375" y1="65694" x2="32813" y2="65000"/>
                        <a14:foregroundMark x1="23646" y1="73194" x2="23646" y2="75000"/>
                        <a14:foregroundMark x1="32396" y1="57778" x2="35208" y2="58333"/>
                        <a14:foregroundMark x1="37604" y1="65139" x2="35729" y2="70694"/>
                        <a14:foregroundMark x1="40417" y1="64583" x2="41250" y2="69306"/>
                        <a14:foregroundMark x1="30729" y1="73333" x2="37604" y2="76667"/>
                        <a14:foregroundMark x1="40833" y1="77222" x2="46979" y2="76944"/>
                        <a14:foregroundMark x1="45208" y1="65139" x2="49583" y2="65556"/>
                        <a14:foregroundMark x1="55729" y1="65694" x2="59583" y2="63611"/>
                        <a14:foregroundMark x1="51563" y1="72500" x2="51771" y2="77917"/>
                        <a14:foregroundMark x1="54479" y1="72500" x2="55625" y2="76528"/>
                        <a14:foregroundMark x1="57917" y1="59167" x2="62396" y2="59028"/>
                        <a14:foregroundMark x1="71979" y1="58056" x2="68229" y2="58750"/>
                        <a14:foregroundMark x1="73021" y1="64861" x2="75625" y2="64722"/>
                        <a14:foregroundMark x1="82188" y1="65972" x2="86042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71" t="37574" r="7891" b="14172"/>
          <a:stretch/>
        </p:blipFill>
        <p:spPr bwMode="auto">
          <a:xfrm>
            <a:off x="949232" y="1581997"/>
            <a:ext cx="7245532" cy="3692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4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219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Propisi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Пилипенко</dc:creator>
  <cp:lastModifiedBy>Никита Пилипенко</cp:lastModifiedBy>
  <cp:revision>131</cp:revision>
  <dcterms:created xsi:type="dcterms:W3CDTF">2021-10-12T18:57:40Z</dcterms:created>
  <dcterms:modified xsi:type="dcterms:W3CDTF">2021-11-21T16:26:58Z</dcterms:modified>
</cp:coreProperties>
</file>