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89" r:id="rId3"/>
    <p:sldId id="306" r:id="rId4"/>
    <p:sldId id="307" r:id="rId5"/>
    <p:sldId id="297" r:id="rId6"/>
    <p:sldId id="302" r:id="rId7"/>
    <p:sldId id="290" r:id="rId8"/>
    <p:sldId id="294" r:id="rId9"/>
    <p:sldId id="325" r:id="rId10"/>
    <p:sldId id="301" r:id="rId11"/>
    <p:sldId id="295" r:id="rId12"/>
    <p:sldId id="310" r:id="rId13"/>
    <p:sldId id="316" r:id="rId14"/>
    <p:sldId id="311" r:id="rId15"/>
    <p:sldId id="337" r:id="rId16"/>
    <p:sldId id="338" r:id="rId17"/>
    <p:sldId id="339" r:id="rId18"/>
    <p:sldId id="314" r:id="rId19"/>
    <p:sldId id="33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5" autoAdjust="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08.06.2023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0%B0%D1%80%D1%82%D0%B5%D0%BC%D0%B8%D1%8F&amp;fp=0&amp;clid=40316&amp;pos=25&amp;rpt=simage&amp;uinfo=ww-1263-wh-664-fw-1038-fh-458-pd-1&amp;img_url=http://www.aquarion.ru/stati/artemia/7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http://aquarion2.ru/wp-content/uploads/2010/06/314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241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Тренировочные задания для формирования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грамотности на уроках биологии</a:t>
            </a:r>
          </a:p>
        </p:txBody>
      </p:sp>
      <p:pic>
        <p:nvPicPr>
          <p:cNvPr id="6" name="Содержимое 5" descr="676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204864"/>
            <a:ext cx="6050632" cy="3654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1E6F5D5-0E9E-4D62-9F2F-D74D1EF74E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93860201"/>
              </p:ext>
            </p:extLst>
          </p:nvPr>
        </p:nvGraphicFramePr>
        <p:xfrm>
          <a:off x="179512" y="332656"/>
          <a:ext cx="8964488" cy="63229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3820">
                  <a:extLst>
                    <a:ext uri="{9D8B030D-6E8A-4147-A177-3AD203B41FA5}">
                      <a16:colId xmlns="" xmlns:a16="http://schemas.microsoft.com/office/drawing/2014/main" val="2362431979"/>
                    </a:ext>
                  </a:extLst>
                </a:gridCol>
                <a:gridCol w="6670668">
                  <a:extLst>
                    <a:ext uri="{9D8B030D-6E8A-4147-A177-3AD203B41FA5}">
                      <a16:colId xmlns="" xmlns:a16="http://schemas.microsoft.com/office/drawing/2014/main" val="858594120"/>
                    </a:ext>
                  </a:extLst>
                </a:gridCol>
              </a:tblGrid>
              <a:tr h="51201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3. «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Систематика </a:t>
                      </a:r>
                      <a:r>
                        <a:rPr kumimoji="0" lang="ru-RU" altLang="ru-RU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жаброногого</a:t>
                      </a: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рачка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артемии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32076851"/>
                  </a:ext>
                </a:extLst>
              </a:tr>
              <a:tr h="13605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задания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6077192"/>
                  </a:ext>
                </a:extLst>
              </a:tr>
              <a:tr h="2601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содержательное знание; живые системы.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85477113"/>
                  </a:ext>
                </a:extLst>
              </a:tr>
              <a:tr h="52039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научных доказательств для получения выводов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45435127"/>
                  </a:ext>
                </a:extLst>
              </a:tr>
              <a:tr h="2601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глобальный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5163855"/>
                  </a:ext>
                </a:extLst>
              </a:tr>
              <a:tr h="2601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97335172"/>
                  </a:ext>
                </a:extLst>
              </a:tr>
              <a:tr h="62032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15190369"/>
                  </a:ext>
                </a:extLst>
              </a:tr>
              <a:tr h="2601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Последовательность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цифр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1321887"/>
                  </a:ext>
                </a:extLst>
              </a:tr>
              <a:tr h="257982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оценивания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69151227"/>
                  </a:ext>
                </a:extLst>
              </a:tr>
              <a:tr h="210194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Задание считается выполненным верно, если ответ записан в той форме, которая указана в инструкции по выполнению задания, и полностью совпадает с эталоном ответа: каждый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символ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в ответе стоит на своём месте, лишние символы в ответе отсутствуют.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Ответ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21453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cyr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55566959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 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Выставляется, если на не более чем двух позициях ответа записаны не те символы, которые представлены в эталоне ответа.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97898674"/>
                  </a:ext>
                </a:extLst>
              </a:tr>
              <a:tr h="26019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 всех других случаях выставляется 0 баллов. 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3018378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3F3C65ED-EA44-40DC-BD75-1BC89C5C37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3608" y="0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заданий и система оценивания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43808" y="4869160"/>
          <a:ext cx="6096000" cy="658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440160"/>
                <a:gridCol w="1368152"/>
                <a:gridCol w="1152128"/>
                <a:gridCol w="983432"/>
              </a:tblGrid>
              <a:tr h="288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Царство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Тип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Класс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Отряд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Род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 Животные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 Членистоногие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Ракообразные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Жаброноги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 </a:t>
                      </a:r>
                      <a:r>
                        <a:rPr lang="ru-RU" sz="1300" b="0" kern="12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Артемия</a:t>
                      </a:r>
                      <a:endParaRPr lang="ru-RU" sz="13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90134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8A214D1-4C60-4DE0-A255-A734AE980D81}"/>
              </a:ext>
            </a:extLst>
          </p:cNvPr>
          <p:cNvSpPr/>
          <p:nvPr/>
        </p:nvSpPr>
        <p:spPr>
          <a:xfrm>
            <a:off x="179512" y="116632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Задание 4.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Жизненный цикл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артемии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Выращивая рачков, Петя заинтересовался, какой тип развития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 Рассмотри рисунок «Жизненный цикл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помоги Пете ответить на его вопрос. Ответ обоснуй.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user\Downloads\Схем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00808"/>
            <a:ext cx="7632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695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7A2A732-97FA-4242-8FAA-0BD5B313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29829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заданий и система оценивания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B9A8C86-CDE5-4370-AA68-68C27526D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9340805"/>
              </p:ext>
            </p:extLst>
          </p:nvPr>
        </p:nvGraphicFramePr>
        <p:xfrm>
          <a:off x="179512" y="548681"/>
          <a:ext cx="8856984" cy="59815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7282">
                  <a:extLst>
                    <a:ext uri="{9D8B030D-6E8A-4147-A177-3AD203B41FA5}">
                      <a16:colId xmlns="" xmlns:a16="http://schemas.microsoft.com/office/drawing/2014/main" val="3552699665"/>
                    </a:ext>
                  </a:extLst>
                </a:gridCol>
                <a:gridCol w="6549702">
                  <a:extLst>
                    <a:ext uri="{9D8B030D-6E8A-4147-A177-3AD203B41FA5}">
                      <a16:colId xmlns="" xmlns:a16="http://schemas.microsoft.com/office/drawing/2014/main" val="3871326398"/>
                    </a:ext>
                  </a:extLst>
                </a:gridCol>
              </a:tblGrid>
              <a:tr h="42567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«Жизненный цикл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636543"/>
                  </a:ext>
                </a:extLst>
              </a:tr>
              <a:tr h="25297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6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задания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529268820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задания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содержательное знание; живые системы.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533613240"/>
                  </a:ext>
                </a:extLst>
              </a:tr>
              <a:tr h="50595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понимание особенностей естественнонаучного исследования, интерпретация данных.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896224541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4079369477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191626678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717554406"/>
                  </a:ext>
                </a:extLst>
              </a:tr>
              <a:tr h="25297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</a:t>
                      </a:r>
                      <a:endParaRPr lang="ru-RU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комплексное задание с развернутым</a:t>
                      </a:r>
                      <a:r>
                        <a:rPr kumimoji="0" lang="ru-RU" sz="16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ответом и пояснением к нему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951677102"/>
                  </a:ext>
                </a:extLst>
              </a:tr>
              <a:tr h="25297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6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16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591974137"/>
                  </a:ext>
                </a:extLst>
              </a:tr>
              <a:tr h="177083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балла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указан тип развития, представлено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Правильный ответ должен содержать следующие элементы: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тип развития животного: непрямое;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 обоснование, например: развитие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происходит со стадией личинки.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У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артемий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развитие происходит с превращением (метаморфозом).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У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артемии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 яйца выходит особь, не похожая на взрослую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особь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011298620"/>
                  </a:ext>
                </a:extLst>
              </a:tr>
              <a:tr h="74932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       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указан тип развития, обоснование не представлено / </a:t>
                      </a:r>
                      <a:r>
                        <a:rPr lang="ru-RU" sz="16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представлено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неправильно</a:t>
                      </a: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стадия развития определена неверно.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1596523560"/>
                  </a:ext>
                </a:extLst>
              </a:tr>
              <a:tr h="758929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и стадия развития не указаны / указаны неправильно независимо от наличия обоснования.</a:t>
                      </a:r>
                      <a:b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Ответ неправильный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14769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3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48A214D1-4C60-4DE0-A255-A734AE980D81}"/>
              </a:ext>
            </a:extLst>
          </p:cNvPr>
          <p:cNvSpPr/>
          <p:nvPr/>
        </p:nvSpPr>
        <p:spPr>
          <a:xfrm>
            <a:off x="179512" y="0"/>
            <a:ext cx="8964488" cy="19434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latin typeface="Times New Roman" panose="02020603050405020304" pitchFamily="18" charset="0"/>
              </a:rPr>
              <a:t>5.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«Стадия развития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процессе выращивания рачков, Петя неоднократно рассказывал учителю биологии о своих успехах в этом. Однажды учитель спросил, на какой стадии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жизненного цикла находятся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сейчас? Петя задумался и решил ответить на этот вопрос, используя микроскоп и рисунок в учебнике. Определи стадию жизненного цикла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которые выросли у Пети, используя микроскоп и рисунок.</a:t>
            </a:r>
          </a:p>
        </p:txBody>
      </p:sp>
      <p:pic>
        <p:nvPicPr>
          <p:cNvPr id="4" name="Рисунок 3" descr="C:\Users\user\Downloads\Схема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88840"/>
            <a:ext cx="76328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695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A7A2A732-97FA-4242-8FAA-0BD5B313C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572" y="29829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заданий и система оценивания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B9A8C86-CDE5-4370-AA68-68C27526D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89340805"/>
              </p:ext>
            </p:extLst>
          </p:nvPr>
        </p:nvGraphicFramePr>
        <p:xfrm>
          <a:off x="323528" y="836715"/>
          <a:ext cx="8640960" cy="50404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51006">
                  <a:extLst>
                    <a:ext uri="{9D8B030D-6E8A-4147-A177-3AD203B41FA5}">
                      <a16:colId xmlns="" xmlns:a16="http://schemas.microsoft.com/office/drawing/2014/main" val="3552699665"/>
                    </a:ext>
                  </a:extLst>
                </a:gridCol>
                <a:gridCol w="6389954">
                  <a:extLst>
                    <a:ext uri="{9D8B030D-6E8A-4147-A177-3AD203B41FA5}">
                      <a16:colId xmlns="" xmlns:a16="http://schemas.microsoft.com/office/drawing/2014/main" val="3871326398"/>
                    </a:ext>
                  </a:extLst>
                </a:gridCol>
              </a:tblGrid>
              <a:tr h="444713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«Стадия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развития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артемии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38636543"/>
                  </a:ext>
                </a:extLst>
              </a:tr>
              <a:tr h="23125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Характеристики </a:t>
                      </a: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529268820"/>
                  </a:ext>
                </a:extLst>
              </a:tr>
              <a:tr h="23125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 задания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содержательное знание; живые системы.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533613240"/>
                  </a:ext>
                </a:extLst>
              </a:tr>
              <a:tr h="462509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Компетенция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понимание особенностей естественнонаучного исследования, интерпретация данных.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896224541"/>
                  </a:ext>
                </a:extLst>
              </a:tr>
              <a:tr h="23125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Контекст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личностный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4079369477"/>
                  </a:ext>
                </a:extLst>
              </a:tr>
              <a:tr h="23125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Тематика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окружающая среда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191626678"/>
                  </a:ext>
                </a:extLst>
              </a:tr>
              <a:tr h="23125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сложности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717554406"/>
                  </a:ext>
                </a:extLst>
              </a:tr>
              <a:tr h="23125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Формат ответа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краткий ответ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951677102"/>
                  </a:ext>
                </a:extLst>
              </a:tr>
              <a:tr h="231254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Система </a:t>
                      </a: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оценивания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3591974137"/>
                  </a:ext>
                </a:extLst>
              </a:tr>
              <a:tr h="143312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балл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Правильно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стадия развития 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артемии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Правильный ответ должен содержать следующие элементы:</a:t>
                      </a:r>
                      <a:b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яйца (цисты)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ИЛИ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науплиусы</a:t>
                      </a:r>
                      <a:endParaRPr lang="ru-RU" sz="18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3) ИЛИ взрослая особь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2011298620"/>
                  </a:ext>
                </a:extLst>
              </a:tr>
              <a:tr h="693763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Стадия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развития не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 </a:t>
                      </a:r>
                      <a:r>
                        <a:rPr lang="ru-RU" sz="18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указана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неправильно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7889" marR="67889" marT="0" marB="0" anchor="ctr"/>
                </a:tc>
                <a:extLst>
                  <a:ext uri="{0D108BD9-81ED-4DB2-BD59-A6C34878D82A}">
                    <a16:rowId xmlns="" xmlns:a16="http://schemas.microsoft.com/office/drawing/2014/main" val="147696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1372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19872" y="116632"/>
            <a:ext cx="1606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Яйца (цисты)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80920" cy="562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1063" y="1038225"/>
            <a:ext cx="73818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139952" y="332656"/>
            <a:ext cx="11901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latin typeface="Times New Roman" panose="02020603050405020304" pitchFamily="18" charset="0"/>
              </a:rPr>
              <a:t>Науплиус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404664"/>
            <a:ext cx="2765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Взрослая особь </a:t>
            </a:r>
            <a:r>
              <a:rPr lang="ru-RU" b="1" dirty="0" err="1" smtClean="0">
                <a:latin typeface="Times New Roman" panose="02020603050405020304" pitchFamily="18" charset="0"/>
              </a:rPr>
              <a:t>Артемии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20891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39552" y="1052736"/>
          <a:ext cx="8280919" cy="3974854"/>
        </p:xfrm>
        <a:graphic>
          <a:graphicData uri="http://schemas.openxmlformats.org/drawingml/2006/table">
            <a:tbl>
              <a:tblPr/>
              <a:tblGrid>
                <a:gridCol w="1119043"/>
                <a:gridCol w="5446010"/>
                <a:gridCol w="1119043"/>
                <a:gridCol w="596823"/>
              </a:tblGrid>
              <a:tr h="4529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Номер задания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 что даётся оценка (балл)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Количество баллов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Мои баллы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04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Правильно определил цепь питания аквариума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94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Дал правильный ответ на вопрос о значении моллюсков в цепи питания аквариума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Аргументировал свой ответ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7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Установил последовательность расположения систематических групп артемии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Правильно указал тип развития артемии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Обосновал свой ответ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2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Подготовил микроскоп к работе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125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 помощью микроскопа правильно определил стадию жизненного цикла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артемии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4210" marR="442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80919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Моя деятельность на уроке.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Запишите в таблицу все полученные баллы , посчитайте и узнаете свою оценку за урок.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самооценки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67744" y="53732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Критерии: </a:t>
            </a:r>
            <a:endParaRPr lang="ru-RU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dirty="0" smtClean="0"/>
              <a:t>8 - 9 баллов =  отметка «5»</a:t>
            </a:r>
          </a:p>
          <a:p>
            <a:r>
              <a:rPr lang="ru-RU" dirty="0" smtClean="0"/>
              <a:t>6 - 7 баллов =  отметка «4»</a:t>
            </a:r>
          </a:p>
          <a:p>
            <a:r>
              <a:rPr lang="ru-RU" dirty="0" smtClean="0"/>
              <a:t>4 - 5 баллов =  отметка «3»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d.multiurok.ru/html/2022/12/02/s_638a47e6aea92/phpcBdqTX_konspekt-uroka-Soglasnye-zvuki_html_1b0e402dc3ed74e5.jpg"/>
          <p:cNvPicPr/>
          <p:nvPr/>
        </p:nvPicPr>
        <p:blipFill>
          <a:blip r:embed="rId2" cstate="print"/>
          <a:srcRect t="13789" r="-696"/>
          <a:stretch>
            <a:fillRect/>
          </a:stretch>
        </p:blipFill>
        <p:spPr bwMode="auto">
          <a:xfrm>
            <a:off x="0" y="764704"/>
            <a:ext cx="9204463" cy="5915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Оцените свою работу на уроке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Дети центра &quot;Колыбель&quot; смотрят на аквариум.">
            <a:extLst>
              <a:ext uri="{FF2B5EF4-FFF2-40B4-BE49-F238E27FC236}">
                <a16:creationId xmlns="" xmlns:a16="http://schemas.microsoft.com/office/drawing/2014/main" id="{EC8B1877-DED4-4E83-AA1D-1BF83B919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402"/>
            <a:ext cx="6912768" cy="43524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09ECA306-72CA-4449-ACB0-01BAB2B28561}"/>
              </a:ext>
            </a:extLst>
          </p:cNvPr>
          <p:cNvSpPr/>
          <p:nvPr/>
        </p:nvSpPr>
        <p:spPr>
          <a:xfrm>
            <a:off x="244618" y="4509120"/>
            <a:ext cx="8640960" cy="205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9875" algn="just">
              <a:lnSpc>
                <a:spcPct val="107000"/>
              </a:lnSpc>
              <a:spcBef>
                <a:spcPts val="600"/>
              </a:spcBef>
              <a:spcAft>
                <a:spcPts val="2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Петя давно мечтал завести рыбок. И вот на день рождения ему подарили аквариум и много разных приспособлений к нему. Петя наполнил аквариум водой, подключил компрессор, чтобы он насыщал воду кислородом и отправился в зоомагазин за рыбками. Продавец в магазине посоветовала Пете, как новичку, для начала завести самых обычных рыбок гуппи, но кроме рыбок обязательно купить растений и улиток.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70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DDB46D4D-821E-4365-A72D-7951943DF408}"/>
              </a:ext>
            </a:extLst>
          </p:cNvPr>
          <p:cNvSpPr/>
          <p:nvPr/>
        </p:nvSpPr>
        <p:spPr>
          <a:xfrm>
            <a:off x="467544" y="116632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«Пищевые цепи аквариума».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B27613C3-7B51-435F-AA44-0486FE778F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704" r="5268"/>
          <a:stretch>
            <a:fillRect/>
          </a:stretch>
        </p:blipFill>
        <p:spPr>
          <a:xfrm>
            <a:off x="5580112" y="2996952"/>
            <a:ext cx="3563888" cy="38610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F5F895FF-A40B-4CB9-BDB5-29C96996CF68}"/>
              </a:ext>
            </a:extLst>
          </p:cNvPr>
          <p:cNvSpPr/>
          <p:nvPr/>
        </p:nvSpPr>
        <p:spPr>
          <a:xfrm>
            <a:off x="107504" y="548680"/>
            <a:ext cx="8856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Петя засомневался, стоит ли покупать улиток и растения? не съедят ли улитки рыбок и растения? и наоборот, не съедят ли рыбки улиток? Помоги Пете принять правильное решение о покупке. Сделай это с опорой на знания из уроков биологии («Пищевые цепи»). 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Какая схема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пищевой цепи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аквариума составлена правильно, учитывая что в нем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обитают: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рыбки (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гуппи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), улитки (катушка), растения (элодея), простейшие (инфузория-туфелька),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сапротрофные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бактерии?</a:t>
            </a:r>
            <a:endParaRPr lang="ru-RU" dirty="0">
              <a:solidFill>
                <a:srgbClr val="000000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элодея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катушка —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гуппи</a:t>
            </a:r>
            <a:endParaRPr lang="ru-RU" b="1" dirty="0">
              <a:solidFill>
                <a:srgbClr val="000000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сапротрофные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бактерии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элодея — катушка</a:t>
            </a:r>
            <a:endParaRPr lang="ru-RU" b="1" dirty="0">
              <a:solidFill>
                <a:srgbClr val="000000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элодея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инфузория-туфелька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гуппи</a:t>
            </a:r>
            <a:endParaRPr lang="ru-RU" b="1" dirty="0">
              <a:solidFill>
                <a:srgbClr val="000000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сапротрофные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бактерии —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инфузория-туфелька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— </a:t>
            </a: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гуппи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Ответь на вопросы Пети,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которые вызвали его сомнения в момент покупки.</a:t>
            </a: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670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C2ACF0BD-2D5D-4F51-8DFA-C6782EA36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85854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заданий и система оценивания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DB952178-0301-4FA5-A8C7-8799B80741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33750469"/>
              </p:ext>
            </p:extLst>
          </p:nvPr>
        </p:nvGraphicFramePr>
        <p:xfrm>
          <a:off x="323528" y="457444"/>
          <a:ext cx="8712968" cy="5439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107">
                  <a:extLst>
                    <a:ext uri="{9D8B030D-6E8A-4147-A177-3AD203B41FA5}">
                      <a16:colId xmlns:a16="http://schemas.microsoft.com/office/drawing/2014/main" xmlns="" val="117822026"/>
                    </a:ext>
                  </a:extLst>
                </a:gridCol>
                <a:gridCol w="5953861">
                  <a:extLst>
                    <a:ext uri="{9D8B030D-6E8A-4147-A177-3AD203B41FA5}">
                      <a16:colId xmlns:a16="http://schemas.microsoft.com/office/drawing/2014/main" xmlns="" val="3687583724"/>
                    </a:ext>
                  </a:extLst>
                </a:gridCol>
              </a:tblGrid>
              <a:tr h="70033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1. «Пищевые цепи аквариума».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994439"/>
                  </a:ext>
                </a:extLst>
              </a:tr>
              <a:tr h="229586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</a:pP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задания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45358003"/>
                  </a:ext>
                </a:extLst>
              </a:tr>
              <a:tr h="43798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содержательное знание; живые системы.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73306378"/>
                  </a:ext>
                </a:extLst>
              </a:tr>
              <a:tr h="85478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интерпретация данных и использование научных доказательств для получения выводов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0247600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00721913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3332706"/>
                  </a:ext>
                </a:extLst>
              </a:tr>
              <a:tr h="22958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низкий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37064690"/>
                  </a:ext>
                </a:extLst>
              </a:tr>
              <a:tr h="43798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 ответа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выбор из нескольких ответов правильного </a:t>
                      </a:r>
                      <a:endParaRPr lang="ru-RU" sz="18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97269391"/>
                  </a:ext>
                </a:extLst>
              </a:tr>
              <a:tr h="229586">
                <a:tc gridSpan="2"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ct val="100000"/>
                        </a:lnSpc>
                      </a:pPr>
                      <a:r>
                        <a:rPr kumimoji="0" lang="ru-RU" sz="1800" b="1" i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kumimoji="0" lang="ru-RU" sz="1800" b="1" i="1" kern="1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kumimoji="0" lang="ru-RU" sz="1800" b="1" i="1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algn="ctr" rtl="0" eaLnBrk="1" fontAlgn="base" latinLnBrk="0" hangingPunct="1">
                        <a:lnSpc>
                          <a:spcPct val="100000"/>
                        </a:lnSpc>
                      </a:pPr>
                      <a:endParaRPr kumimoji="0" lang="ru-RU" sz="1800" b="1" i="1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85438057"/>
                  </a:ext>
                </a:extLst>
              </a:tr>
              <a:tr h="1198806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балл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Выбран один правильный ответ: Г) </a:t>
                      </a:r>
                    </a:p>
                    <a:p>
                      <a:pPr algn="l" fontAlgn="base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сапротрофные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бактерии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инфузория-туфелька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гуппи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818841"/>
                  </a:ext>
                </a:extLst>
              </a:tr>
              <a:tr h="437984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или о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твет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отсутствует.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65511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73559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561F2F68-30AF-4A7C-8F5A-FE2DDE718C8A}"/>
              </a:ext>
            </a:extLst>
          </p:cNvPr>
          <p:cNvSpPr/>
          <p:nvPr/>
        </p:nvSpPr>
        <p:spPr>
          <a:xfrm>
            <a:off x="323528" y="116632"/>
            <a:ext cx="5322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«Моллюски в аквариуме».</a:t>
            </a:r>
            <a:endParaRPr lang="ru-RU" sz="2400" b="1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D68949A-40F3-4194-8354-BC7436EDB7A9}"/>
              </a:ext>
            </a:extLst>
          </p:cNvPr>
          <p:cNvSpPr/>
          <p:nvPr/>
        </p:nvSpPr>
        <p:spPr>
          <a:xfrm>
            <a:off x="302811" y="538682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Приняв решение о покупке растений, Петя задумался, нужно ли ему покупать улиток? Помоги Пете сделать правильный выбор. Объясни, что может произойти в аквариуме, если из него удалить моллюсков.</a:t>
            </a:r>
          </a:p>
        </p:txBody>
      </p:sp>
      <p:pic>
        <p:nvPicPr>
          <p:cNvPr id="4098" name="Picture 2" descr="https://kartinkin.net/uploads/posts/2022-02/1645553380_62-kartinkin-net-p-kartinki-ribki-v-akvariume-65.jpg">
            <a:extLst>
              <a:ext uri="{FF2B5EF4-FFF2-40B4-BE49-F238E27FC236}">
                <a16:creationId xmlns="" xmlns:a16="http://schemas.microsoft.com/office/drawing/2014/main" id="{1F57B7B2-F061-499E-A721-8C64ED996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8838436" cy="51845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284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D0967360-1903-4F7F-982D-B7B8AAC76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600" y="260648"/>
            <a:ext cx="77048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Характеристики заданий и система оценивания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CA81EF4-6EFF-43B5-B5A9-615198A10D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0942611"/>
              </p:ext>
            </p:extLst>
          </p:nvPr>
        </p:nvGraphicFramePr>
        <p:xfrm>
          <a:off x="251520" y="908720"/>
          <a:ext cx="8640960" cy="5729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8312">
                  <a:extLst>
                    <a:ext uri="{9D8B030D-6E8A-4147-A177-3AD203B41FA5}">
                      <a16:colId xmlns="" xmlns:a16="http://schemas.microsoft.com/office/drawing/2014/main" val="3085274245"/>
                    </a:ext>
                  </a:extLst>
                </a:gridCol>
                <a:gridCol w="5832648">
                  <a:extLst>
                    <a:ext uri="{9D8B030D-6E8A-4147-A177-3AD203B41FA5}">
                      <a16:colId xmlns="" xmlns:a16="http://schemas.microsoft.com/office/drawing/2014/main" val="3098649893"/>
                    </a:ext>
                  </a:extLst>
                </a:gridCol>
              </a:tblGrid>
              <a:tr h="510777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ts val="1200"/>
                        </a:lnSpc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Задание 2. «Моллюски в аквариуме».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703951"/>
                  </a:ext>
                </a:extLst>
              </a:tr>
              <a:tr h="291872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 задания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34602081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Тип задания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содержательное знание; живые системы.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0640987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научное объяснение явлений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2939321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Контекст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45133086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окружающая среда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45569188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сложности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55525221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ответа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развёрнутый ответ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551335547"/>
                  </a:ext>
                </a:extLst>
              </a:tr>
              <a:tr h="291872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i="1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Система </a:t>
                      </a:r>
                      <a:r>
                        <a:rPr lang="ru-RU" sz="1800" i="1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оценивания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57349559"/>
                  </a:ext>
                </a:extLst>
              </a:tr>
              <a:tr h="2043107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балла      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 полный ответ: Моллюски очищают стенки аквариума и поверхность растений от различных органических остатков. Исключение моллюсков из пищевой цепи приводит к помутнению воды в результате массового размножения бактерий, а также выделения рыбами продуктов обмена и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непереваренных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остатков пищи.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50889211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балл       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Дан частичный (неполный) ответ, упущены некоторые аргументы.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6429203"/>
                  </a:ext>
                </a:extLst>
              </a:tr>
              <a:tr h="291872"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баллов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Ответ неправильный или отсутствует.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13953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0215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052E3A57-1971-40F5-A8D9-F30575151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99148"/>
            <a:ext cx="878497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Уже дома Петя увидел , что одна из его рыбок слишком толстая. Мама рассказала ему, что у нее будут мальки. Самка </a:t>
            </a:r>
            <a:r>
              <a:rPr lang="ru-RU" alt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гуппи</a:t>
            </a:r>
            <a:r>
              <a:rPr lang="ru-RU" alt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мечет икру как другие рыбы, а рождает полностью сформировавшихся мальков, готовых к употреблению корма и отдельного существования от матери. Рыбы этого вида — «плохие родители», они склонны к поеданию своего потомства и поэтому их надо отсадить в другой аквариум. 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Петя задумался, чем же он будет кормить самок рыб, когда отсадит от потомства? За помощью Петя обратился к учителю биологии, которая посоветовала приобрести яйца (цисты) рачков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артемии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дала инструкцию по их выращиванию.</a:t>
            </a:r>
          </a:p>
        </p:txBody>
      </p:sp>
      <p:pic>
        <p:nvPicPr>
          <p:cNvPr id="1025" name="Рисунок 7" descr="Перед родами у самочки живот становится большим и появляется черное пятно у анального плавника.">
            <a:extLst>
              <a:ext uri="{FF2B5EF4-FFF2-40B4-BE49-F238E27FC236}">
                <a16:creationId xmlns="" xmlns:a16="http://schemas.microsoft.com/office/drawing/2014/main" id="{5885C15C-6FF0-4699-B023-B44A71D6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933056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3620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25" descr="https://memestatic.fjcdn.com/pictures/Artemia+ponds+bigartemia+used+in+aquaculture+as+larvae+feed+it_975b95_9339072.jpg">
            <a:extLst>
              <a:ext uri="{FF2B5EF4-FFF2-40B4-BE49-F238E27FC236}">
                <a16:creationId xmlns="" xmlns:a16="http://schemas.microsoft.com/office/drawing/2014/main" id="{D472C392-E6C9-4214-915D-74E5414C7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58" y="814828"/>
            <a:ext cx="3988909" cy="257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Рисунок 28" descr="https://s1.eestatic.com/2021/06/09/actualidad/587702187_187523989_1706x960.jpg">
            <a:extLst>
              <a:ext uri="{FF2B5EF4-FFF2-40B4-BE49-F238E27FC236}">
                <a16:creationId xmlns="" xmlns:a16="http://schemas.microsoft.com/office/drawing/2014/main" id="{4F2F9494-3097-4EF5-A6B1-5EA22D06F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708" y="814828"/>
            <a:ext cx="4574155" cy="2571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ACF9D45C-8405-4221-9B8B-68EAA93D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116632"/>
            <a:ext cx="78824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anose="02020603050405020304" pitchFamily="18" charset="0"/>
              </a:rPr>
              <a:t>Задание 3.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«Систематика </a:t>
            </a:r>
            <a:r>
              <a:rPr lang="ru-RU" altLang="ru-RU" sz="24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жаброногого</a:t>
            </a:r>
            <a:r>
              <a:rPr lang="ru-RU" alt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рачка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артемии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alt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7B058E1-F53B-4587-AE66-91198870FA48}"/>
              </a:ext>
            </a:extLst>
          </p:cNvPr>
          <p:cNvSpPr/>
          <p:nvPr/>
        </p:nvSpPr>
        <p:spPr>
          <a:xfrm>
            <a:off x="215008" y="3435845"/>
            <a:ext cx="8928992" cy="3125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Помоги Пете установить последовательность расположения систематических групп изображённого животного, начиная с самой крупной. Используй слова и словосочетания из предложенного списка. Запиши в таблицу цифры, под которыми они указаны.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СЛОВ И СЛОВОСОЧЕТАНИЙ: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  Членистоногие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  Животные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 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Артемия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4)  Ракообразные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5)  </a:t>
            </a:r>
            <a:r>
              <a:rPr lang="ru-RU" dirty="0" err="1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Жаброноги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C1BC8E29-53C8-4BDE-A33F-E79F01DE23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66279176"/>
              </p:ext>
            </p:extLst>
          </p:nvPr>
        </p:nvGraphicFramePr>
        <p:xfrm>
          <a:off x="3995936" y="5661248"/>
          <a:ext cx="4591782" cy="586994"/>
        </p:xfrm>
        <a:graphic>
          <a:graphicData uri="http://schemas.openxmlformats.org/drawingml/2006/table">
            <a:tbl>
              <a:tblPr firstRow="1" firstCol="1" bandRow="1"/>
              <a:tblGrid>
                <a:gridCol w="1228035">
                  <a:extLst>
                    <a:ext uri="{9D8B030D-6E8A-4147-A177-3AD203B41FA5}">
                      <a16:colId xmlns="" xmlns:a16="http://schemas.microsoft.com/office/drawing/2014/main" val="1210924300"/>
                    </a:ext>
                  </a:extLst>
                </a:gridCol>
                <a:gridCol w="841431">
                  <a:extLst>
                    <a:ext uri="{9D8B030D-6E8A-4147-A177-3AD203B41FA5}">
                      <a16:colId xmlns="" xmlns:a16="http://schemas.microsoft.com/office/drawing/2014/main" val="1037910518"/>
                    </a:ext>
                  </a:extLst>
                </a:gridCol>
                <a:gridCol w="980846">
                  <a:extLst>
                    <a:ext uri="{9D8B030D-6E8A-4147-A177-3AD203B41FA5}">
                      <a16:colId xmlns="" xmlns:a16="http://schemas.microsoft.com/office/drawing/2014/main" val="4226171583"/>
                    </a:ext>
                  </a:extLst>
                </a:gridCol>
                <a:gridCol w="960078">
                  <a:extLst>
                    <a:ext uri="{9D8B030D-6E8A-4147-A177-3AD203B41FA5}">
                      <a16:colId xmlns="" xmlns:a16="http://schemas.microsoft.com/office/drawing/2014/main" val="3493940662"/>
                    </a:ext>
                  </a:extLst>
                </a:gridCol>
                <a:gridCol w="581392">
                  <a:extLst>
                    <a:ext uri="{9D8B030D-6E8A-4147-A177-3AD203B41FA5}">
                      <a16:colId xmlns="" xmlns:a16="http://schemas.microsoft.com/office/drawing/2014/main" val="2993260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1672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highlight>
                            <a:srgbClr val="FF00FF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365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205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DEB1C885-7A51-4C9B-9B6F-7985C306F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188640"/>
            <a:ext cx="82089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ru-RU" altLang="ru-RU" sz="2400" b="1" dirty="0">
                <a:latin typeface="Times New Roman" panose="02020603050405020304" pitchFamily="18" charset="0"/>
              </a:rPr>
              <a:t>Ответ  к Заданию 3 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Систематика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жаброногого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рачка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артемии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(Подготовка к ВПР/ОГЭ)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="" xmlns:a16="http://schemas.microsoft.com/office/drawing/2014/main" id="{B88EB345-3D89-4F29-9F18-768ABC3A5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7816754"/>
              </p:ext>
            </p:extLst>
          </p:nvPr>
        </p:nvGraphicFramePr>
        <p:xfrm>
          <a:off x="395536" y="4293096"/>
          <a:ext cx="8496945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1584176">
                  <a:extLst>
                    <a:ext uri="{9D8B030D-6E8A-4147-A177-3AD203B41FA5}">
                      <a16:colId xmlns="" xmlns:a16="http://schemas.microsoft.com/office/drawing/2014/main" val="1210924300"/>
                    </a:ext>
                  </a:extLst>
                </a:gridCol>
                <a:gridCol w="1944216">
                  <a:extLst>
                    <a:ext uri="{9D8B030D-6E8A-4147-A177-3AD203B41FA5}">
                      <a16:colId xmlns="" xmlns:a16="http://schemas.microsoft.com/office/drawing/2014/main" val="1037910518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4226171583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3493940662"/>
                    </a:ext>
                  </a:extLst>
                </a:gridCol>
                <a:gridCol w="1512169">
                  <a:extLst>
                    <a:ext uri="{9D8B030D-6E8A-4147-A177-3AD203B41FA5}">
                      <a16:colId xmlns="" xmlns:a16="http://schemas.microsoft.com/office/drawing/2014/main" val="29932607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Царство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Тип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Отряд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Род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816721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2.Животные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1.Членистоногие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4.Ракообразные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5.Жаброноги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3.Артемия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365881"/>
                  </a:ext>
                </a:extLst>
              </a:tr>
            </a:tbl>
          </a:graphicData>
        </a:graphic>
      </p:graphicFrame>
      <p:pic>
        <p:nvPicPr>
          <p:cNvPr id="9" name="Рисунок 8" descr="http://aquarion2.ru/wp-content/uploads/2010/06/314.jpg">
            <a:hlinkClick r:id="rId2"/>
            <a:extLst>
              <a:ext uri="{FF2B5EF4-FFF2-40B4-BE49-F238E27FC236}">
                <a16:creationId xmlns="" xmlns:a16="http://schemas.microsoft.com/office/drawing/2014/main" id="{37C8FC46-15B2-4F88-B2E1-9A0A8F6C8316}"/>
              </a:ext>
            </a:extLst>
          </p:cNvPr>
          <p:cNvPicPr/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2411760" y="1004590"/>
            <a:ext cx="3744416" cy="271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991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1975</TotalTime>
  <Words>1168</Words>
  <Application>Microsoft Office PowerPoint</Application>
  <PresentationFormat>Экран (4:3)</PresentationFormat>
  <Paragraphs>209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Обычная</vt:lpstr>
      <vt:lpstr>Тренировочные задания для формирования естественнонаучной грамотности на уроках биологии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Артемия ( лат. Artemia salina )</dc:title>
  <dc:creator>Михаил</dc:creator>
  <cp:lastModifiedBy>user</cp:lastModifiedBy>
  <cp:revision>167</cp:revision>
  <dcterms:modified xsi:type="dcterms:W3CDTF">2023-06-07T21:41:44Z</dcterms:modified>
</cp:coreProperties>
</file>