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3" r:id="rId8"/>
    <p:sldId id="277" r:id="rId9"/>
    <p:sldId id="279" r:id="rId10"/>
    <p:sldId id="270" r:id="rId11"/>
    <p:sldId id="264" r:id="rId12"/>
    <p:sldId id="266" r:id="rId13"/>
    <p:sldId id="282" r:id="rId14"/>
    <p:sldId id="276" r:id="rId15"/>
    <p:sldId id="268" r:id="rId16"/>
    <p:sldId id="269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00"/>
    <a:srgbClr val="0000CC"/>
    <a:srgbClr val="99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6" autoAdjust="0"/>
    <p:restoredTop sz="94660"/>
  </p:normalViewPr>
  <p:slideViewPr>
    <p:cSldViewPr>
      <p:cViewPr>
        <p:scale>
          <a:sx n="76" d="100"/>
          <a:sy n="76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E7D0E-EA2E-469D-80DA-5EA93AE42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16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CC0F8-1139-49EB-B683-73D274267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24520-560C-4C67-A9A0-8D73FF013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71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EB669-0531-4886-A324-9D21473103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7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D0A4-7A16-4EE8-8667-C949E32761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82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067E1-6BEF-4497-A3A7-F1F29E3CD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7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8DB12-DCDA-4C2B-98CD-94D5770D5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0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5D2F3-673F-4327-B8A2-0B72409BA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81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50AB4-3872-4A78-8C5C-D8FCAC400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65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441BD-FE63-41B9-A0B0-63A8BEFFA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55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B52A1-294B-444C-A33A-22BBCF73A9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53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7B4560C-5B18-488D-8FEA-2E994FA387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727200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sp>
        <p:nvSpPr>
          <p:cNvPr id="2052" name="AutoShape 25" descr="09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AutoShape 27" descr="09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4" name="Picture 29" descr="00561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4"/>
          <p:cNvSpPr>
            <a:spLocks noChangeArrowheads="1"/>
          </p:cNvSpPr>
          <p:nvPr/>
        </p:nvSpPr>
        <p:spPr bwMode="auto">
          <a:xfrm>
            <a:off x="1547813" y="1412875"/>
            <a:ext cx="42481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 dirty="0">
                <a:solidFill>
                  <a:srgbClr val="CC0000"/>
                </a:solidFill>
              </a:rPr>
              <a:t>Проект по художественно-эстетическому развитию в средней группе   «Чудо ложечка»</a:t>
            </a:r>
          </a:p>
        </p:txBody>
      </p:sp>
      <p:sp>
        <p:nvSpPr>
          <p:cNvPr id="2056" name="Rectangle 35"/>
          <p:cNvSpPr>
            <a:spLocks noChangeArrowheads="1"/>
          </p:cNvSpPr>
          <p:nvPr/>
        </p:nvSpPr>
        <p:spPr bwMode="auto">
          <a:xfrm>
            <a:off x="1403350" y="5589588"/>
            <a:ext cx="5059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 dirty="0" smtClean="0">
                <a:solidFill>
                  <a:srgbClr val="C00000"/>
                </a:solidFill>
              </a:rPr>
              <a:t>Составила: воспитатель </a:t>
            </a:r>
            <a:r>
              <a:rPr lang="ru-RU" altLang="ru-RU" i="1" dirty="0">
                <a:solidFill>
                  <a:srgbClr val="C00000"/>
                </a:solidFill>
              </a:rPr>
              <a:t>средней группы:</a:t>
            </a:r>
            <a:br>
              <a:rPr lang="ru-RU" altLang="ru-RU" i="1" dirty="0">
                <a:solidFill>
                  <a:srgbClr val="C00000"/>
                </a:solidFill>
              </a:rPr>
            </a:br>
            <a:r>
              <a:rPr lang="ru-RU" altLang="ru-RU" i="1" dirty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altLang="ru-RU" i="1" dirty="0" smtClean="0">
                <a:solidFill>
                  <a:srgbClr val="C00000"/>
                </a:solidFill>
              </a:rPr>
              <a:t>Шульга Н. В.</a:t>
            </a:r>
            <a:endParaRPr lang="ru-RU" altLang="ru-RU" i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i="1" dirty="0">
                <a:solidFill>
                  <a:srgbClr val="C00000"/>
                </a:solidFill>
              </a:rPr>
              <a:t>                                                  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8761" y="309057"/>
            <a:ext cx="744129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charset="0"/>
                <a:cs typeface="Arial" charset="0"/>
              </a:rPr>
              <a:t>МБДОУ ДСКВ №21  «ЕЛОЧКА»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2088" name="Picture 40" descr="1368449979rzds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572">
            <a:off x="6884204" y="3510452"/>
            <a:ext cx="1579562" cy="1598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10403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3240087" cy="262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4" name="Picture 6" descr="P10403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3600450" cy="270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7" name="Picture 9" descr="&amp;Lcy;&amp;iecy;&amp;gcy;&amp;iecy;&amp;ncy;&amp;dcy;&amp;ycy; : &amp;Lcy;&amp;ocy;&amp;zhcy;&amp;kcy;&amp;a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3455987" cy="189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2195513" y="404813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CC0000"/>
                </a:solidFill>
              </a:rPr>
              <a:t>Весёлые «Ложкари»</a:t>
            </a:r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4716463" y="4221163"/>
            <a:ext cx="36004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CC0000"/>
                </a:solidFill>
              </a:rPr>
              <a:t>Ложки разными бывают, </a:t>
            </a:r>
          </a:p>
          <a:p>
            <a:pPr algn="ctr" eaLnBrk="1" hangingPunct="1"/>
            <a:r>
              <a:rPr lang="ru-RU" altLang="ru-RU" sz="2000" b="1" i="1">
                <a:solidFill>
                  <a:srgbClr val="CC0000"/>
                </a:solidFill>
              </a:rPr>
              <a:t>И на них порой играют.</a:t>
            </a:r>
          </a:p>
          <a:p>
            <a:pPr algn="ctr" eaLnBrk="1" hangingPunct="1"/>
            <a:r>
              <a:rPr lang="ru-RU" altLang="ru-RU" sz="2000" b="1" i="1">
                <a:solidFill>
                  <a:srgbClr val="CC0000"/>
                </a:solidFill>
              </a:rPr>
              <a:t>Отбивают ритм такой.</a:t>
            </a:r>
          </a:p>
          <a:p>
            <a:pPr algn="ctr" eaLnBrk="1" hangingPunct="1"/>
            <a:r>
              <a:rPr lang="ru-RU" altLang="ru-RU" sz="2000" b="1" i="1">
                <a:solidFill>
                  <a:srgbClr val="CC0000"/>
                </a:solidFill>
              </a:rPr>
              <a:t>Сразу в пляс пойдет любой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5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71550" y="333375"/>
            <a:ext cx="69850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                     </a:t>
            </a:r>
            <a:r>
              <a:rPr lang="ru-RU" altLang="ru-RU" sz="3200" b="1" i="1">
                <a:solidFill>
                  <a:srgbClr val="CC0000"/>
                </a:solidFill>
              </a:rPr>
              <a:t>Исследовательская деятельность</a:t>
            </a:r>
          </a:p>
          <a:p>
            <a:pPr algn="ctr" eaLnBrk="1" hangingPunct="1"/>
            <a:endParaRPr lang="ru-RU" altLang="ru-RU" sz="2400">
              <a:solidFill>
                <a:srgbClr val="000066"/>
              </a:solidFill>
            </a:endParaRPr>
          </a:p>
          <a:p>
            <a:pPr algn="ctr" eaLnBrk="1" hangingPunct="1"/>
            <a:r>
              <a:rPr lang="ru-RU" altLang="ru-RU" sz="2400">
                <a:solidFill>
                  <a:srgbClr val="000066"/>
                </a:solidFill>
              </a:rPr>
              <a:t>           </a:t>
            </a:r>
            <a:endParaRPr lang="ru-RU" altLang="ru-RU" sz="2400" b="1" i="1">
              <a:solidFill>
                <a:srgbClr val="FF3300"/>
              </a:solidFill>
            </a:endParaRPr>
          </a:p>
        </p:txBody>
      </p:sp>
      <p:pic>
        <p:nvPicPr>
          <p:cNvPr id="11272" name="Picture 8" descr="P10403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735263" cy="21696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73" name="Picture 5" descr="C:\Users\Дмитрий\Desktop\img20110322140839_93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1220787" cy="147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4" name="Picture 10" descr="2015-01-29 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307" y="4390940"/>
            <a:ext cx="2808287" cy="22621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80" name="Picture 16" descr="&amp;Scy;&amp;tcy;&amp;ocy;&amp;lcy;&amp;ocy;&amp;vcy;&amp;ocy;&amp;iecy; &amp;scy;&amp;iecy;&amp;rcy;&amp;iecy;&amp;bcy;&amp;rcy;&amp;ocy;. &amp;pcy;&amp;rcy;&amp;icy;&amp;bcy;&amp;ocy;&amp;rcy;&amp;ycy; &amp;scy;&amp;tcy;&amp;ocy;&amp;lcy;&amp;ocy;&amp;vcy;&amp;ycy;&amp;iecy;. &amp;Lcy;&amp;ocy;&amp;zhcy;&amp;kcy;&amp;acy; &amp;icy;&amp;zcy; &amp;scy;&amp;iecy;&amp;rcy;&amp;iecy;&amp;bcy;&amp;rcy;&amp;acy; &amp;dcy;&amp;iecy;&amp;tcy;&amp;scy;&amp;kcy;&amp;acy;&amp;ya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1" y="3887170"/>
            <a:ext cx="1728787" cy="151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8" name="Picture 22" descr="&amp;Lcy;&amp;ocy;&amp;zhcy;&amp;kcy;&amp;a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563" y="5365750"/>
            <a:ext cx="20161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881-053 VETTA &amp;Kcy;&amp;ocy;&amp;lcy;&amp;ocy;&amp;rcy; &amp;Lcy;&amp;ocy;&amp;zhcy;&amp;kcy;&amp;acy; &amp;kcy;&amp;rcy;&amp;acy;&amp;scy;&amp;ncy;&amp;acy;&amp;yacy; SK05M021 - &amp;Gcy;&amp;acy;&amp;lcy;&amp;acy;&amp;TScy;&amp;iecy;&amp;ncy;&amp;tcy;&amp;r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233" y="3782133"/>
            <a:ext cx="2016125" cy="121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300" name="Rectangle 26"/>
          <p:cNvSpPr>
            <a:spLocks noChangeArrowheads="1"/>
          </p:cNvSpPr>
          <p:nvPr/>
        </p:nvSpPr>
        <p:spPr bwMode="auto">
          <a:xfrm>
            <a:off x="2774950" y="3159125"/>
            <a:ext cx="3756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Чтоб есть суп – она большая.</a:t>
            </a:r>
            <a:br>
              <a:rPr lang="ru-RU" altLang="ru-RU" b="1" i="1">
                <a:solidFill>
                  <a:srgbClr val="FF3300"/>
                </a:solidFill>
              </a:rPr>
            </a:br>
            <a:r>
              <a:rPr lang="ru-RU" altLang="ru-RU" b="1" i="1">
                <a:solidFill>
                  <a:srgbClr val="FF3300"/>
                </a:solidFill>
              </a:rPr>
              <a:t>И для каши есть такая.</a:t>
            </a:r>
            <a:br>
              <a:rPr lang="ru-RU" altLang="ru-RU" b="1" i="1">
                <a:solidFill>
                  <a:srgbClr val="FF3300"/>
                </a:solidFill>
              </a:rPr>
            </a:br>
            <a:r>
              <a:rPr lang="ru-RU" altLang="ru-RU" b="1" i="1">
                <a:solidFill>
                  <a:srgbClr val="FF3300"/>
                </a:solidFill>
              </a:rPr>
              <a:t>Меньше чайная немножко.</a:t>
            </a:r>
            <a:br>
              <a:rPr lang="ru-RU" altLang="ru-RU" b="1" i="1">
                <a:solidFill>
                  <a:srgbClr val="FF3300"/>
                </a:solidFill>
              </a:rPr>
            </a:br>
            <a:r>
              <a:rPr lang="ru-RU" altLang="ru-RU" b="1" i="1">
                <a:solidFill>
                  <a:srgbClr val="FF3300"/>
                </a:solidFill>
              </a:rPr>
              <a:t>Что это? Конечно … (ложка)</a:t>
            </a:r>
          </a:p>
        </p:txBody>
      </p:sp>
      <p:pic>
        <p:nvPicPr>
          <p:cNvPr id="11271" name="Picture 7" descr="P104030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522538" cy="21839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&amp;Rcy;&amp;ocy;&amp;lcy;&amp;icy;&amp;kcy;&amp;icy; &amp;icy;&amp;zcy; &amp;kcy;&amp;acy;&amp;tcy;&amp;iecy;&amp;gcy;&amp;ocy;&amp;rcy;&amp;icy;&amp;icy; &quot;&amp;Dcy;&amp;iecy;&amp;tcy;&amp;scy;&amp;kcy;&amp;icy;&amp;iecy; &amp;fcy;&amp;icy;&amp;lcy;&amp;softcy;&amp;mcy;&amp;ycy;&quot; - &amp;Mcy;&amp;ucy;&amp;lcy;&amp;softcy;&amp;tcy;&amp;lcy;&amp;yacy;&amp;ncy;&amp;dcy;&amp;icy;&amp;yacy; - &amp;vcy;&amp;icy;&amp;dcy;&amp;iecy;&amp;o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19446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55650" y="765175"/>
            <a:ext cx="2836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3300"/>
                </a:solidFill>
              </a:rPr>
              <a:t>Чтение сказок</a:t>
            </a:r>
          </a:p>
        </p:txBody>
      </p:sp>
      <p:sp>
        <p:nvSpPr>
          <p:cNvPr id="13319" name="AutoShape 21" descr="09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0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8002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28"/>
          <p:cNvSpPr txBox="1">
            <a:spLocks noChangeArrowheads="1"/>
          </p:cNvSpPr>
          <p:nvPr/>
        </p:nvSpPr>
        <p:spPr bwMode="auto">
          <a:xfrm>
            <a:off x="4572000" y="1052513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3300"/>
                </a:solidFill>
              </a:rPr>
              <a:t>Отгадывание загадок</a:t>
            </a:r>
          </a:p>
        </p:txBody>
      </p:sp>
      <p:sp>
        <p:nvSpPr>
          <p:cNvPr id="13322" name="Rectangle 29"/>
          <p:cNvSpPr>
            <a:spLocks noChangeArrowheads="1"/>
          </p:cNvSpPr>
          <p:nvPr/>
        </p:nvSpPr>
        <p:spPr bwMode="auto">
          <a:xfrm>
            <a:off x="4932363" y="2349500"/>
            <a:ext cx="325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FF3300"/>
                </a:solidFill>
              </a:rPr>
              <a:t>Не лопата, не совок,</a:t>
            </a:r>
            <a:br>
              <a:rPr lang="ru-RU" altLang="ru-RU" i="1">
                <a:solidFill>
                  <a:srgbClr val="FF3300"/>
                </a:solidFill>
              </a:rPr>
            </a:br>
            <a:r>
              <a:rPr lang="ru-RU" altLang="ru-RU" i="1">
                <a:solidFill>
                  <a:srgbClr val="FF3300"/>
                </a:solidFill>
              </a:rPr>
              <a:t>Что захватит, то в роток;</a:t>
            </a:r>
            <a:br>
              <a:rPr lang="ru-RU" altLang="ru-RU" i="1">
                <a:solidFill>
                  <a:srgbClr val="FF3300"/>
                </a:solidFill>
              </a:rPr>
            </a:br>
            <a:r>
              <a:rPr lang="ru-RU" altLang="ru-RU" i="1">
                <a:solidFill>
                  <a:srgbClr val="FF3300"/>
                </a:solidFill>
              </a:rPr>
              <a:t>Кашу, суп или окрошку…</a:t>
            </a:r>
            <a:br>
              <a:rPr lang="ru-RU" altLang="ru-RU" i="1">
                <a:solidFill>
                  <a:srgbClr val="FF3300"/>
                </a:solidFill>
              </a:rPr>
            </a:br>
            <a:r>
              <a:rPr lang="ru-RU" altLang="ru-RU" i="1">
                <a:solidFill>
                  <a:srgbClr val="FF3300"/>
                </a:solidFill>
              </a:rPr>
              <a:t>Вы узнали? Это   (ложка)</a:t>
            </a:r>
          </a:p>
        </p:txBody>
      </p:sp>
      <p:pic>
        <p:nvPicPr>
          <p:cNvPr id="1332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12" y="4352131"/>
            <a:ext cx="22320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6" descr="&amp;Acy; &amp;icy;&amp;gcy;&amp;rcy;&amp;acy;&amp;lcy;&amp;icy; &amp;ocy;&amp;ncy;&amp;icy; &amp;tcy;&amp;acy;&amp;kcy;. &amp;Ncy;&amp;acy; &amp;dcy;&amp;ucy;&amp;dcy;&amp;ocy;&amp;chcy;&amp;kcy;&amp;iecy;: &amp;Dcy;&amp;Ucy; - &amp;Dcy;&amp;Ucy; - &amp;Dcy;&amp;Ucy;. &amp;Ncy;&amp;acy; &amp;lcy;&amp;ocy;&amp;zhcy;&amp;kcy;&amp;acy;&amp;khcy;: &amp;Tcy;&amp;Ucy;&amp;Kcy; - &amp;Tcy;&amp;Ucy;&amp;Kcy; - &amp;Tcy;&amp;Ucy;&amp;Kcy;. &amp;Ncy;&amp;acy; &amp;kcy;&amp;ocy;&amp;lcy;&amp;ocy;&amp;kcy;&amp;ocy;&amp;lcy;&amp;softcy;&amp;chcy;&amp;icy;&amp;kcy;&amp;iecy;: &amp;Dcy;&amp;Icy;&amp;Ncy;&amp;SOFTcy; - &amp;Dcy;&amp;Icy;&amp;Ncy;&amp;SOFTcy;. &amp;Ncy;&amp;acy; &amp;bcy;&amp;acy;&amp;rcy;&amp;acy;&amp;bcy;&amp;acy;&amp;ncy;&amp;iecy;: &amp;Tcy;&amp;Rcy;&amp;Acy; - &amp;Tcy;&amp;Acy; - &amp;T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054357">
            <a:off x="4587875" y="4454525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7" descr="&amp;Kcy;&amp;acy;&amp;rcy;&amp;tcy;&amp;icy;&amp;ncy;&amp;kcy;&amp;icy; &amp;kcy;&amp;ncy;&amp;icy;&amp;zhcy;&amp;iecy;&amp;kcy;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3789363"/>
            <a:ext cx="1876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116" y="28741"/>
            <a:ext cx="9342273" cy="70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&amp;Acy;&amp;ncy;&amp;tcy;&amp;ocy;&amp;shcy;&amp;kcy;&amp;acy; / &amp;Dcy;&amp;vcy;&amp;acy; &amp;vcy;&amp;iecy;&amp;scy;&amp;iocy;&amp;lcy;&amp;ycy;&amp;khcy; &amp;gcy;&amp;ucy;&amp;scy;&amp;yacy; / &amp;Rcy;&amp;ycy;&amp;zhcy;&amp;icy;&amp;jcy;, &amp;rcy;&amp;ycy;&amp;zhcy;&amp;icy;&amp;jcy;, &amp;kcy;&amp;ocy;&amp;ncy;&amp;ocy;&amp;pcy;&amp;acy;&amp;tcy;&amp;ycy;&amp;jcy; (&amp;Lcy;&amp;iecy;&amp;ocy;&amp;ncy;&amp;icy;&amp;dcy; &amp;Ncy;&amp;ocy;&amp;scy;&amp;ycy;&amp;rcy;&amp;iecy;&amp;vcy;) 1969-1971 &amp;gcy;&amp;gcy;., &amp;rcy;&amp;icy;&amp;scy;&amp;ocy;&amp;vcy;&amp;acy;&amp;ncy;&amp;ncy;&amp;acy;&amp;yacy; &amp;acy;&amp;ncy;&amp;icy;&amp;mcy;&amp;acy;&amp;tscy;&amp;icy;&amp;yacy;, DVDRi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02524"/>
            <a:ext cx="3052370" cy="2301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&amp;Kcy;&amp;ocy;&amp;ncy;&amp;fcy;&amp;iecy;&amp;rcy;&amp;iecy;&amp;ncy;&amp;tscy;&amp;icy;&amp;icy; &amp;kcy;&amp;lcy;&amp;ucy;&amp;bcy;&amp;acy; &amp;Rcy;&amp;ocy;&amp;dcy;&amp;icy;&amp;mcy; &amp;icy; &amp;vcy;&amp;ycy;&amp;rcy;&amp;acy;&amp;scy;&amp;tcy;&amp;icy;&amp;mcy; &amp;Scy;&amp;ocy;&amp;vcy;&amp;mcy;&amp;iecy;&amp;scy;&amp;tcy;&amp;ncy;&amp;ycy;&amp;iecy; &amp;pcy;&amp;ocy;&amp;kcy;&amp;ucy;&amp;pcy;&amp;kcy;&amp;icy;- &amp;pcy;&amp;rcy;&amp;ocy;&amp;dcy;&amp;ucy;&amp;kcy;&amp;tcy;&amp;ycy; &amp;CHcy;&amp;acy;&amp;jcy;, &amp;Kcy;&amp;ocy;&amp;fcy;&amp;iecy; &amp;Pcy;&amp;ocy;&amp;tcy;&amp;acy;&amp;ncy;&amp;tscy;&amp;ucy;&amp;iecy;&amp;mcy; &amp;Dcy;&amp;ucy;&amp;bcy;&amp;lcy;&amp;softcy; 9 &amp;scy;&amp;tcy;&amp;rcy;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522" y="3714674"/>
            <a:ext cx="3116563" cy="248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310" y="2480886"/>
            <a:ext cx="1871663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571497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200" b="1" i="1" dirty="0" smtClean="0">
                <a:solidFill>
                  <a:srgbClr val="CC0000"/>
                </a:solidFill>
              </a:rPr>
              <a:t>Любимые  мультфильмы</a:t>
            </a:r>
            <a:endParaRPr lang="ru-RU" altLang="ru-RU" sz="3200" b="1" i="1" dirty="0">
              <a:solidFill>
                <a:srgbClr val="CC0000"/>
              </a:solidFill>
            </a:endParaRPr>
          </a:p>
        </p:txBody>
      </p:sp>
      <p:pic>
        <p:nvPicPr>
          <p:cNvPr id="16" name="Picture 6" descr="&amp;Pcy;&amp;iecy;&amp;tcy;&amp;ucy;&amp;shcy;&amp;ocy;&amp;kcy; - &amp;zcy;&amp;ocy;&amp;lcy;&amp;ocy;&amp;tcy;&amp;ocy;&amp;jcy; &amp;gcy;&amp;rcy;&amp;iecy;&amp;bcy;&amp;iecy;&amp;shcy;&amp;ocy;&amp;kcy; - &amp;vcy;&amp;icy;&amp;dcy;&amp;iecy;&amp;ocy; &amp;scy;&amp;mcy;&amp;ocy;&amp;tcy;&amp;rcy;&amp;iecy;&amp;tcy;&amp;soft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12670"/>
            <a:ext cx="3053186" cy="228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3800" name="Picture 8" descr="&amp;Icy;&amp;lcy;&amp;lcy;&amp;yucy;&amp;scy;&amp;tcy;&amp;rcy;&amp;acy;&amp;tscy;&amp;icy;&amp;yacy; 4 &amp;icy;&amp;zcy; 9 &amp;dcy;&amp;lcy;&amp;yacy; &amp;Icy;&amp;gcy;&amp;rcy;&amp;acy;&amp;iecy;&amp;mcy; &amp;vcy; &amp;scy;&amp;kcy;&amp;acy;&amp;zcy;&amp;kcy;&amp;ucy;. &amp;Tcy;&amp;rcy;&amp;icy; &amp;mcy;&amp;iecy;&amp;dcy;&amp;vcy;&amp;iecy;&amp;dcy;&amp;yacy; &amp;Lcy;&amp;acy;&amp;bcy;&amp;icy;&amp;rcy;&amp;icy;&amp;ncy;&amp;tcy; - &amp;kcy;&amp;ncy;&amp;icy;&amp;gcy;&amp;i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110" y="1186003"/>
            <a:ext cx="3018067" cy="226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6066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4" descr="8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5606" name="Picture 6" descr="P10402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0226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042988" y="549275"/>
            <a:ext cx="738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CC0000"/>
                </a:solidFill>
              </a:rPr>
              <a:t>Театрализованная деятельность</a:t>
            </a:r>
          </a:p>
        </p:txBody>
      </p:sp>
      <p:pic>
        <p:nvPicPr>
          <p:cNvPr id="25611" name="Picture 11" descr="DSC0314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/>
        </p:blipFill>
        <p:spPr bwMode="auto">
          <a:xfrm>
            <a:off x="3598863" y="3140968"/>
            <a:ext cx="2052637" cy="197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3924300" y="1484313"/>
            <a:ext cx="475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Эта простая ложка — Котова, эта простая ложка — Петина, а эта не простая — точеная, ручка золоченая, — Жихаркина. Никому ее не отдам.</a:t>
            </a:r>
            <a:r>
              <a:rPr lang="ru-RU" altLang="ru-RU"/>
              <a:t> </a:t>
            </a:r>
          </a:p>
        </p:txBody>
      </p:sp>
      <p:pic>
        <p:nvPicPr>
          <p:cNvPr id="25614" name="Picture 14" descr="DSC031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1049"/>
            <a:ext cx="2232025" cy="201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2916238" y="5157788"/>
            <a:ext cx="32400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Возле каждой тарелочки лежала ложка: большая, средняя и маленькая. </a:t>
            </a:r>
          </a:p>
        </p:txBody>
      </p:sp>
      <p:pic>
        <p:nvPicPr>
          <p:cNvPr id="25617" name="Picture 17" descr="2015-01-29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2303463" cy="230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7" name="Picture 19" descr="&amp;Lcy;&amp;ocy;&amp;zhcy;&amp;kcy;&amp;a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5068">
            <a:off x="5026025" y="2686050"/>
            <a:ext cx="20161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P10402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024436" cy="2704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9" name="Picture 9" descr="P10403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592288" cy="232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2880320" cy="238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87450" y="2997200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7030A0"/>
                </a:solidFill>
              </a:rPr>
              <a:t>ЛЕПКА</a:t>
            </a:r>
            <a:endParaRPr lang="ru-RU" altLang="ru-RU">
              <a:solidFill>
                <a:srgbClr val="7030A0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971550" y="6237288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7030A0"/>
                </a:solidFill>
              </a:rPr>
              <a:t>АППЛИКАЦИЯ</a:t>
            </a:r>
            <a:endParaRPr lang="ru-RU" altLang="ru-RU">
              <a:solidFill>
                <a:srgbClr val="7030A0"/>
              </a:solidFill>
            </a:endParaRP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5867400" y="3357563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7030A0"/>
                </a:solidFill>
              </a:rPr>
              <a:t>ПЛАСТИЛИНОГРАФИЯ</a:t>
            </a:r>
            <a:endParaRPr lang="ru-RU" altLang="ru-RU">
              <a:solidFill>
                <a:srgbClr val="7030A0"/>
              </a:solidFill>
            </a:endParaRPr>
          </a:p>
        </p:txBody>
      </p:sp>
      <p:pic>
        <p:nvPicPr>
          <p:cNvPr id="16" name="Picture 7" descr="P104027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176338" cy="247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5" descr="P104028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2143815" cy="253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003800" y="630872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7030A0"/>
                </a:solidFill>
              </a:rPr>
              <a:t>РИСОВАНИЕ</a:t>
            </a:r>
            <a:endParaRPr lang="ru-RU" altLang="ru-RU">
              <a:solidFill>
                <a:srgbClr val="7030A0"/>
              </a:solidFill>
            </a:endParaRPr>
          </a:p>
        </p:txBody>
      </p:sp>
      <p:pic>
        <p:nvPicPr>
          <p:cNvPr id="15374" name="Picture 10" descr="&amp;CHcy;&amp;icy;&amp;tcy;&amp;acy;&amp;lcy;&amp;softcy;&amp;ncy;&amp;ycy;&amp;jcy; &amp;zcy;&amp;acy;&amp;lcy;. &amp;Dcy;&amp;ocy;&amp;rcy;&amp;ocy;&amp;gcy;&amp;acy; &amp;lcy;&amp;ocy;&amp;zhcy;&amp;kcy;&amp;acy; &amp;kcy; &amp;ocy;&amp;bcy;&amp;iecy;&amp;dcy;&amp;u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0161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4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584"/>
            <a:ext cx="9144000" cy="68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47813" y="62071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CC0000"/>
                </a:solidFill>
              </a:rPr>
              <a:t>ВЫСТАВКА ДЕТСКИИХ РАБОТ «ВОТ ТАК ЛОЖЕЧКА!»</a:t>
            </a:r>
          </a:p>
        </p:txBody>
      </p:sp>
      <p:pic>
        <p:nvPicPr>
          <p:cNvPr id="16390" name="Picture 6" descr="P10402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01" y="1077401"/>
            <a:ext cx="2788295" cy="22157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1" name="Picture 7" descr="P10403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14791"/>
            <a:ext cx="2510850" cy="2301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2" name="Picture 8" descr="P104023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719757"/>
            <a:ext cx="2825674" cy="22918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4" name="Picture 10" descr="P104027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521" y="1171274"/>
            <a:ext cx="2632068" cy="22806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471863" y="1865313"/>
            <a:ext cx="23971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По моей тарелке</a:t>
            </a:r>
          </a:p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Лодочка плывёт.</a:t>
            </a:r>
          </a:p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Лодочку с едою </a:t>
            </a:r>
          </a:p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Отправляю в рот.</a:t>
            </a:r>
          </a:p>
          <a:p>
            <a:pPr eaLnBrk="1" hangingPunct="1"/>
            <a:r>
              <a:rPr lang="ru-RU" altLang="ru-RU" b="1" i="1">
                <a:solidFill>
                  <a:srgbClr val="FF3300"/>
                </a:solidFill>
              </a:rPr>
              <a:t>          (Ложка).</a:t>
            </a:r>
          </a:p>
          <a:p>
            <a:pPr eaLnBrk="1" hangingPunct="1"/>
            <a:endParaRPr lang="ru-RU" altLang="ru-RU" b="1" i="1">
              <a:solidFill>
                <a:srgbClr val="FF3300"/>
              </a:solidFill>
            </a:endParaRPr>
          </a:p>
        </p:txBody>
      </p:sp>
      <p:sp>
        <p:nvSpPr>
          <p:cNvPr id="16395" name="AutoShape 14" descr="IMG_61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" name="Picture 19" descr="&amp;Lcy;&amp;ocy;&amp;zhcy;&amp;kcy;&amp;a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5068">
            <a:off x="3517639" y="3264693"/>
            <a:ext cx="20161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4" descr="8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4582" name="Picture 6" descr="0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4321175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4583" name="Picture 7" descr="P10403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806" y="3763017"/>
            <a:ext cx="2233612" cy="21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4584" name="Picture 8" descr="IMG_61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025775" cy="2268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50913" y="5537200"/>
            <a:ext cx="2811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CC0000"/>
                </a:solidFill>
              </a:rPr>
              <a:t>Сказка «Курочка Ряба»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5867400" y="5876925"/>
            <a:ext cx="134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CC0000"/>
                </a:solidFill>
              </a:rPr>
              <a:t>Машенька</a:t>
            </a:r>
          </a:p>
        </p:txBody>
      </p:sp>
      <p:sp>
        <p:nvSpPr>
          <p:cNvPr id="17417" name="Text Box 5"/>
          <p:cNvSpPr txBox="1">
            <a:spLocks noChangeArrowheads="1"/>
          </p:cNvSpPr>
          <p:nvPr/>
        </p:nvSpPr>
        <p:spPr bwMode="auto">
          <a:xfrm>
            <a:off x="3395374" y="610726"/>
            <a:ext cx="2289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 smtClean="0">
                <a:solidFill>
                  <a:srgbClr val="CC0000"/>
                </a:solidFill>
              </a:rPr>
              <a:t>«</a:t>
            </a:r>
            <a:r>
              <a:rPr lang="ru-RU" altLang="ru-RU" sz="2000" b="1" i="1" dirty="0">
                <a:solidFill>
                  <a:srgbClr val="CC0000"/>
                </a:solidFill>
              </a:rPr>
              <a:t>ТЕАТР ЛОЖЕК»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4" descr="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16013" y="476250"/>
            <a:ext cx="715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CC0000"/>
                </a:solidFill>
              </a:rPr>
              <a:t>Выставка  «Чудо – ложки»</a:t>
            </a:r>
          </a:p>
        </p:txBody>
      </p:sp>
      <p:pic>
        <p:nvPicPr>
          <p:cNvPr id="21510" name="Picture 6" descr="IMG_61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" y="1167171"/>
            <a:ext cx="7704138" cy="481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4" descr="43114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87675" y="260350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Тип проекта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" y="836613"/>
            <a:ext cx="82073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Художественно –эстетический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Групповой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Краткосрочный (две недели)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Интеграция образовательных областей:  </a:t>
            </a:r>
            <a:r>
              <a:rPr lang="ru-RU" altLang="ru-RU" sz="2800" i="1" dirty="0" smtClean="0">
                <a:solidFill>
                  <a:srgbClr val="000066"/>
                </a:solidFill>
              </a:rPr>
              <a:t>«Социально - коммуникативная</a:t>
            </a:r>
            <a:r>
              <a:rPr lang="ru-RU" altLang="ru-RU" sz="2800" i="1" dirty="0">
                <a:solidFill>
                  <a:srgbClr val="000066"/>
                </a:solidFill>
              </a:rPr>
              <a:t>», </a:t>
            </a:r>
            <a:r>
              <a:rPr lang="ru-RU" altLang="ru-RU" sz="2800" i="1" dirty="0" smtClean="0">
                <a:solidFill>
                  <a:srgbClr val="000066"/>
                </a:solidFill>
              </a:rPr>
              <a:t>«Речевое развитие», </a:t>
            </a:r>
            <a:r>
              <a:rPr lang="ru-RU" altLang="ru-RU" sz="2800" i="1" dirty="0">
                <a:solidFill>
                  <a:srgbClr val="000066"/>
                </a:solidFill>
              </a:rPr>
              <a:t>«</a:t>
            </a:r>
            <a:r>
              <a:rPr lang="ru-RU" altLang="ru-RU" sz="2800" i="1" dirty="0" smtClean="0">
                <a:solidFill>
                  <a:srgbClr val="000066"/>
                </a:solidFill>
              </a:rPr>
              <a:t>Художественно – эстетическое развитие».</a:t>
            </a: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Участники проекта: дети  средней группы, воспитатели ,родители.</a:t>
            </a:r>
          </a:p>
        </p:txBody>
      </p:sp>
      <p:pic>
        <p:nvPicPr>
          <p:cNvPr id="3079" name="Picture 5" descr="C:\Users\Дмитрий\Desktop\pic330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033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57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37449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43114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3625" y="784225"/>
            <a:ext cx="5895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FF0000"/>
                </a:solidFill>
              </a:rPr>
              <a:t>Актуальность проекта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00113" y="1557338"/>
            <a:ext cx="619283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000066"/>
                </a:solidFill>
              </a:rPr>
              <a:t> Художественно-эстетическое развитие - важнейшая сторона воспитания ребенка. Оно способствует обогащению чувственного опыта, эмоциональной сферы личности, влияет на познание нравственной стороны действительности, повышает и познавательную активность.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00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4103" name="Picture 7" descr="C:\Users\Дмитрий\Desktop\ШПО 21.03.13!!!!!!!\картнки\169040ddad5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088" y="3579813"/>
            <a:ext cx="19669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&amp;Dcy;&amp;iecy;&amp;rcy;&amp;iecy;&amp;vcy;&amp;yacy;&amp;ncy;&amp;ncy;&amp;acy;&amp;yacy; &amp;lcy;&amp;ocy;&amp;zhcy;&amp;kcy;&amp;acy; &amp;CHcy;&amp;IEcy;&amp;Rcy;&amp;Ncy;&amp;Ucy;&amp;SHcy;&amp;Kcy;&amp;Acy; &amp;mcy;&amp;acy;&amp;lcy;&amp;iecy;&amp;ncy;&amp;softcy;&amp;kcy;&amp;acy;&amp;yacy;, 3,5&amp;khcy;15 &amp;scy;&amp;mcy;, &amp;Rcy;&amp;yacy;&amp;zcy;&amp;acy;&amp;ncy;&amp;softcy;, &amp;Rcy;&amp;yacy;&amp;zcy;&amp;acy;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5028">
            <a:off x="7362825" y="684213"/>
            <a:ext cx="104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43114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39750" y="765175"/>
            <a:ext cx="53276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 u="sng">
                <a:solidFill>
                  <a:srgbClr val="CC0000"/>
                </a:solidFill>
              </a:rPr>
              <a:t>Цель проекта</a:t>
            </a:r>
            <a:r>
              <a:rPr lang="ru-RU" altLang="ru-RU" sz="2400" i="1">
                <a:solidFill>
                  <a:srgbClr val="CC0000"/>
                </a:solidFill>
              </a:rPr>
              <a:t>:</a:t>
            </a:r>
          </a:p>
          <a:p>
            <a:pPr eaLnBrk="1" hangingPunct="1"/>
            <a:endParaRPr lang="ru-RU" altLang="ru-RU" sz="2400" i="1">
              <a:solidFill>
                <a:srgbClr val="CC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i="1">
                <a:solidFill>
                  <a:srgbClr val="000066"/>
                </a:solidFill>
              </a:rPr>
              <a:t> Развитие творческих способностей, эстетического восприятия</a:t>
            </a:r>
          </a:p>
          <a:p>
            <a:pPr eaLnBrk="1" hangingPunct="1"/>
            <a:endParaRPr lang="ru-RU" altLang="ru-RU" sz="2400" i="1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i="1">
                <a:solidFill>
                  <a:srgbClr val="000066"/>
                </a:solidFill>
              </a:rPr>
              <a:t>Содействовать развитию устойчивого познавательного интереса детей к процессу открытия новых, необычных знаний о знакомом предмете – ложке.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400" i="1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400" i="1">
              <a:solidFill>
                <a:srgbClr val="000066"/>
              </a:solidFill>
            </a:endParaRPr>
          </a:p>
        </p:txBody>
      </p:sp>
      <p:pic>
        <p:nvPicPr>
          <p:cNvPr id="5128" name="Picture 8" descr="posuda-620x4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4786313"/>
            <a:ext cx="1943100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9" name="Picture 9" descr="42529686_hohloma_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831975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30" name="Picture 10" descr="&amp;Pcy;&amp;rcy;&amp;ocy;&amp;shcy;&amp;iecy;&amp;dcy;&amp;shcy;&amp;icy;&amp;iecy; &amp;scy;&amp;ocy;&amp;bcy;&amp;ycy;&amp;tcy;&amp;icy;&amp;yacy; &amp;vcy; &amp;Dcy;&amp;ocy;&amp;ncy;&amp;iecy;&amp;tscy;&amp;kcy;&amp;iecy;: &amp;ocy;&amp;tcy;&amp;chcy;&amp;iecy;&amp;tcy;&amp;ycy;, &amp;fcy;&amp;ocy;&amp;tcy;&amp;ocy;- &amp;icy; &amp;vcy;&amp;icy;&amp;dcy;&amp;iecy;&amp;ocy;&amp;ocy;&amp;bcy;&amp;zcy;&amp;ocy;&amp;rcy;&amp;y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159000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32" name="Picture 12" descr="086b52b9ff4472a0d2b39da995e2a1a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84763"/>
            <a:ext cx="1944687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Picture 13" descr="&amp;Ncy;&amp;acy;&amp;shcy;&amp;acy; &amp;gcy;&amp;ocy;&amp;rcy;&amp;dcy;&amp;ocy;&amp;scy;&amp;tcy;&amp;softcy;-&amp;ncy;&amp;acy;&amp;shcy;&amp;icy; &amp;kcy;&amp;acy;&amp;dcy;&amp;rcy;&amp;ycy; / &amp;Mcy;&amp;Bcy;&amp;Dcy;&amp;Ocy;&amp;Ucy; &quot;&amp;Dcy;&amp;iecy;&amp;tcy;&amp;scy;&amp;kcy;&amp;icy;&amp;jcy; &amp;scy;&amp;acy;&amp;dcy; 7 &quot;&amp;Bcy;&amp;ucy;&amp;rcy;&amp;acy;&amp;tcy;&amp;icy;&amp;ncy;&amp;ocy;&quot; &amp;gcy;…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9431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43114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4213" y="298450"/>
            <a:ext cx="7632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u="sng">
                <a:solidFill>
                  <a:srgbClr val="CC0000"/>
                </a:solidFill>
              </a:rPr>
              <a:t>Задачи</a:t>
            </a:r>
            <a:endParaRPr lang="ru-RU" altLang="ru-RU" sz="4000">
              <a:solidFill>
                <a:srgbClr val="CC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2000" i="1">
                <a:solidFill>
                  <a:srgbClr val="000066"/>
                </a:solidFill>
              </a:rPr>
              <a:t>  Обогатить и уточнить представления о видовом многообразии однородных предметов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ru-RU" altLang="ru-RU" sz="2000" i="1">
              <a:solidFill>
                <a:srgbClr val="000066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2000" i="1">
                <a:solidFill>
                  <a:srgbClr val="000066"/>
                </a:solidFill>
              </a:rPr>
              <a:t> Дать представление детям о том, как и почему появилась посуда (ложка), и из какого материала была изготовлена.</a:t>
            </a:r>
          </a:p>
          <a:p>
            <a:pPr algn="ctr" eaLnBrk="1" hangingPunct="1"/>
            <a:r>
              <a:rPr lang="ru-RU" altLang="ru-RU" sz="2000" i="1">
                <a:solidFill>
                  <a:srgbClr val="000066"/>
                </a:solidFill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2000" i="1">
                <a:solidFill>
                  <a:srgbClr val="000066"/>
                </a:solidFill>
              </a:rPr>
              <a:t> Совершенствовать умение  сравнивать и выделять нарядную ложку (цвет, узор),украшать силуэты ложки, используя технику «пластилинография».</a:t>
            </a:r>
          </a:p>
          <a:p>
            <a:pPr algn="ctr" eaLnBrk="1" hangingPunct="1"/>
            <a:endParaRPr lang="ru-RU" altLang="ru-RU" sz="2000" i="1">
              <a:solidFill>
                <a:srgbClr val="000066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2000" i="1">
                <a:solidFill>
                  <a:srgbClr val="000066"/>
                </a:solidFill>
              </a:rPr>
              <a:t>  Развивать навыки опытно-экспериментальной работы с предметами.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2000" i="1">
                <a:solidFill>
                  <a:srgbClr val="000066"/>
                </a:solidFill>
              </a:rPr>
              <a:t>  Развивать творческие способности, эстетическое восприятие</a:t>
            </a:r>
            <a:r>
              <a:rPr lang="ru-RU" altLang="ru-RU" sz="2400" i="1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6150" name="Picture 14" descr="&amp;Ncy;&amp;acy;&amp;shcy;&amp;acy; &amp;gcy;&amp;ocy;&amp;rcy;&amp;dcy;&amp;ocy;&amp;scy;&amp;tcy;&amp;softcy;-&amp;ncy;&amp;acy;&amp;shcy;&amp;icy; &amp;kcy;&amp;acy;&amp;dcy;&amp;rcy;&amp;ycy; / &amp;Mcy;&amp;Bcy;&amp;Dcy;&amp;Ocy;&amp;Ucy; &quot;&amp;Dcy;&amp;iecy;&amp;tcy;&amp;scy;&amp;kcy;&amp;icy;&amp;jcy; &amp;scy;&amp;acy;&amp;dcy; 7 &quot;&amp;Bcy;&amp;ucy;&amp;rcy;&amp;acy;&amp;tcy;&amp;icy;&amp;ncy;&amp;ocy;&quot; &amp;gcy;…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54650"/>
            <a:ext cx="19431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 descr="&amp;Acy; &amp;icy;&amp;gcy;&amp;rcy;&amp;acy;&amp;lcy;&amp;icy; &amp;ocy;&amp;ncy;&amp;icy; &amp;tcy;&amp;acy;&amp;kcy;. &amp;Ncy;&amp;acy; &amp;dcy;&amp;ucy;&amp;dcy;&amp;ocy;&amp;chcy;&amp;kcy;&amp;iecy;: &amp;Dcy;&amp;Ucy; - &amp;Dcy;&amp;Ucy; - &amp;Dcy;&amp;Ucy;. &amp;Ncy;&amp;acy; &amp;lcy;&amp;ocy;&amp;zhcy;&amp;kcy;&amp;acy;&amp;khcy;: &amp;Tcy;&amp;Ucy;&amp;Kcy; - &amp;Tcy;&amp;Ucy;&amp;Kcy; - &amp;Tcy;&amp;Ucy;&amp;Kcy;. &amp;Ncy;&amp;acy; &amp;kcy;&amp;ocy;&amp;lcy;&amp;ocy;&amp;kcy;&amp;ocy;&amp;lcy;&amp;softcy;&amp;chcy;&amp;icy;&amp;kcy;&amp;iecy;: &amp;Dcy;&amp;Icy;&amp;Ncy;&amp;SOFTcy; - &amp;Dcy;&amp;Icy;&amp;Ncy;&amp;SOFTcy;. &amp;Ncy;&amp;acy; &amp;bcy;&amp;acy;&amp;rcy;&amp;acy;&amp;bcy;&amp;acy;&amp;ncy;&amp;iecy;: &amp;Tcy;&amp;Rcy;&amp;Acy; - &amp;Tcy;&amp;Acy; - &amp;T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14022">
            <a:off x="6389688" y="5456238"/>
            <a:ext cx="19446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4" descr="43114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2555875" y="309563"/>
            <a:ext cx="467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u="sng">
                <a:solidFill>
                  <a:srgbClr val="CC0000"/>
                </a:solidFill>
              </a:rPr>
              <a:t>Подготовительный этап</a:t>
            </a:r>
            <a:endParaRPr lang="ru-RU" altLang="ru-RU" sz="4000">
              <a:solidFill>
                <a:srgbClr val="CC0000"/>
              </a:solidFill>
            </a:endParaRPr>
          </a:p>
        </p:txBody>
      </p:sp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900113" y="1773238"/>
            <a:ext cx="48958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i="1">
                <a:solidFill>
                  <a:srgbClr val="000066"/>
                </a:solidFill>
              </a:rPr>
              <a:t>Подбор материала: </a:t>
            </a:r>
          </a:p>
          <a:p>
            <a:pPr algn="just" eaLnBrk="1" hangingPunct="1"/>
            <a:r>
              <a:rPr lang="ru-RU" altLang="ru-RU" sz="2400" i="1">
                <a:solidFill>
                  <a:srgbClr val="000066"/>
                </a:solidFill>
              </a:rPr>
              <a:t>-ложки различных видов, </a:t>
            </a:r>
          </a:p>
          <a:p>
            <a:pPr algn="just" eaLnBrk="1" hangingPunct="1"/>
            <a:r>
              <a:rPr lang="ru-RU" altLang="ru-RU" sz="2400" i="1">
                <a:solidFill>
                  <a:srgbClr val="000066"/>
                </a:solidFill>
              </a:rPr>
              <a:t>-игры, стихотворения, загадки, </a:t>
            </a:r>
          </a:p>
          <a:p>
            <a:pPr algn="just" eaLnBrk="1" hangingPunct="1"/>
            <a:r>
              <a:rPr lang="ru-RU" altLang="ru-RU" sz="2400" i="1">
                <a:solidFill>
                  <a:srgbClr val="000066"/>
                </a:solidFill>
              </a:rPr>
              <a:t>-картинки с изображением различных ложек, </a:t>
            </a:r>
          </a:p>
          <a:p>
            <a:pPr algn="just" eaLnBrk="1" hangingPunct="1"/>
            <a:r>
              <a:rPr lang="ru-RU" altLang="ru-RU" sz="2400" i="1">
                <a:solidFill>
                  <a:srgbClr val="000066"/>
                </a:solidFill>
              </a:rPr>
              <a:t>-фотографии с изображением ложек,</a:t>
            </a:r>
          </a:p>
          <a:p>
            <a:pPr algn="just" eaLnBrk="1" hangingPunct="1"/>
            <a:r>
              <a:rPr lang="ru-RU" altLang="ru-RU" sz="2400" i="1">
                <a:solidFill>
                  <a:srgbClr val="000066"/>
                </a:solidFill>
              </a:rPr>
              <a:t>памятников ложкам,</a:t>
            </a:r>
          </a:p>
          <a:p>
            <a:pPr algn="just" eaLnBrk="1" hangingPunct="1"/>
            <a:r>
              <a:rPr lang="ru-RU" altLang="ru-RU" sz="2400" i="1">
                <a:solidFill>
                  <a:srgbClr val="000066"/>
                </a:solidFill>
              </a:rPr>
              <a:t>- разработка НОД.</a:t>
            </a:r>
            <a:r>
              <a:rPr lang="ru-RU" altLang="ru-RU" sz="2400" i="1">
                <a:solidFill>
                  <a:srgbClr val="000000"/>
                </a:solidFill>
              </a:rPr>
              <a:t> </a:t>
            </a:r>
            <a:endParaRPr lang="ru-RU" altLang="ru-RU" sz="2400" i="1">
              <a:solidFill>
                <a:srgbClr val="000066"/>
              </a:solidFill>
            </a:endParaRPr>
          </a:p>
        </p:txBody>
      </p:sp>
      <p:pic>
        <p:nvPicPr>
          <p:cNvPr id="7175" name="Picture 17" descr="&amp;Lcy;&amp;ocy;&amp;zhcy;&amp;k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849126">
            <a:off x="4821238" y="3616325"/>
            <a:ext cx="1339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8" descr="&amp;Ncy;&amp;acy;&amp;shcy;&amp;acy; &amp;gcy;&amp;ocy;&amp;rcy;&amp;dcy;&amp;ocy;&amp;scy;&amp;tcy;&amp;softcy;-&amp;ncy;&amp;acy;&amp;shcy;&amp;icy; &amp;kcy;&amp;acy;&amp;dcy;&amp;rcy;&amp;ycy; / &amp;Mcy;&amp;Bcy;&amp;Dcy;&amp;Ocy;&amp;Ucy; &quot;&amp;Dcy;&amp;iecy;&amp;tcy;&amp;scy;&amp;kcy;&amp;icy;&amp;jcy; &amp;scy;&amp;acy;&amp;dcy; 7 &quot;&amp;Bcy;&amp;ucy;&amp;rcy;&amp;acy;&amp;tcy;&amp;icy;&amp;ncy;&amp;ocy;&quot; &amp;gcy;…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18002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lyuminievaya_logka_-_simbirs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511300" cy="230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5" descr="&amp;Rcy;&amp;ocy;&amp;lcy;&amp;icy;&amp;kcy;&amp;icy; &amp;icy;&amp;zcy; &amp;kcy;&amp;acy;&amp;tcy;&amp;iecy;&amp;gcy;&amp;ocy;&amp;rcy;&amp;icy;&amp;icy; &quot;&amp;Dcy;&amp;iecy;&amp;tcy;&amp;scy;&amp;kcy;&amp;icy;&amp;iecy; &amp;fcy;&amp;icy;&amp;lcy;&amp;softcy;&amp;mcy;&amp;ycy;&quot; - &amp;Mcy;&amp;ucy;&amp;lcy;&amp;softcy;&amp;tcy;&amp;lcy;&amp;yacy;&amp;ncy;&amp;dcy;&amp;icy;&amp;yacy; - &amp;vcy;&amp;icy;&amp;dcy;&amp;iecy;&amp;o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327" y="4202758"/>
            <a:ext cx="1796838" cy="219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ep05sc013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843213" y="4149725"/>
            <a:ext cx="4537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CC0000"/>
                </a:solidFill>
              </a:rPr>
              <a:t>Кто такая? Каши зачерпнёт и в рот ?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1908175" y="115888"/>
            <a:ext cx="655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F3300"/>
                </a:solidFill>
              </a:rPr>
              <a:t>Основной 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Picture 7" descr="8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7656" name="Picture 8" descr="DSC031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616575" cy="46799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900113" y="481697"/>
            <a:ext cx="7704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 dirty="0">
                <a:solidFill>
                  <a:srgbClr val="CC0000"/>
                </a:solidFill>
              </a:rPr>
              <a:t>Мини - музей </a:t>
            </a:r>
            <a:r>
              <a:rPr lang="ru-RU" altLang="ru-RU" sz="3600" b="1" i="1" dirty="0" smtClean="0">
                <a:solidFill>
                  <a:srgbClr val="CC0000"/>
                </a:solidFill>
              </a:rPr>
              <a:t>«</a:t>
            </a:r>
            <a:r>
              <a:rPr lang="ru-RU" altLang="ru-RU" sz="3600" b="1" i="1" dirty="0" smtClean="0">
                <a:solidFill>
                  <a:srgbClr val="CC0000"/>
                </a:solidFill>
              </a:rPr>
              <a:t>Кубанская хата</a:t>
            </a:r>
            <a:r>
              <a:rPr lang="ru-RU" altLang="ru-RU" sz="3600" b="1" i="1" dirty="0" smtClean="0">
                <a:solidFill>
                  <a:srgbClr val="CC0000"/>
                </a:solidFill>
              </a:rPr>
              <a:t>»</a:t>
            </a:r>
            <a:endParaRPr lang="ru-RU" altLang="ru-RU" sz="3600" b="1" i="1" dirty="0">
              <a:solidFill>
                <a:srgbClr val="CC0000"/>
              </a:solidFill>
            </a:endParaRPr>
          </a:p>
        </p:txBody>
      </p:sp>
      <p:pic>
        <p:nvPicPr>
          <p:cNvPr id="9222" name="Picture 13" descr="&amp;Acy; &amp;icy;&amp;gcy;&amp;rcy;&amp;acy;&amp;lcy;&amp;icy; &amp;ocy;&amp;ncy;&amp;icy; &amp;tcy;&amp;acy;&amp;kcy;. &amp;Ncy;&amp;acy; &amp;dcy;&amp;ucy;&amp;dcy;&amp;ocy;&amp;chcy;&amp;kcy;&amp;iecy;: &amp;Dcy;&amp;Ucy; - &amp;Dcy;&amp;Ucy; - &amp;Dcy;&amp;Ucy;. &amp;Ncy;&amp;acy; &amp;lcy;&amp;ocy;&amp;zhcy;&amp;kcy;&amp;acy;&amp;khcy;: &amp;Tcy;&amp;Ucy;&amp;Kcy; - &amp;Tcy;&amp;Ucy;&amp;Kcy; - &amp;Tcy;&amp;Ucy;&amp;Kcy;. &amp;Ncy;&amp;acy; &amp;kcy;&amp;ocy;&amp;lcy;&amp;ocy;&amp;kcy;&amp;ocy;&amp;lcy;&amp;softcy;&amp;chcy;&amp;icy;&amp;kcy;&amp;iecy;: &amp;Dcy;&amp;Icy;&amp;Ncy;&amp;SOFTcy; - &amp;Dcy;&amp;Icy;&amp;Ncy;&amp;SOFTcy;. &amp;Ncy;&amp;acy; &amp;bcy;&amp;acy;&amp;rcy;&amp;acy;&amp;bcy;&amp;acy;&amp;ncy;&amp;iecy;: &amp;Tcy;&amp;Rcy;&amp;Acy; - &amp;Tcy;&amp;Acy; - &amp;T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44944">
            <a:off x="6572250" y="4094163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&amp;Dcy;&amp;iecy;&amp;rcy;&amp;iecy;&amp;vcy;&amp;yacy;&amp;ncy;&amp;ncy;&amp;acy;&amp;yacy; &amp;lcy;&amp;ocy;&amp;zhcy;&amp;kcy;&amp;acy; &amp;CHcy;&amp;IEcy;&amp;Rcy;&amp;Ncy;&amp;Ucy;&amp;SHcy;&amp;Kcy;&amp;Acy; &amp;mcy;&amp;acy;&amp;lcy;&amp;iecy;&amp;ncy;&amp;softcy;&amp;kcy;&amp;acy;&amp;yacy;, 3,5&amp;khcy;15 &amp;scy;&amp;mcy;, &amp;Rcy;&amp;yacy;&amp;zcy;&amp;acy;&amp;ncy;&amp;softcy;, &amp;Rcy;&amp;yacy;&amp;zcy;&amp;acy;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5028">
            <a:off x="827088" y="3933825"/>
            <a:ext cx="104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2843213" y="5734050"/>
            <a:ext cx="360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CC0000"/>
                </a:solidFill>
              </a:rPr>
              <a:t>Деревянные ложки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Picture 4" descr="8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10260013" cy="6858000"/>
          </a:xfrm>
          <a:noFill/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95513" y="2852738"/>
            <a:ext cx="519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CC0000"/>
                </a:solidFill>
              </a:rPr>
              <a:t>Памятники ложкам</a:t>
            </a:r>
          </a:p>
        </p:txBody>
      </p:sp>
      <p:pic>
        <p:nvPicPr>
          <p:cNvPr id="29704" name="Picture 8" descr="80868c0b53a40c04a874fbd9acd1f9b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20" y="3805198"/>
            <a:ext cx="2520950" cy="2376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5" name="Picture 9" descr="img-20131013165646-8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029" y="3786480"/>
            <a:ext cx="1538288" cy="2268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6" name="Picture 10" descr="alyuminievaya_logka_-_simbirs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071" y="3805198"/>
            <a:ext cx="1511300" cy="2305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8" name="Picture 12" descr="49529113_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953" y="3800360"/>
            <a:ext cx="2520950" cy="2354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9" name="Picture 13" descr="4fe8a85925fa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860" y="802213"/>
            <a:ext cx="1312862" cy="2016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10" name="Picture 14" descr="509e53db5053411a701a0a38db99b33f04edda8d_44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60" y="761228"/>
            <a:ext cx="2663825" cy="208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11" name="Picture 15" descr="137989_70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475" y="651336"/>
            <a:ext cx="2562225" cy="2232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12" name="Picture 16" descr="самая большая хохломская ложк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997" y="733871"/>
            <a:ext cx="1479550" cy="2066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398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galapodolsk@mail.ru</dc:creator>
  <cp:lastModifiedBy>User</cp:lastModifiedBy>
  <cp:revision>51</cp:revision>
  <dcterms:created xsi:type="dcterms:W3CDTF">2015-01-30T20:41:42Z</dcterms:created>
  <dcterms:modified xsi:type="dcterms:W3CDTF">2019-11-25T11:39:28Z</dcterms:modified>
</cp:coreProperties>
</file>